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9"/>
  </p:normalViewPr>
  <p:slideViewPr>
    <p:cSldViewPr snapToGrid="0" snapToObjects="1">
      <p:cViewPr varScale="1">
        <p:scale>
          <a:sx n="103" d="100"/>
          <a:sy n="103"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275CD3-E6A8-B642-AD88-66641821B6F5}"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3EA9DF8-E212-7244-8426-067366AD1CE4}" type="slidenum">
              <a:rPr lang="en-US" smtClean="0"/>
              <a:t>‹#›</a:t>
            </a:fld>
            <a:endParaRPr lang="en-US"/>
          </a:p>
        </p:txBody>
      </p:sp>
    </p:spTree>
    <p:extLst>
      <p:ext uri="{BB962C8B-B14F-4D97-AF65-F5344CB8AC3E}">
        <p14:creationId xmlns:p14="http://schemas.microsoft.com/office/powerpoint/2010/main" val="228165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275CD3-E6A8-B642-AD88-66641821B6F5}"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A9DF8-E212-7244-8426-067366AD1CE4}" type="slidenum">
              <a:rPr lang="en-US" smtClean="0"/>
              <a:t>‹#›</a:t>
            </a:fld>
            <a:endParaRPr lang="en-US"/>
          </a:p>
        </p:txBody>
      </p:sp>
    </p:spTree>
    <p:extLst>
      <p:ext uri="{BB962C8B-B14F-4D97-AF65-F5344CB8AC3E}">
        <p14:creationId xmlns:p14="http://schemas.microsoft.com/office/powerpoint/2010/main" val="126872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75CD3-E6A8-B642-AD88-66641821B6F5}"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A9DF8-E212-7244-8426-067366AD1CE4}" type="slidenum">
              <a:rPr lang="en-US" smtClean="0"/>
              <a:t>‹#›</a:t>
            </a:fld>
            <a:endParaRPr lang="en-US"/>
          </a:p>
        </p:txBody>
      </p:sp>
    </p:spTree>
    <p:extLst>
      <p:ext uri="{BB962C8B-B14F-4D97-AF65-F5344CB8AC3E}">
        <p14:creationId xmlns:p14="http://schemas.microsoft.com/office/powerpoint/2010/main" val="279051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75CD3-E6A8-B642-AD88-66641821B6F5}" type="datetimeFigureOut">
              <a:rPr lang="en-US" smtClean="0"/>
              <a:t>6/8/21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A9DF8-E212-7244-8426-067366AD1CE4}" type="slidenum">
              <a:rPr lang="en-US" smtClean="0"/>
              <a:t>‹#›</a:t>
            </a:fld>
            <a:endParaRPr lang="en-US"/>
          </a:p>
        </p:txBody>
      </p:sp>
    </p:spTree>
    <p:extLst>
      <p:ext uri="{BB962C8B-B14F-4D97-AF65-F5344CB8AC3E}">
        <p14:creationId xmlns:p14="http://schemas.microsoft.com/office/powerpoint/2010/main" val="334871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E275CD3-E6A8-B642-AD88-66641821B6F5}" type="datetimeFigureOut">
              <a:rPr lang="en-US" smtClean="0"/>
              <a:t>6/8/21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3EA9DF8-E212-7244-8426-067366AD1CE4}" type="slidenum">
              <a:rPr lang="en-US" smtClean="0"/>
              <a:t>‹#›</a:t>
            </a:fld>
            <a:endParaRPr lang="en-US"/>
          </a:p>
        </p:txBody>
      </p:sp>
    </p:spTree>
    <p:extLst>
      <p:ext uri="{BB962C8B-B14F-4D97-AF65-F5344CB8AC3E}">
        <p14:creationId xmlns:p14="http://schemas.microsoft.com/office/powerpoint/2010/main" val="104352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275CD3-E6A8-B642-AD88-66641821B6F5}" type="datetimeFigureOut">
              <a:rPr lang="en-US" smtClean="0"/>
              <a:t>6/8/21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A9DF8-E212-7244-8426-067366AD1CE4}" type="slidenum">
              <a:rPr lang="en-US" smtClean="0"/>
              <a:t>‹#›</a:t>
            </a:fld>
            <a:endParaRPr lang="en-US"/>
          </a:p>
        </p:txBody>
      </p:sp>
    </p:spTree>
    <p:extLst>
      <p:ext uri="{BB962C8B-B14F-4D97-AF65-F5344CB8AC3E}">
        <p14:creationId xmlns:p14="http://schemas.microsoft.com/office/powerpoint/2010/main" val="1227766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275CD3-E6A8-B642-AD88-66641821B6F5}" type="datetimeFigureOut">
              <a:rPr lang="en-US" smtClean="0"/>
              <a:t>6/8/21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A9DF8-E212-7244-8426-067366AD1CE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952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E275CD3-E6A8-B642-AD88-66641821B6F5}" type="datetimeFigureOut">
              <a:rPr lang="en-US" smtClean="0"/>
              <a:t>6/8/21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A9DF8-E212-7244-8426-067366AD1CE4}"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758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75CD3-E6A8-B642-AD88-66641821B6F5}" type="datetimeFigureOut">
              <a:rPr lang="en-US" smtClean="0"/>
              <a:t>6/8/21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A9DF8-E212-7244-8426-067366AD1CE4}" type="slidenum">
              <a:rPr lang="en-US" smtClean="0"/>
              <a:t>‹#›</a:t>
            </a:fld>
            <a:endParaRPr lang="en-US"/>
          </a:p>
        </p:txBody>
      </p:sp>
    </p:spTree>
    <p:extLst>
      <p:ext uri="{BB962C8B-B14F-4D97-AF65-F5344CB8AC3E}">
        <p14:creationId xmlns:p14="http://schemas.microsoft.com/office/powerpoint/2010/main" val="153395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275CD3-E6A8-B642-AD88-66641821B6F5}" type="datetimeFigureOut">
              <a:rPr lang="en-US" smtClean="0"/>
              <a:t>6/8/21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3EA9DF8-E212-7244-8426-067366AD1CE4}" type="slidenum">
              <a:rPr lang="en-US" smtClean="0"/>
              <a:t>‹#›</a:t>
            </a:fld>
            <a:endParaRPr lang="en-US"/>
          </a:p>
        </p:txBody>
      </p:sp>
    </p:spTree>
    <p:extLst>
      <p:ext uri="{BB962C8B-B14F-4D97-AF65-F5344CB8AC3E}">
        <p14:creationId xmlns:p14="http://schemas.microsoft.com/office/powerpoint/2010/main" val="190643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275CD3-E6A8-B642-AD88-66641821B6F5}" type="datetimeFigureOut">
              <a:rPr lang="en-US" smtClean="0"/>
              <a:t>6/8/21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03EA9DF8-E212-7244-8426-067366AD1CE4}" type="slidenum">
              <a:rPr lang="en-US" smtClean="0"/>
              <a:t>‹#›</a:t>
            </a:fld>
            <a:endParaRPr lang="en-US"/>
          </a:p>
        </p:txBody>
      </p:sp>
    </p:spTree>
    <p:extLst>
      <p:ext uri="{BB962C8B-B14F-4D97-AF65-F5344CB8AC3E}">
        <p14:creationId xmlns:p14="http://schemas.microsoft.com/office/powerpoint/2010/main" val="10277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E275CD3-E6A8-B642-AD88-66641821B6F5}" type="datetimeFigureOut">
              <a:rPr lang="en-US" smtClean="0"/>
              <a:t>6/8/21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3EA9DF8-E212-7244-8426-067366AD1CE4}" type="slidenum">
              <a:rPr lang="en-US" smtClean="0"/>
              <a:t>‹#›</a:t>
            </a:fld>
            <a:endParaRPr lang="en-US"/>
          </a:p>
        </p:txBody>
      </p:sp>
    </p:spTree>
    <p:extLst>
      <p:ext uri="{BB962C8B-B14F-4D97-AF65-F5344CB8AC3E}">
        <p14:creationId xmlns:p14="http://schemas.microsoft.com/office/powerpoint/2010/main" val="3080289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1D4-CC49-8345-B8A6-13C38D6310E5}"/>
              </a:ext>
            </a:extLst>
          </p:cNvPr>
          <p:cNvSpPr>
            <a:spLocks noGrp="1"/>
          </p:cNvSpPr>
          <p:nvPr>
            <p:ph type="ctrTitle"/>
          </p:nvPr>
        </p:nvSpPr>
        <p:spPr>
          <a:xfrm>
            <a:off x="1051560" y="814388"/>
            <a:ext cx="9966960" cy="3653643"/>
          </a:xfrm>
        </p:spPr>
        <p:txBody>
          <a:bodyPr/>
          <a:lstStyle/>
          <a:p>
            <a:r>
              <a:rPr lang="en-US" dirty="0"/>
              <a:t>The seven c’s of effective communication</a:t>
            </a:r>
          </a:p>
        </p:txBody>
      </p:sp>
      <p:sp>
        <p:nvSpPr>
          <p:cNvPr id="3" name="Subtitle 2">
            <a:extLst>
              <a:ext uri="{FF2B5EF4-FFF2-40B4-BE49-F238E27FC236}">
                <a16:creationId xmlns:a16="http://schemas.microsoft.com/office/drawing/2014/main" id="{09F3FFEC-5E4B-2749-8B88-27BA5F2343AC}"/>
              </a:ext>
            </a:extLst>
          </p:cNvPr>
          <p:cNvSpPr>
            <a:spLocks noGrp="1"/>
          </p:cNvSpPr>
          <p:nvPr>
            <p:ph type="subTitle" idx="1"/>
          </p:nvPr>
        </p:nvSpPr>
        <p:spPr/>
        <p:txBody>
          <a:bodyPr/>
          <a:lstStyle/>
          <a:p>
            <a:endParaRPr lang="en-US" dirty="0"/>
          </a:p>
          <a:p>
            <a:r>
              <a:rPr lang="en-US" dirty="0"/>
              <a:t>Instructor: Ms. Khalida Hameed</a:t>
            </a:r>
          </a:p>
        </p:txBody>
      </p:sp>
    </p:spTree>
    <p:extLst>
      <p:ext uri="{BB962C8B-B14F-4D97-AF65-F5344CB8AC3E}">
        <p14:creationId xmlns:p14="http://schemas.microsoft.com/office/powerpoint/2010/main" val="3685299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8463-5948-2446-A5C0-F6D597ED37FF}"/>
              </a:ext>
            </a:extLst>
          </p:cNvPr>
          <p:cNvSpPr>
            <a:spLocks noGrp="1"/>
          </p:cNvSpPr>
          <p:nvPr>
            <p:ph type="title"/>
          </p:nvPr>
        </p:nvSpPr>
        <p:spPr/>
        <p:txBody>
          <a:bodyPr/>
          <a:lstStyle/>
          <a:p>
            <a:pPr algn="ctr"/>
            <a:r>
              <a:rPr lang="en-US" dirty="0"/>
              <a:t>courtesy</a:t>
            </a:r>
          </a:p>
        </p:txBody>
      </p:sp>
      <p:sp>
        <p:nvSpPr>
          <p:cNvPr id="3" name="Content Placeholder 2">
            <a:extLst>
              <a:ext uri="{FF2B5EF4-FFF2-40B4-BE49-F238E27FC236}">
                <a16:creationId xmlns:a16="http://schemas.microsoft.com/office/drawing/2014/main" id="{4A5408CD-9D55-734F-B0DE-2F026CF788F3}"/>
              </a:ext>
            </a:extLst>
          </p:cNvPr>
          <p:cNvSpPr>
            <a:spLocks noGrp="1"/>
          </p:cNvSpPr>
          <p:nvPr>
            <p:ph idx="1"/>
          </p:nvPr>
        </p:nvSpPr>
        <p:spPr/>
        <p:txBody>
          <a:bodyPr/>
          <a:lstStyle/>
          <a:p>
            <a:r>
              <a:rPr lang="en-US" dirty="0"/>
              <a:t>Knowing your audience allows you to use statements of courtesy; be aware of your message receiver.</a:t>
            </a:r>
          </a:p>
          <a:p>
            <a:r>
              <a:rPr lang="en-US" dirty="0"/>
              <a:t>It refers to politeness that grows out of respect and concern for others. </a:t>
            </a:r>
          </a:p>
          <a:p>
            <a:r>
              <a:rPr lang="en-US" dirty="0"/>
              <a:t>In order to generate a courteous tone be sincerely tactful, thoughtful, and appreciative, use expressions that show respect, and choose nondiscriminatory expressions.</a:t>
            </a:r>
          </a:p>
          <a:p>
            <a:r>
              <a:rPr lang="en-US" dirty="0"/>
              <a:t>Example</a:t>
            </a:r>
            <a:r>
              <a:rPr lang="en-US" i="1" dirty="0"/>
              <a:t>: I rewrote that letter three times the point was clear. Vs I am sorry the point was not clear, here is another version.</a:t>
            </a:r>
          </a:p>
          <a:p>
            <a:r>
              <a:rPr lang="en-US" i="1" dirty="0"/>
              <a:t>Freshman vs. first-year students, manpower vs. work force</a:t>
            </a:r>
          </a:p>
          <a:p>
            <a:r>
              <a:rPr lang="en-US" i="1" dirty="0"/>
              <a:t>Anyone who comes to class late will get his grade reduced. Vs. Students who come late to class will have their grade reduced.</a:t>
            </a:r>
          </a:p>
        </p:txBody>
      </p:sp>
    </p:spTree>
    <p:extLst>
      <p:ext uri="{BB962C8B-B14F-4D97-AF65-F5344CB8AC3E}">
        <p14:creationId xmlns:p14="http://schemas.microsoft.com/office/powerpoint/2010/main" val="81568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FD78-B289-E648-BF85-E63579685A11}"/>
              </a:ext>
            </a:extLst>
          </p:cNvPr>
          <p:cNvSpPr>
            <a:spLocks noGrp="1"/>
          </p:cNvSpPr>
          <p:nvPr>
            <p:ph type="title"/>
          </p:nvPr>
        </p:nvSpPr>
        <p:spPr/>
        <p:txBody>
          <a:bodyPr/>
          <a:lstStyle/>
          <a:p>
            <a:pPr algn="ctr"/>
            <a:r>
              <a:rPr lang="en-US" dirty="0"/>
              <a:t>correctness</a:t>
            </a:r>
          </a:p>
        </p:txBody>
      </p:sp>
      <p:sp>
        <p:nvSpPr>
          <p:cNvPr id="3" name="Content Placeholder 2">
            <a:extLst>
              <a:ext uri="{FF2B5EF4-FFF2-40B4-BE49-F238E27FC236}">
                <a16:creationId xmlns:a16="http://schemas.microsoft.com/office/drawing/2014/main" id="{AF83329E-6B06-F143-BC4A-DE9288179FB9}"/>
              </a:ext>
            </a:extLst>
          </p:cNvPr>
          <p:cNvSpPr>
            <a:spLocks noGrp="1"/>
          </p:cNvSpPr>
          <p:nvPr>
            <p:ph idx="1"/>
          </p:nvPr>
        </p:nvSpPr>
        <p:spPr/>
        <p:txBody>
          <a:bodyPr/>
          <a:lstStyle/>
          <a:p>
            <a:r>
              <a:rPr lang="en-US" dirty="0"/>
              <a:t>The term ”correctness”, as applied to business messages, also means using the right level of language, checking the accuracy of figures, facts, and words, and maintaining acceptable writing mechanics.</a:t>
            </a:r>
          </a:p>
          <a:p>
            <a:r>
              <a:rPr lang="en-US" dirty="0"/>
              <a:t>The three levels of language are formal, informal, and substandard. </a:t>
            </a:r>
          </a:p>
        </p:txBody>
      </p:sp>
    </p:spTree>
    <p:extLst>
      <p:ext uri="{BB962C8B-B14F-4D97-AF65-F5344CB8AC3E}">
        <p14:creationId xmlns:p14="http://schemas.microsoft.com/office/powerpoint/2010/main" val="172889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09BE-C953-9340-AFB2-925C05EE6835}"/>
              </a:ext>
            </a:extLst>
          </p:cNvPr>
          <p:cNvSpPr>
            <a:spLocks noGrp="1"/>
          </p:cNvSpPr>
          <p:nvPr>
            <p:ph type="title"/>
          </p:nvPr>
        </p:nvSpPr>
        <p:spPr/>
        <p:txBody>
          <a:bodyPr>
            <a:normAutofit/>
          </a:bodyPr>
          <a:lstStyle/>
          <a:p>
            <a:pPr algn="ctr"/>
            <a:r>
              <a:rPr lang="en-US" sz="6600" dirty="0"/>
              <a:t>introduction</a:t>
            </a:r>
          </a:p>
        </p:txBody>
      </p:sp>
      <p:sp>
        <p:nvSpPr>
          <p:cNvPr id="3" name="Content Placeholder 2">
            <a:extLst>
              <a:ext uri="{FF2B5EF4-FFF2-40B4-BE49-F238E27FC236}">
                <a16:creationId xmlns:a16="http://schemas.microsoft.com/office/drawing/2014/main" id="{0B4B1D38-FCB9-E54C-976D-EA620F955742}"/>
              </a:ext>
            </a:extLst>
          </p:cNvPr>
          <p:cNvSpPr>
            <a:spLocks noGrp="1"/>
          </p:cNvSpPr>
          <p:nvPr>
            <p:ph idx="1"/>
          </p:nvPr>
        </p:nvSpPr>
        <p:spPr/>
        <p:txBody>
          <a:bodyPr/>
          <a:lstStyle/>
          <a:p>
            <a:r>
              <a:rPr lang="en-US" dirty="0"/>
              <a:t>To compose effective written or oral messages, one must apply certain communication principles. These principles provide guidelines for choice of content and style of presentation, adapted to the purpose and receiver of your message.</a:t>
            </a:r>
          </a:p>
          <a:p>
            <a:r>
              <a:rPr lang="en-US" dirty="0"/>
              <a:t>These principles are applicable to all forms of communication, from mere utterances and sentences to complete documents or presentations.</a:t>
            </a:r>
          </a:p>
          <a:p>
            <a:r>
              <a:rPr lang="en-US" dirty="0"/>
              <a:t>To some extent the principles overlap because they are based on a common concern for the audience, whether that audience consists of listeners or readers.</a:t>
            </a:r>
          </a:p>
        </p:txBody>
      </p:sp>
    </p:spTree>
    <p:extLst>
      <p:ext uri="{BB962C8B-B14F-4D97-AF65-F5344CB8AC3E}">
        <p14:creationId xmlns:p14="http://schemas.microsoft.com/office/powerpoint/2010/main" val="75101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7BB3-F6B7-6542-9EA7-187BA8F50348}"/>
              </a:ext>
            </a:extLst>
          </p:cNvPr>
          <p:cNvSpPr>
            <a:spLocks noGrp="1"/>
          </p:cNvSpPr>
          <p:nvPr>
            <p:ph type="title"/>
          </p:nvPr>
        </p:nvSpPr>
        <p:spPr/>
        <p:txBody>
          <a:bodyPr/>
          <a:lstStyle/>
          <a:p>
            <a:pPr algn="ctr"/>
            <a:r>
              <a:rPr lang="en-US" dirty="0"/>
              <a:t>1. completeness</a:t>
            </a:r>
          </a:p>
        </p:txBody>
      </p:sp>
      <p:sp>
        <p:nvSpPr>
          <p:cNvPr id="3" name="Content Placeholder 2">
            <a:extLst>
              <a:ext uri="{FF2B5EF4-FFF2-40B4-BE49-F238E27FC236}">
                <a16:creationId xmlns:a16="http://schemas.microsoft.com/office/drawing/2014/main" id="{B31A6837-DA63-1C45-BE86-5552C1F1C6F4}"/>
              </a:ext>
            </a:extLst>
          </p:cNvPr>
          <p:cNvSpPr>
            <a:spLocks noGrp="1"/>
          </p:cNvSpPr>
          <p:nvPr>
            <p:ph idx="1"/>
          </p:nvPr>
        </p:nvSpPr>
        <p:spPr/>
        <p:txBody>
          <a:bodyPr/>
          <a:lstStyle/>
          <a:p>
            <a:r>
              <a:rPr lang="en-US" dirty="0"/>
              <a:t>Message receivers - either listeners or readers desire complete information to their question.</a:t>
            </a:r>
          </a:p>
          <a:p>
            <a:pPr algn="just"/>
            <a:r>
              <a:rPr lang="en-US" dirty="0"/>
              <a:t>Completeness offers numerous benefits. First, complete messages are more likely to bring desired results without the expense of additional messages. Second, they can do a better job of building goodwill. Third, complete messages can help avert costly lawsuits that may result if important information is missing. Last, communication that seem inconsequential can be surprisingly important if the information they contain is complete and effective.</a:t>
            </a:r>
          </a:p>
          <a:p>
            <a:pPr algn="just"/>
            <a:r>
              <a:rPr lang="en-US" dirty="0"/>
              <a:t>Answering the five Ws helps make messages clear: who, what, when, where, and why.</a:t>
            </a:r>
          </a:p>
          <a:p>
            <a:pPr algn="just"/>
            <a:r>
              <a:rPr lang="en-US" dirty="0"/>
              <a:t>Look for questions: some may even appear buried within a paragraph. Locate them and then answer precisely.</a:t>
            </a:r>
          </a:p>
        </p:txBody>
      </p:sp>
    </p:spTree>
    <p:extLst>
      <p:ext uri="{BB962C8B-B14F-4D97-AF65-F5344CB8AC3E}">
        <p14:creationId xmlns:p14="http://schemas.microsoft.com/office/powerpoint/2010/main" val="116699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CA16-BFE8-3C4C-B1DF-52FA2B470E25}"/>
              </a:ext>
            </a:extLst>
          </p:cNvPr>
          <p:cNvSpPr>
            <a:spLocks noGrp="1"/>
          </p:cNvSpPr>
          <p:nvPr>
            <p:ph type="title"/>
          </p:nvPr>
        </p:nvSpPr>
        <p:spPr/>
        <p:txBody>
          <a:bodyPr/>
          <a:lstStyle/>
          <a:p>
            <a:pPr algn="ctr"/>
            <a:r>
              <a:rPr lang="en-US" dirty="0"/>
              <a:t>Incomplete letter to a new savings depositor</a:t>
            </a:r>
          </a:p>
        </p:txBody>
      </p:sp>
      <p:sp>
        <p:nvSpPr>
          <p:cNvPr id="3" name="Content Placeholder 2">
            <a:extLst>
              <a:ext uri="{FF2B5EF4-FFF2-40B4-BE49-F238E27FC236}">
                <a16:creationId xmlns:a16="http://schemas.microsoft.com/office/drawing/2014/main" id="{5B13B64E-9D69-D245-9E18-925C06A504FE}"/>
              </a:ext>
            </a:extLst>
          </p:cNvPr>
          <p:cNvSpPr>
            <a:spLocks noGrp="1"/>
          </p:cNvSpPr>
          <p:nvPr>
            <p:ph idx="1"/>
          </p:nvPr>
        </p:nvSpPr>
        <p:spPr/>
        <p:txBody>
          <a:bodyPr/>
          <a:lstStyle/>
          <a:p>
            <a:pPr marL="0" indent="0">
              <a:buNone/>
            </a:pPr>
            <a:r>
              <a:rPr lang="en-US" dirty="0"/>
              <a:t>	</a:t>
            </a:r>
            <a:r>
              <a:rPr lang="en-US" i="1" dirty="0"/>
              <a:t>Thank you for the confidence you have shown us by the account you recently opened.</a:t>
            </a:r>
          </a:p>
          <a:p>
            <a:pPr marL="0" indent="0">
              <a:buNone/>
            </a:pPr>
            <a:r>
              <a:rPr lang="en-US" i="1" dirty="0"/>
              <a:t>	All our facilities are at your disposal, and anytime we can be of services please call on us. Our appreciation is best expressed by our being of service to you.</a:t>
            </a:r>
          </a:p>
        </p:txBody>
      </p:sp>
    </p:spTree>
    <p:extLst>
      <p:ext uri="{BB962C8B-B14F-4D97-AF65-F5344CB8AC3E}">
        <p14:creationId xmlns:p14="http://schemas.microsoft.com/office/powerpoint/2010/main" val="406843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7959-9E7C-3644-A264-2ADAF9C64489}"/>
              </a:ext>
            </a:extLst>
          </p:cNvPr>
          <p:cNvSpPr>
            <a:spLocks noGrp="1"/>
          </p:cNvSpPr>
          <p:nvPr>
            <p:ph type="title"/>
          </p:nvPr>
        </p:nvSpPr>
        <p:spPr/>
        <p:txBody>
          <a:bodyPr/>
          <a:lstStyle/>
          <a:p>
            <a:pPr algn="ctr"/>
            <a:r>
              <a:rPr lang="en-US" dirty="0"/>
              <a:t>Revised, complete letter to the new savings depositor</a:t>
            </a:r>
          </a:p>
        </p:txBody>
      </p:sp>
      <p:sp>
        <p:nvSpPr>
          <p:cNvPr id="3" name="Content Placeholder 2">
            <a:extLst>
              <a:ext uri="{FF2B5EF4-FFF2-40B4-BE49-F238E27FC236}">
                <a16:creationId xmlns:a16="http://schemas.microsoft.com/office/drawing/2014/main" id="{E4E69F26-ED62-B24A-8829-DEC5D3A1AAA8}"/>
              </a:ext>
            </a:extLst>
          </p:cNvPr>
          <p:cNvSpPr>
            <a:spLocks noGrp="1"/>
          </p:cNvSpPr>
          <p:nvPr>
            <p:ph idx="1"/>
          </p:nvPr>
        </p:nvSpPr>
        <p:spPr/>
        <p:txBody>
          <a:bodyPr>
            <a:normAutofit lnSpcReduction="10000"/>
          </a:bodyPr>
          <a:lstStyle/>
          <a:p>
            <a:pPr marL="0" indent="0">
              <a:buNone/>
            </a:pPr>
            <a:r>
              <a:rPr lang="en-US" i="1" dirty="0"/>
              <a:t>Thank you for the confidence you have shown in First Federal by the savings account you recently opened. Our goal is to make all our services to you both pleasant and helpful.</a:t>
            </a:r>
          </a:p>
          <a:p>
            <a:pPr marL="0" indent="0">
              <a:buNone/>
            </a:pPr>
            <a:r>
              <a:rPr lang="en-US" i="1" dirty="0"/>
              <a:t>Among the convenience and services available to you at First Federal, you may be especially interested in these:</a:t>
            </a:r>
          </a:p>
          <a:p>
            <a:pPr marL="0" indent="0">
              <a:buNone/>
            </a:pPr>
            <a:r>
              <a:rPr lang="en-US" i="1" dirty="0"/>
              <a:t>YOUR PASSBOOK DEPOSITS earn 6% interest compounded monthly.</a:t>
            </a:r>
          </a:p>
          <a:p>
            <a:pPr marL="0" indent="0">
              <a:buNone/>
            </a:pPr>
            <a:r>
              <a:rPr lang="en-US" i="1" dirty="0"/>
              <a:t>MORTGAGE LOANS help you buy, build, or refinance a home or to borrow for property repairs and improvements.</a:t>
            </a:r>
          </a:p>
          <a:p>
            <a:pPr marL="0" indent="0">
              <a:buNone/>
            </a:pPr>
            <a:r>
              <a:rPr lang="en-US" i="1" dirty="0"/>
              <a:t>Office hours are 9:30 A.M. to 4:30 P.M. weekdays except for Friday, when the doors remain open until 6:00 P.M.</a:t>
            </a:r>
          </a:p>
          <a:p>
            <a:pPr marL="0" indent="0">
              <a:buNone/>
            </a:pPr>
            <a:r>
              <a:rPr lang="en-US" i="1" dirty="0"/>
              <a:t>You are most welcome in whenever we can assist you. Please consider this association your financial headquarters for your savings and borrowing needs.</a:t>
            </a:r>
          </a:p>
        </p:txBody>
      </p:sp>
    </p:spTree>
    <p:extLst>
      <p:ext uri="{BB962C8B-B14F-4D97-AF65-F5344CB8AC3E}">
        <p14:creationId xmlns:p14="http://schemas.microsoft.com/office/powerpoint/2010/main" val="3112371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98E7-32D4-7543-B206-00F419E643AC}"/>
              </a:ext>
            </a:extLst>
          </p:cNvPr>
          <p:cNvSpPr>
            <a:spLocks noGrp="1"/>
          </p:cNvSpPr>
          <p:nvPr>
            <p:ph type="title"/>
          </p:nvPr>
        </p:nvSpPr>
        <p:spPr/>
        <p:txBody>
          <a:bodyPr/>
          <a:lstStyle/>
          <a:p>
            <a:pPr algn="ctr"/>
            <a:r>
              <a:rPr lang="en-US" dirty="0"/>
              <a:t>conciseness</a:t>
            </a:r>
          </a:p>
        </p:txBody>
      </p:sp>
      <p:sp>
        <p:nvSpPr>
          <p:cNvPr id="3" name="Content Placeholder 2">
            <a:extLst>
              <a:ext uri="{FF2B5EF4-FFF2-40B4-BE49-F238E27FC236}">
                <a16:creationId xmlns:a16="http://schemas.microsoft.com/office/drawing/2014/main" id="{5D73CF64-B95F-6840-82CD-801E39422EC7}"/>
              </a:ext>
            </a:extLst>
          </p:cNvPr>
          <p:cNvSpPr>
            <a:spLocks noGrp="1"/>
          </p:cNvSpPr>
          <p:nvPr>
            <p:ph idx="1"/>
          </p:nvPr>
        </p:nvSpPr>
        <p:spPr/>
        <p:txBody>
          <a:bodyPr>
            <a:normAutofit lnSpcReduction="10000"/>
          </a:bodyPr>
          <a:lstStyle/>
          <a:p>
            <a:r>
              <a:rPr lang="en-US" dirty="0"/>
              <a:t>Conciseness is saying what you have to say in the fewest possible words without sacrificing  the other C qualities. A concise message is complete without being wordy.</a:t>
            </a:r>
          </a:p>
          <a:p>
            <a:r>
              <a:rPr lang="en-US" dirty="0"/>
              <a:t>Conciseness contributes to emphasis; by eliminating unnecessary words, you let important ideas stand out.</a:t>
            </a:r>
          </a:p>
          <a:p>
            <a:r>
              <a:rPr lang="en-US" dirty="0"/>
              <a:t>Concise messages show respect for recipients by not cluttering their professional lives with unnecessary information.</a:t>
            </a:r>
          </a:p>
          <a:p>
            <a:r>
              <a:rPr lang="en-US" dirty="0"/>
              <a:t>To observe conciseness, eliminate wordy expressions, include only relevant material, and avoid unnecessary repetition.</a:t>
            </a:r>
          </a:p>
          <a:p>
            <a:r>
              <a:rPr lang="en-US" dirty="0"/>
              <a:t>Wordy: </a:t>
            </a:r>
            <a:r>
              <a:rPr lang="en-US" i="1" dirty="0"/>
              <a:t>We hereby wish to let you know that our company is pleased with the confidence you have reposed in us.</a:t>
            </a:r>
          </a:p>
          <a:p>
            <a:r>
              <a:rPr lang="en-US" dirty="0"/>
              <a:t>Concise: </a:t>
            </a:r>
            <a:r>
              <a:rPr lang="en-US" i="1" dirty="0"/>
              <a:t>We appreciate your confidence.</a:t>
            </a:r>
          </a:p>
          <a:p>
            <a:endParaRPr lang="en-US" dirty="0"/>
          </a:p>
        </p:txBody>
      </p:sp>
    </p:spTree>
    <p:extLst>
      <p:ext uri="{BB962C8B-B14F-4D97-AF65-F5344CB8AC3E}">
        <p14:creationId xmlns:p14="http://schemas.microsoft.com/office/powerpoint/2010/main" val="2800047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236B-5180-2643-89DE-6635F49C703E}"/>
              </a:ext>
            </a:extLst>
          </p:cNvPr>
          <p:cNvSpPr>
            <a:spLocks noGrp="1"/>
          </p:cNvSpPr>
          <p:nvPr>
            <p:ph type="title"/>
          </p:nvPr>
        </p:nvSpPr>
        <p:spPr/>
        <p:txBody>
          <a:bodyPr/>
          <a:lstStyle/>
          <a:p>
            <a:pPr algn="ctr"/>
            <a:r>
              <a:rPr lang="en-US" dirty="0"/>
              <a:t>consideration</a:t>
            </a:r>
          </a:p>
        </p:txBody>
      </p:sp>
      <p:sp>
        <p:nvSpPr>
          <p:cNvPr id="3" name="Content Placeholder 2">
            <a:extLst>
              <a:ext uri="{FF2B5EF4-FFF2-40B4-BE49-F238E27FC236}">
                <a16:creationId xmlns:a16="http://schemas.microsoft.com/office/drawing/2014/main" id="{634FAA23-910A-984F-9056-5AF472D35849}"/>
              </a:ext>
            </a:extLst>
          </p:cNvPr>
          <p:cNvSpPr>
            <a:spLocks noGrp="1"/>
          </p:cNvSpPr>
          <p:nvPr>
            <p:ph idx="1"/>
          </p:nvPr>
        </p:nvSpPr>
        <p:spPr/>
        <p:txBody>
          <a:bodyPr/>
          <a:lstStyle/>
          <a:p>
            <a:r>
              <a:rPr lang="en-US" dirty="0"/>
              <a:t>Consideration means preparing every message with the message receiver in mind; try to put yourself in their place. </a:t>
            </a:r>
          </a:p>
          <a:p>
            <a:r>
              <a:rPr lang="en-US" dirty="0"/>
              <a:t>You are considerate, you do not lose temper, you do not accuse, you do not charge them without facts. You are, foremost, aware of their desires, problems, circumstances, emotions, and probable reactions to your request. Then handle the matter from their point of view. This thoughtful consideration is also called “you-attitude”, empathy and understanding of human nature.</a:t>
            </a:r>
          </a:p>
          <a:p>
            <a:r>
              <a:rPr lang="en-US" dirty="0"/>
              <a:t>We-attitude: </a:t>
            </a:r>
            <a:r>
              <a:rPr lang="en-US" i="1" dirty="0"/>
              <a:t>I am delighted to announce that we will be extending our hours to make shopping more convenient</a:t>
            </a:r>
            <a:r>
              <a:rPr lang="en-US" dirty="0"/>
              <a:t>.</a:t>
            </a:r>
          </a:p>
          <a:p>
            <a:r>
              <a:rPr lang="en-US" dirty="0"/>
              <a:t>You-attitude: </a:t>
            </a:r>
            <a:r>
              <a:rPr lang="en-US" i="1" dirty="0"/>
              <a:t>You will be able to shop evenings with the extended hours.</a:t>
            </a:r>
          </a:p>
        </p:txBody>
      </p:sp>
    </p:spTree>
    <p:extLst>
      <p:ext uri="{BB962C8B-B14F-4D97-AF65-F5344CB8AC3E}">
        <p14:creationId xmlns:p14="http://schemas.microsoft.com/office/powerpoint/2010/main" val="67500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634B-AB44-2A46-9192-85BBD0EF7587}"/>
              </a:ext>
            </a:extLst>
          </p:cNvPr>
          <p:cNvSpPr>
            <a:spLocks noGrp="1"/>
          </p:cNvSpPr>
          <p:nvPr>
            <p:ph type="title"/>
          </p:nvPr>
        </p:nvSpPr>
        <p:spPr/>
        <p:txBody>
          <a:bodyPr/>
          <a:lstStyle/>
          <a:p>
            <a:pPr algn="ctr"/>
            <a:r>
              <a:rPr lang="en-US" dirty="0"/>
              <a:t>Concreteness</a:t>
            </a:r>
          </a:p>
        </p:txBody>
      </p:sp>
      <p:sp>
        <p:nvSpPr>
          <p:cNvPr id="3" name="Content Placeholder 2">
            <a:extLst>
              <a:ext uri="{FF2B5EF4-FFF2-40B4-BE49-F238E27FC236}">
                <a16:creationId xmlns:a16="http://schemas.microsoft.com/office/drawing/2014/main" id="{22CF25F8-EAF1-AD4F-B96E-E8B66EAC950A}"/>
              </a:ext>
            </a:extLst>
          </p:cNvPr>
          <p:cNvSpPr>
            <a:spLocks noGrp="1"/>
          </p:cNvSpPr>
          <p:nvPr>
            <p:ph idx="1"/>
          </p:nvPr>
        </p:nvSpPr>
        <p:spPr/>
        <p:txBody>
          <a:bodyPr/>
          <a:lstStyle/>
          <a:p>
            <a:r>
              <a:rPr lang="en-US" dirty="0"/>
              <a:t>Misunderstandings of words have produced tragedies in both war and peace, in business and non-business situations.</a:t>
            </a:r>
          </a:p>
          <a:p>
            <a:r>
              <a:rPr lang="en-US" dirty="0"/>
              <a:t>Communicating concretely means being specific, definite, and vivid rather than vague and general.</a:t>
            </a:r>
          </a:p>
          <a:p>
            <a:r>
              <a:rPr lang="en-US" dirty="0"/>
              <a:t>To compose concrete, convincing messages:</a:t>
            </a:r>
          </a:p>
          <a:p>
            <a:pPr marL="457200" indent="-457200">
              <a:buAutoNum type="arabicPeriod"/>
            </a:pPr>
            <a:r>
              <a:rPr lang="en-US" dirty="0"/>
              <a:t>Use specific facts and figures: </a:t>
            </a:r>
            <a:r>
              <a:rPr lang="en-US" i="1" dirty="0"/>
              <a:t>Student GMAT scores are high. Vs/ In 1996, the GMAT scores averaged 600; by 1997 they had risen to 610.</a:t>
            </a:r>
          </a:p>
          <a:p>
            <a:pPr marL="457200" indent="-457200">
              <a:buAutoNum type="arabicPeriod"/>
            </a:pPr>
            <a:r>
              <a:rPr lang="en-US" dirty="0"/>
              <a:t>Put actions in your verb.</a:t>
            </a:r>
          </a:p>
          <a:p>
            <a:pPr marL="457200" indent="-457200">
              <a:buAutoNum type="arabicPeriod"/>
            </a:pPr>
            <a:r>
              <a:rPr lang="en-US" dirty="0"/>
              <a:t>Use vivid, image-building words.</a:t>
            </a:r>
          </a:p>
        </p:txBody>
      </p:sp>
    </p:spTree>
    <p:extLst>
      <p:ext uri="{BB962C8B-B14F-4D97-AF65-F5344CB8AC3E}">
        <p14:creationId xmlns:p14="http://schemas.microsoft.com/office/powerpoint/2010/main" val="297954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0574-7DB4-C94B-9C5A-B655B79343D9}"/>
              </a:ext>
            </a:extLst>
          </p:cNvPr>
          <p:cNvSpPr>
            <a:spLocks noGrp="1"/>
          </p:cNvSpPr>
          <p:nvPr>
            <p:ph type="title"/>
          </p:nvPr>
        </p:nvSpPr>
        <p:spPr/>
        <p:txBody>
          <a:bodyPr/>
          <a:lstStyle/>
          <a:p>
            <a:pPr algn="ctr"/>
            <a:r>
              <a:rPr lang="en-US" dirty="0"/>
              <a:t>clarity</a:t>
            </a:r>
          </a:p>
        </p:txBody>
      </p:sp>
      <p:sp>
        <p:nvSpPr>
          <p:cNvPr id="3" name="Content Placeholder 2">
            <a:extLst>
              <a:ext uri="{FF2B5EF4-FFF2-40B4-BE49-F238E27FC236}">
                <a16:creationId xmlns:a16="http://schemas.microsoft.com/office/drawing/2014/main" id="{176F95EF-A9F4-BA44-BD90-4DA9ECD5A3E0}"/>
              </a:ext>
            </a:extLst>
          </p:cNvPr>
          <p:cNvSpPr>
            <a:spLocks noGrp="1"/>
          </p:cNvSpPr>
          <p:nvPr>
            <p:ph idx="1"/>
          </p:nvPr>
        </p:nvSpPr>
        <p:spPr/>
        <p:txBody>
          <a:bodyPr/>
          <a:lstStyle/>
          <a:p>
            <a:r>
              <a:rPr lang="en-US" dirty="0"/>
              <a:t>Getting the meaning from your head into the head of your reader accurately is the purpose of clarity.</a:t>
            </a:r>
          </a:p>
          <a:p>
            <a:r>
              <a:rPr lang="en-US" dirty="0"/>
              <a:t>Use precise, concrete, and familiar words</a:t>
            </a:r>
          </a:p>
          <a:p>
            <a:r>
              <a:rPr lang="en-US" dirty="0"/>
              <a:t>Example: approximately vs. circa</a:t>
            </a:r>
          </a:p>
          <a:p>
            <a:r>
              <a:rPr lang="en-US" i="1" dirty="0"/>
              <a:t>After our perusal of pertinent data the conclusion is that a lucrative market exists for the subject property. Vs The data we studied show that your property is profitable and in high demand.</a:t>
            </a:r>
          </a:p>
        </p:txBody>
      </p:sp>
    </p:spTree>
    <p:extLst>
      <p:ext uri="{BB962C8B-B14F-4D97-AF65-F5344CB8AC3E}">
        <p14:creationId xmlns:p14="http://schemas.microsoft.com/office/powerpoint/2010/main" val="3652236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{C15B8E7F-19B8-B143-A672-654142EA6BEA}tf10001070</Template>
  <TotalTime>270</TotalTime>
  <Words>953</Words>
  <Application>Microsoft Macintosh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Rockwell</vt:lpstr>
      <vt:lpstr>Rockwell Condensed</vt:lpstr>
      <vt:lpstr>Rockwell Extra Bold</vt:lpstr>
      <vt:lpstr>Wingdings</vt:lpstr>
      <vt:lpstr>Wood Type</vt:lpstr>
      <vt:lpstr>The seven c’s of effective communication</vt:lpstr>
      <vt:lpstr>introduction</vt:lpstr>
      <vt:lpstr>1. completeness</vt:lpstr>
      <vt:lpstr>Incomplete letter to a new savings depositor</vt:lpstr>
      <vt:lpstr>Revised, complete letter to the new savings depositor</vt:lpstr>
      <vt:lpstr>conciseness</vt:lpstr>
      <vt:lpstr>consideration</vt:lpstr>
      <vt:lpstr>Concreteness</vt:lpstr>
      <vt:lpstr>clarity</vt:lpstr>
      <vt:lpstr>courtesy</vt:lpstr>
      <vt:lpstr>correctness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seven c’s of effective communication</dc:title>
  <dc:creator>Afzal Hamid</dc:creator>
  <cp:lastModifiedBy>Afzal Hamid</cp:lastModifiedBy>
  <cp:revision>16</cp:revision>
  <dcterms:created xsi:type="dcterms:W3CDTF">2021-06-08T17:08:59Z</dcterms:created>
  <dcterms:modified xsi:type="dcterms:W3CDTF">2021-06-08T21:39:28Z</dcterms:modified>
</cp:coreProperties>
</file>