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67" r:id="rId12"/>
    <p:sldId id="272" r:id="rId13"/>
    <p:sldId id="273"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057AE9-7D45-4645-B4AA-D359FDB588B9}" type="datetimeFigureOut">
              <a:rPr lang="en-US" smtClean="0"/>
              <a:t>3/24/21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5DA7DF-E0DD-E64D-980B-E3E0F9413168}" type="slidenum">
              <a:rPr lang="en-US" smtClean="0"/>
              <a:t>‹#›</a:t>
            </a:fld>
            <a:endParaRPr lang="en-US"/>
          </a:p>
        </p:txBody>
      </p:sp>
    </p:spTree>
    <p:extLst>
      <p:ext uri="{BB962C8B-B14F-4D97-AF65-F5344CB8AC3E}">
        <p14:creationId xmlns:p14="http://schemas.microsoft.com/office/powerpoint/2010/main" val="382686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57AE9-7D45-4645-B4AA-D359FDB588B9}" type="datetimeFigureOut">
              <a:rPr lang="en-US" smtClean="0"/>
              <a:t>3/24/21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DA7DF-E0DD-E64D-980B-E3E0F9413168}" type="slidenum">
              <a:rPr lang="en-US" smtClean="0"/>
              <a:t>‹#›</a:t>
            </a:fld>
            <a:endParaRPr lang="en-US"/>
          </a:p>
        </p:txBody>
      </p:sp>
    </p:spTree>
    <p:extLst>
      <p:ext uri="{BB962C8B-B14F-4D97-AF65-F5344CB8AC3E}">
        <p14:creationId xmlns:p14="http://schemas.microsoft.com/office/powerpoint/2010/main" val="94029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57AE9-7D45-4645-B4AA-D359FDB588B9}" type="datetimeFigureOut">
              <a:rPr lang="en-US" smtClean="0"/>
              <a:t>3/24/21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DA7DF-E0DD-E64D-980B-E3E0F9413168}" type="slidenum">
              <a:rPr lang="en-US" smtClean="0"/>
              <a:t>‹#›</a:t>
            </a:fld>
            <a:endParaRPr lang="en-US"/>
          </a:p>
        </p:txBody>
      </p:sp>
    </p:spTree>
    <p:extLst>
      <p:ext uri="{BB962C8B-B14F-4D97-AF65-F5344CB8AC3E}">
        <p14:creationId xmlns:p14="http://schemas.microsoft.com/office/powerpoint/2010/main" val="57241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57AE9-7D45-4645-B4AA-D359FDB588B9}" type="datetimeFigureOut">
              <a:rPr lang="en-US" smtClean="0"/>
              <a:t>3/24/21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DA7DF-E0DD-E64D-980B-E3E0F9413168}" type="slidenum">
              <a:rPr lang="en-US" smtClean="0"/>
              <a:t>‹#›</a:t>
            </a:fld>
            <a:endParaRPr lang="en-US"/>
          </a:p>
        </p:txBody>
      </p:sp>
    </p:spTree>
    <p:extLst>
      <p:ext uri="{BB962C8B-B14F-4D97-AF65-F5344CB8AC3E}">
        <p14:creationId xmlns:p14="http://schemas.microsoft.com/office/powerpoint/2010/main" val="332845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D057AE9-7D45-4645-B4AA-D359FDB588B9}" type="datetimeFigureOut">
              <a:rPr lang="en-US" smtClean="0"/>
              <a:t>3/24/21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5DA7DF-E0DD-E64D-980B-E3E0F9413168}" type="slidenum">
              <a:rPr lang="en-US" smtClean="0"/>
              <a:t>‹#›</a:t>
            </a:fld>
            <a:endParaRPr lang="en-US"/>
          </a:p>
        </p:txBody>
      </p:sp>
    </p:spTree>
    <p:extLst>
      <p:ext uri="{BB962C8B-B14F-4D97-AF65-F5344CB8AC3E}">
        <p14:creationId xmlns:p14="http://schemas.microsoft.com/office/powerpoint/2010/main" val="206702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057AE9-7D45-4645-B4AA-D359FDB588B9}" type="datetimeFigureOut">
              <a:rPr lang="en-US" smtClean="0"/>
              <a:t>3/24/21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DA7DF-E0DD-E64D-980B-E3E0F9413168}" type="slidenum">
              <a:rPr lang="en-US" smtClean="0"/>
              <a:t>‹#›</a:t>
            </a:fld>
            <a:endParaRPr lang="en-US"/>
          </a:p>
        </p:txBody>
      </p:sp>
    </p:spTree>
    <p:extLst>
      <p:ext uri="{BB962C8B-B14F-4D97-AF65-F5344CB8AC3E}">
        <p14:creationId xmlns:p14="http://schemas.microsoft.com/office/powerpoint/2010/main" val="358336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057AE9-7D45-4645-B4AA-D359FDB588B9}" type="datetimeFigureOut">
              <a:rPr lang="en-US" smtClean="0"/>
              <a:t>3/24/21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DA7DF-E0DD-E64D-980B-E3E0F941316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6501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57AE9-7D45-4645-B4AA-D359FDB588B9}" type="datetimeFigureOut">
              <a:rPr lang="en-US" smtClean="0"/>
              <a:t>3/24/21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DA7DF-E0DD-E64D-980B-E3E0F941316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5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57AE9-7D45-4645-B4AA-D359FDB588B9}" type="datetimeFigureOut">
              <a:rPr lang="en-US" smtClean="0"/>
              <a:t>3/24/21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DA7DF-E0DD-E64D-980B-E3E0F9413168}" type="slidenum">
              <a:rPr lang="en-US" smtClean="0"/>
              <a:t>‹#›</a:t>
            </a:fld>
            <a:endParaRPr lang="en-US"/>
          </a:p>
        </p:txBody>
      </p:sp>
    </p:spTree>
    <p:extLst>
      <p:ext uri="{BB962C8B-B14F-4D97-AF65-F5344CB8AC3E}">
        <p14:creationId xmlns:p14="http://schemas.microsoft.com/office/powerpoint/2010/main" val="327051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057AE9-7D45-4645-B4AA-D359FDB588B9}" type="datetimeFigureOut">
              <a:rPr lang="en-US" smtClean="0"/>
              <a:t>3/24/21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95DA7DF-E0DD-E64D-980B-E3E0F9413168}" type="slidenum">
              <a:rPr lang="en-US" smtClean="0"/>
              <a:t>‹#›</a:t>
            </a:fld>
            <a:endParaRPr lang="en-US"/>
          </a:p>
        </p:txBody>
      </p:sp>
    </p:spTree>
    <p:extLst>
      <p:ext uri="{BB962C8B-B14F-4D97-AF65-F5344CB8AC3E}">
        <p14:creationId xmlns:p14="http://schemas.microsoft.com/office/powerpoint/2010/main" val="55548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057AE9-7D45-4645-B4AA-D359FDB588B9}" type="datetimeFigureOut">
              <a:rPr lang="en-US" smtClean="0"/>
              <a:t>3/24/21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95DA7DF-E0DD-E64D-980B-E3E0F9413168}" type="slidenum">
              <a:rPr lang="en-US" smtClean="0"/>
              <a:t>‹#›</a:t>
            </a:fld>
            <a:endParaRPr lang="en-US"/>
          </a:p>
        </p:txBody>
      </p:sp>
    </p:spTree>
    <p:extLst>
      <p:ext uri="{BB962C8B-B14F-4D97-AF65-F5344CB8AC3E}">
        <p14:creationId xmlns:p14="http://schemas.microsoft.com/office/powerpoint/2010/main" val="122512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D057AE9-7D45-4645-B4AA-D359FDB588B9}" type="datetimeFigureOut">
              <a:rPr lang="en-US" smtClean="0"/>
              <a:t>3/24/21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5DA7DF-E0DD-E64D-980B-E3E0F9413168}" type="slidenum">
              <a:rPr lang="en-US" smtClean="0"/>
              <a:t>‹#›</a:t>
            </a:fld>
            <a:endParaRPr lang="en-US"/>
          </a:p>
        </p:txBody>
      </p:sp>
    </p:spTree>
    <p:extLst>
      <p:ext uri="{BB962C8B-B14F-4D97-AF65-F5344CB8AC3E}">
        <p14:creationId xmlns:p14="http://schemas.microsoft.com/office/powerpoint/2010/main" val="3395113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E1D8-D6D9-184F-827F-C74C2E6C543F}"/>
              </a:ext>
            </a:extLst>
          </p:cNvPr>
          <p:cNvSpPr>
            <a:spLocks noGrp="1"/>
          </p:cNvSpPr>
          <p:nvPr>
            <p:ph type="ctrTitle"/>
          </p:nvPr>
        </p:nvSpPr>
        <p:spPr/>
        <p:txBody>
          <a:bodyPr/>
          <a:lstStyle/>
          <a:p>
            <a:pPr algn="ctr"/>
            <a:r>
              <a:rPr lang="en-US" sz="8000" dirty="0"/>
              <a:t>Listening skills</a:t>
            </a:r>
          </a:p>
        </p:txBody>
      </p:sp>
      <p:sp>
        <p:nvSpPr>
          <p:cNvPr id="3" name="Subtitle 2">
            <a:extLst>
              <a:ext uri="{FF2B5EF4-FFF2-40B4-BE49-F238E27FC236}">
                <a16:creationId xmlns:a16="http://schemas.microsoft.com/office/drawing/2014/main" id="{7E7963C1-C6BE-3847-9BD0-7B522ABEFA78}"/>
              </a:ext>
            </a:extLst>
          </p:cNvPr>
          <p:cNvSpPr>
            <a:spLocks noGrp="1"/>
          </p:cNvSpPr>
          <p:nvPr>
            <p:ph type="subTitle" idx="1"/>
          </p:nvPr>
        </p:nvSpPr>
        <p:spPr/>
        <p:txBody>
          <a:bodyPr/>
          <a:lstStyle/>
          <a:p>
            <a:endParaRPr lang="en-US" dirty="0"/>
          </a:p>
          <a:p>
            <a:r>
              <a:rPr lang="en-US" dirty="0"/>
              <a:t>Instructor: Khalida Hameed</a:t>
            </a:r>
          </a:p>
        </p:txBody>
      </p:sp>
    </p:spTree>
    <p:extLst>
      <p:ext uri="{BB962C8B-B14F-4D97-AF65-F5344CB8AC3E}">
        <p14:creationId xmlns:p14="http://schemas.microsoft.com/office/powerpoint/2010/main" val="3554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41DD-DD81-F24E-B115-DF15727F578B}"/>
              </a:ext>
            </a:extLst>
          </p:cNvPr>
          <p:cNvSpPr>
            <a:spLocks noGrp="1"/>
          </p:cNvSpPr>
          <p:nvPr>
            <p:ph type="title"/>
          </p:nvPr>
        </p:nvSpPr>
        <p:spPr/>
        <p:txBody>
          <a:bodyPr/>
          <a:lstStyle/>
          <a:p>
            <a:pPr algn="ctr"/>
            <a:r>
              <a:rPr lang="en-US" dirty="0"/>
              <a:t>Selective listening</a:t>
            </a:r>
          </a:p>
        </p:txBody>
      </p:sp>
      <p:sp>
        <p:nvSpPr>
          <p:cNvPr id="3" name="Content Placeholder 2">
            <a:extLst>
              <a:ext uri="{FF2B5EF4-FFF2-40B4-BE49-F238E27FC236}">
                <a16:creationId xmlns:a16="http://schemas.microsoft.com/office/drawing/2014/main" id="{DFDEE1D3-446D-9049-9AA6-C7310B4ED13F}"/>
              </a:ext>
            </a:extLst>
          </p:cNvPr>
          <p:cNvSpPr>
            <a:spLocks noGrp="1"/>
          </p:cNvSpPr>
          <p:nvPr>
            <p:ph idx="1"/>
          </p:nvPr>
        </p:nvSpPr>
        <p:spPr/>
        <p:txBody>
          <a:bodyPr>
            <a:normAutofit lnSpcReduction="10000"/>
          </a:bodyPr>
          <a:lstStyle/>
          <a:p>
            <a:r>
              <a:rPr lang="en-US" dirty="0"/>
              <a:t>If your mind wanders, you may stay tuned out until you hear a word or phrase that gets your attention again. But by that time, you are unable to recall what the speaker actually said; instead, you remember what you think the speaker probably said.</a:t>
            </a:r>
          </a:p>
          <a:p>
            <a:r>
              <a:rPr lang="en-US" dirty="0"/>
              <a:t>Why so? Because a person thinks faster than he speaks.</a:t>
            </a:r>
          </a:p>
          <a:p>
            <a:r>
              <a:rPr lang="en-US" b="1" dirty="0"/>
              <a:t>Defensive listening</a:t>
            </a:r>
            <a:r>
              <a:rPr lang="en-US" dirty="0"/>
              <a:t>: listeners sometimes makeup their minds before fully hearing the speaker’s message, or they engage in defensive listening – protecting their egos by tuning out anything that doesn’t confirm their beliefs or their view of themselves.</a:t>
            </a:r>
          </a:p>
          <a:p>
            <a:r>
              <a:rPr lang="en-US" dirty="0"/>
              <a:t>Even when your intentions are good, you can still misinterpret incoming messages if you and the speaker don’t share enough language or experience. When listening to  a speaker whose native language or life experience is different from yours, try to paraphrase that person’s ideas. Give the speaker a chance to confirm what they think you heard or to correct any misinterpretation.</a:t>
            </a:r>
          </a:p>
        </p:txBody>
      </p:sp>
    </p:spTree>
    <p:extLst>
      <p:ext uri="{BB962C8B-B14F-4D97-AF65-F5344CB8AC3E}">
        <p14:creationId xmlns:p14="http://schemas.microsoft.com/office/powerpoint/2010/main" val="10009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B18B-63E9-3F42-9CAD-42487CCE478C}"/>
              </a:ext>
            </a:extLst>
          </p:cNvPr>
          <p:cNvSpPr>
            <a:spLocks noGrp="1"/>
          </p:cNvSpPr>
          <p:nvPr>
            <p:ph type="title"/>
          </p:nvPr>
        </p:nvSpPr>
        <p:spPr/>
        <p:txBody>
          <a:bodyPr/>
          <a:lstStyle/>
          <a:p>
            <a:pPr algn="ctr"/>
            <a:r>
              <a:rPr lang="en-US" dirty="0"/>
              <a:t>Various Modes/types of listening</a:t>
            </a:r>
          </a:p>
        </p:txBody>
      </p:sp>
      <p:sp>
        <p:nvSpPr>
          <p:cNvPr id="3" name="Content Placeholder 2">
            <a:extLst>
              <a:ext uri="{FF2B5EF4-FFF2-40B4-BE49-F238E27FC236}">
                <a16:creationId xmlns:a16="http://schemas.microsoft.com/office/drawing/2014/main" id="{31892D62-D4F1-BD44-B66C-4B76D6A3E56F}"/>
              </a:ext>
            </a:extLst>
          </p:cNvPr>
          <p:cNvSpPr>
            <a:spLocks noGrp="1"/>
          </p:cNvSpPr>
          <p:nvPr>
            <p:ph idx="1"/>
          </p:nvPr>
        </p:nvSpPr>
        <p:spPr/>
        <p:txBody>
          <a:bodyPr/>
          <a:lstStyle/>
          <a:p>
            <a:r>
              <a:rPr lang="en-US" b="1" dirty="0"/>
              <a:t>Content listening: </a:t>
            </a:r>
            <a:r>
              <a:rPr lang="en-US" dirty="0"/>
              <a:t>the primary goal is to understand and retain the information in the speaker’s message. Try to overlook the speaker’s style or any limitations in the presentation. Just focus on the information.</a:t>
            </a:r>
          </a:p>
          <a:p>
            <a:r>
              <a:rPr lang="en-US" b="1" dirty="0"/>
              <a:t>Critical listening: </a:t>
            </a:r>
            <a:r>
              <a:rPr lang="en-US" dirty="0"/>
              <a:t>the goal is to understand and evaluate the meaning of the speaker’s message on several levels: the logic of the argument, the strength of the evidence, the validity of the conclusions, the implications of the message, the speaker’s intentions and motives, and the omission of any important or relevant points.</a:t>
            </a:r>
          </a:p>
          <a:p>
            <a:r>
              <a:rPr lang="en-US" b="1" dirty="0"/>
              <a:t>Empathic listening: </a:t>
            </a:r>
            <a:r>
              <a:rPr lang="en-US" dirty="0"/>
              <a:t>is to understand the speaker’s feelings, needs and wants, so that you can appreciate his/her point of view, regardless of whether you share that perspective.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099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148E-160D-544E-A1A9-9483E2237A77}"/>
              </a:ext>
            </a:extLst>
          </p:cNvPr>
          <p:cNvSpPr>
            <a:spLocks noGrp="1"/>
          </p:cNvSpPr>
          <p:nvPr>
            <p:ph type="title"/>
          </p:nvPr>
        </p:nvSpPr>
        <p:spPr/>
        <p:txBody>
          <a:bodyPr/>
          <a:lstStyle/>
          <a:p>
            <a:pPr algn="ctr"/>
            <a:r>
              <a:rPr lang="en-US" dirty="0"/>
              <a:t>Active listening</a:t>
            </a:r>
          </a:p>
        </p:txBody>
      </p:sp>
      <p:sp>
        <p:nvSpPr>
          <p:cNvPr id="3" name="Content Placeholder 2">
            <a:extLst>
              <a:ext uri="{FF2B5EF4-FFF2-40B4-BE49-F238E27FC236}">
                <a16:creationId xmlns:a16="http://schemas.microsoft.com/office/drawing/2014/main" id="{C4637819-3A19-CC46-9784-DE6B8193F598}"/>
              </a:ext>
            </a:extLst>
          </p:cNvPr>
          <p:cNvSpPr>
            <a:spLocks noGrp="1"/>
          </p:cNvSpPr>
          <p:nvPr>
            <p:ph idx="1"/>
          </p:nvPr>
        </p:nvSpPr>
        <p:spPr/>
        <p:txBody>
          <a:bodyPr/>
          <a:lstStyle/>
          <a:p>
            <a:r>
              <a:rPr lang="en-US" dirty="0"/>
              <a:t>Active listening means making a conscious effort to turn off your internal filters and biases to truly hear and understand what the other person is saying, asking questions to verify key points, and encourage the speaker through positive body language.</a:t>
            </a:r>
          </a:p>
        </p:txBody>
      </p:sp>
    </p:spTree>
    <p:extLst>
      <p:ext uri="{BB962C8B-B14F-4D97-AF65-F5344CB8AC3E}">
        <p14:creationId xmlns:p14="http://schemas.microsoft.com/office/powerpoint/2010/main" val="174903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CCFF-FF35-974A-82DA-CF94DB84021E}"/>
              </a:ext>
            </a:extLst>
          </p:cNvPr>
          <p:cNvSpPr>
            <a:spLocks noGrp="1"/>
          </p:cNvSpPr>
          <p:nvPr>
            <p:ph type="title"/>
          </p:nvPr>
        </p:nvSpPr>
        <p:spPr/>
        <p:txBody>
          <a:bodyPr/>
          <a:lstStyle/>
          <a:p>
            <a:pPr algn="ctr"/>
            <a:r>
              <a:rPr lang="en-US" dirty="0"/>
              <a:t>checklist</a:t>
            </a:r>
          </a:p>
        </p:txBody>
      </p:sp>
      <p:pic>
        <p:nvPicPr>
          <p:cNvPr id="5" name="Content Placeholder 4">
            <a:extLst>
              <a:ext uri="{FF2B5EF4-FFF2-40B4-BE49-F238E27FC236}">
                <a16:creationId xmlns:a16="http://schemas.microsoft.com/office/drawing/2014/main" id="{6C48B0CA-11E7-044A-9DA0-72C4B4AB6037}"/>
              </a:ext>
            </a:extLst>
          </p:cNvPr>
          <p:cNvPicPr>
            <a:picLocks noGrp="1" noChangeAspect="1"/>
          </p:cNvPicPr>
          <p:nvPr>
            <p:ph idx="1"/>
          </p:nvPr>
        </p:nvPicPr>
        <p:blipFill>
          <a:blip r:embed="rId2"/>
          <a:stretch>
            <a:fillRect/>
          </a:stretch>
        </p:blipFill>
        <p:spPr>
          <a:xfrm>
            <a:off x="506628" y="2093976"/>
            <a:ext cx="11182864" cy="4279392"/>
          </a:xfrm>
        </p:spPr>
      </p:pic>
    </p:spTree>
    <p:extLst>
      <p:ext uri="{BB962C8B-B14F-4D97-AF65-F5344CB8AC3E}">
        <p14:creationId xmlns:p14="http://schemas.microsoft.com/office/powerpoint/2010/main" val="266799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E09C-3DC8-324F-A5B6-A7A9D7F9E84E}"/>
              </a:ext>
            </a:extLst>
          </p:cNvPr>
          <p:cNvSpPr>
            <a:spLocks noGrp="1"/>
          </p:cNvSpPr>
          <p:nvPr>
            <p:ph type="title"/>
          </p:nvPr>
        </p:nvSpPr>
        <p:spPr/>
        <p:txBody>
          <a:bodyPr/>
          <a:lstStyle/>
          <a:p>
            <a:pPr algn="ctr"/>
            <a:r>
              <a:rPr lang="en-US" dirty="0"/>
              <a:t>The listening process</a:t>
            </a:r>
          </a:p>
        </p:txBody>
      </p:sp>
      <p:sp>
        <p:nvSpPr>
          <p:cNvPr id="3" name="Content Placeholder 2">
            <a:extLst>
              <a:ext uri="{FF2B5EF4-FFF2-40B4-BE49-F238E27FC236}">
                <a16:creationId xmlns:a16="http://schemas.microsoft.com/office/drawing/2014/main" id="{3FB5E0D7-59D4-1647-BD16-7558DB4FE000}"/>
              </a:ext>
            </a:extLst>
          </p:cNvPr>
          <p:cNvSpPr>
            <a:spLocks noGrp="1"/>
          </p:cNvSpPr>
          <p:nvPr>
            <p:ph idx="1"/>
          </p:nvPr>
        </p:nvSpPr>
        <p:spPr/>
        <p:txBody>
          <a:bodyPr/>
          <a:lstStyle/>
          <a:p>
            <a:r>
              <a:rPr lang="en-US" dirty="0"/>
              <a:t>To listen effectively, you need to complete these five steps:</a:t>
            </a:r>
          </a:p>
          <a:p>
            <a:pPr marL="457200" indent="-457200">
              <a:buAutoNum type="arabicPeriod"/>
            </a:pPr>
            <a:r>
              <a:rPr lang="en-US" dirty="0"/>
              <a:t>Receiving </a:t>
            </a:r>
          </a:p>
          <a:p>
            <a:pPr marL="457200" indent="-457200">
              <a:buAutoNum type="arabicPeriod"/>
            </a:pPr>
            <a:r>
              <a:rPr lang="en-US" dirty="0"/>
              <a:t>Decoding</a:t>
            </a:r>
          </a:p>
          <a:p>
            <a:pPr marL="457200" indent="-457200">
              <a:buAutoNum type="arabicPeriod"/>
            </a:pPr>
            <a:r>
              <a:rPr lang="en-US" dirty="0"/>
              <a:t>Remembering</a:t>
            </a:r>
          </a:p>
          <a:p>
            <a:pPr marL="457200" indent="-457200">
              <a:buAutoNum type="arabicPeriod"/>
            </a:pPr>
            <a:r>
              <a:rPr lang="en-US" dirty="0"/>
              <a:t>Evaluating</a:t>
            </a:r>
          </a:p>
          <a:p>
            <a:pPr marL="457200" indent="-457200">
              <a:buAutoNum type="arabicPeriod"/>
            </a:pPr>
            <a:r>
              <a:rPr lang="en-US" dirty="0"/>
              <a:t>Responding </a:t>
            </a:r>
          </a:p>
        </p:txBody>
      </p:sp>
    </p:spTree>
    <p:extLst>
      <p:ext uri="{BB962C8B-B14F-4D97-AF65-F5344CB8AC3E}">
        <p14:creationId xmlns:p14="http://schemas.microsoft.com/office/powerpoint/2010/main" val="938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83D7-2A7E-5A42-B65C-88B7F7C0911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85C1A66-BF67-E944-8314-B5E64897CA79}"/>
              </a:ext>
            </a:extLst>
          </p:cNvPr>
          <p:cNvPicPr>
            <a:picLocks noGrp="1" noChangeAspect="1"/>
          </p:cNvPicPr>
          <p:nvPr>
            <p:ph idx="1"/>
          </p:nvPr>
        </p:nvPicPr>
        <p:blipFill>
          <a:blip r:embed="rId2"/>
          <a:stretch>
            <a:fillRect/>
          </a:stretch>
        </p:blipFill>
        <p:spPr>
          <a:xfrm>
            <a:off x="0" y="0"/>
            <a:ext cx="12170778" cy="6529387"/>
          </a:xfrm>
        </p:spPr>
      </p:pic>
    </p:spTree>
    <p:extLst>
      <p:ext uri="{BB962C8B-B14F-4D97-AF65-F5344CB8AC3E}">
        <p14:creationId xmlns:p14="http://schemas.microsoft.com/office/powerpoint/2010/main" val="304695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F3EF-29D7-094C-A670-4C3EB0261F39}"/>
              </a:ext>
            </a:extLst>
          </p:cNvPr>
          <p:cNvSpPr>
            <a:spLocks noGrp="1"/>
          </p:cNvSpPr>
          <p:nvPr>
            <p:ph type="title"/>
          </p:nvPr>
        </p:nvSpPr>
        <p:spPr/>
        <p:txBody>
          <a:bodyPr/>
          <a:lstStyle/>
          <a:p>
            <a:pPr algn="ctr"/>
            <a:r>
              <a:rPr lang="en-US" dirty="0"/>
              <a:t>Importance of Listening skills</a:t>
            </a:r>
          </a:p>
        </p:txBody>
      </p:sp>
      <p:sp>
        <p:nvSpPr>
          <p:cNvPr id="3" name="Content Placeholder 2">
            <a:extLst>
              <a:ext uri="{FF2B5EF4-FFF2-40B4-BE49-F238E27FC236}">
                <a16:creationId xmlns:a16="http://schemas.microsoft.com/office/drawing/2014/main" id="{C82A2487-2E3C-6B49-A7B7-007CF4C5231D}"/>
              </a:ext>
            </a:extLst>
          </p:cNvPr>
          <p:cNvSpPr>
            <a:spLocks noGrp="1"/>
          </p:cNvSpPr>
          <p:nvPr>
            <p:ph idx="1"/>
          </p:nvPr>
        </p:nvSpPr>
        <p:spPr/>
        <p:txBody>
          <a:bodyPr/>
          <a:lstStyle/>
          <a:p>
            <a:r>
              <a:rPr lang="en-US" dirty="0"/>
              <a:t>Listening skills= aural communication and visual communication (non-verbal)</a:t>
            </a:r>
          </a:p>
          <a:p>
            <a:r>
              <a:rPr lang="en-US" dirty="0"/>
              <a:t>“Everyone who expects to succeed in life should realize that success only will come if you give careful consideration to other people. To accomplish this you must be an excellent listener.” – Raymond McNulty</a:t>
            </a:r>
          </a:p>
          <a:p>
            <a:r>
              <a:rPr lang="en-US" dirty="0"/>
              <a:t>McNulty’s rules for good listening are as follows: Be attentive; respect others; respect the subjectivity of your own filters; be intelligent; be responsive; and if necessary, change.</a:t>
            </a:r>
          </a:p>
          <a:p>
            <a:r>
              <a:rPr lang="en-US" dirty="0"/>
              <a:t>“The best leaders, the ones that I’ve learned the most from, are those that are listen oriented. That doesn’t mean they sat quietly while I spoke and gave positive nods at the appropriate time; rather they showed by their actions that they understood and were respectful of the conversation.”</a:t>
            </a:r>
          </a:p>
        </p:txBody>
      </p:sp>
    </p:spTree>
    <p:extLst>
      <p:ext uri="{BB962C8B-B14F-4D97-AF65-F5344CB8AC3E}">
        <p14:creationId xmlns:p14="http://schemas.microsoft.com/office/powerpoint/2010/main" val="140019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5141-A76D-D948-BE9C-582F334DB7B6}"/>
              </a:ext>
            </a:extLst>
          </p:cNvPr>
          <p:cNvSpPr>
            <a:spLocks noGrp="1"/>
          </p:cNvSpPr>
          <p:nvPr>
            <p:ph type="title"/>
          </p:nvPr>
        </p:nvSpPr>
        <p:spPr/>
        <p:txBody>
          <a:bodyPr/>
          <a:lstStyle/>
          <a:p>
            <a:pPr algn="ctr"/>
            <a:r>
              <a:rPr lang="en-US" dirty="0"/>
              <a:t>Understanding listening behaviouir</a:t>
            </a:r>
          </a:p>
        </p:txBody>
      </p:sp>
      <p:sp>
        <p:nvSpPr>
          <p:cNvPr id="3" name="Content Placeholder 2">
            <a:extLst>
              <a:ext uri="{FF2B5EF4-FFF2-40B4-BE49-F238E27FC236}">
                <a16:creationId xmlns:a16="http://schemas.microsoft.com/office/drawing/2014/main" id="{726C0DC3-F76F-E746-9488-56DCBA663763}"/>
              </a:ext>
            </a:extLst>
          </p:cNvPr>
          <p:cNvSpPr>
            <a:spLocks noGrp="1"/>
          </p:cNvSpPr>
          <p:nvPr>
            <p:ph idx="1"/>
          </p:nvPr>
        </p:nvSpPr>
        <p:spPr/>
        <p:txBody>
          <a:bodyPr/>
          <a:lstStyle/>
          <a:p>
            <a:r>
              <a:rPr lang="en-US" dirty="0"/>
              <a:t>How much listening do you do each day?</a:t>
            </a:r>
          </a:p>
          <a:p>
            <a:r>
              <a:rPr lang="en-US" dirty="0"/>
              <a:t>Many college students believe that most of their days are spent reading, studying, and talking to friends, not necessarily in that order, with little time for listening.</a:t>
            </a:r>
          </a:p>
          <a:p>
            <a:r>
              <a:rPr lang="en-US" dirty="0"/>
              <a:t>One student asked 113 college students to keep a communication log for a day. Analysis of the logs showed that college students spent their waking hours in the following communication activities: 21.4 percent in no communication; 14.2 percent in reading; 7.6 percent in writing; 15.2 percent in speaking; and 41.6 percent in listening.</a:t>
            </a:r>
          </a:p>
          <a:p>
            <a:r>
              <a:rPr lang="en-US" dirty="0"/>
              <a:t>Listening skills are fundamental in the development of speaking and writing.</a:t>
            </a:r>
          </a:p>
        </p:txBody>
      </p:sp>
    </p:spTree>
    <p:extLst>
      <p:ext uri="{BB962C8B-B14F-4D97-AF65-F5344CB8AC3E}">
        <p14:creationId xmlns:p14="http://schemas.microsoft.com/office/powerpoint/2010/main" val="274543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6ABC-4874-C34E-A41E-A079D6F99518}"/>
              </a:ext>
            </a:extLst>
          </p:cNvPr>
          <p:cNvSpPr>
            <a:spLocks noGrp="1"/>
          </p:cNvSpPr>
          <p:nvPr>
            <p:ph type="title"/>
          </p:nvPr>
        </p:nvSpPr>
        <p:spPr/>
        <p:txBody>
          <a:bodyPr/>
          <a:lstStyle/>
          <a:p>
            <a:pPr algn="ctr"/>
            <a:r>
              <a:rPr lang="en-US" dirty="0"/>
              <a:t>The importance of listening in business setting</a:t>
            </a:r>
          </a:p>
        </p:txBody>
      </p:sp>
      <p:sp>
        <p:nvSpPr>
          <p:cNvPr id="3" name="Content Placeholder 2">
            <a:extLst>
              <a:ext uri="{FF2B5EF4-FFF2-40B4-BE49-F238E27FC236}">
                <a16:creationId xmlns:a16="http://schemas.microsoft.com/office/drawing/2014/main" id="{A7D84573-8AAC-C547-B035-D1674123B5F3}"/>
              </a:ext>
            </a:extLst>
          </p:cNvPr>
          <p:cNvSpPr>
            <a:spLocks noGrp="1"/>
          </p:cNvSpPr>
          <p:nvPr>
            <p:ph idx="1"/>
          </p:nvPr>
        </p:nvSpPr>
        <p:spPr/>
        <p:txBody>
          <a:bodyPr/>
          <a:lstStyle/>
          <a:p>
            <a:r>
              <a:rPr lang="en-US" dirty="0"/>
              <a:t>Studies reveal that listening is:</a:t>
            </a:r>
          </a:p>
          <a:p>
            <a:pPr marL="457200" indent="-457200">
              <a:buAutoNum type="arabicPeriod"/>
            </a:pPr>
            <a:r>
              <a:rPr lang="en-US" dirty="0"/>
              <a:t>Most significant for entry-level positions.</a:t>
            </a:r>
          </a:p>
          <a:p>
            <a:pPr marL="457200" indent="-457200">
              <a:buAutoNum type="arabicPeriod"/>
            </a:pPr>
            <a:r>
              <a:rPr lang="en-US" dirty="0"/>
              <a:t>Most important for promotion to upper management.</a:t>
            </a:r>
          </a:p>
          <a:p>
            <a:pPr marL="457200" indent="-457200">
              <a:buAutoNum type="arabicPeriod"/>
            </a:pPr>
            <a:r>
              <a:rPr lang="en-US" dirty="0"/>
              <a:t>Most critical in distinguishing effective from ineffective subordinates.</a:t>
            </a:r>
          </a:p>
          <a:p>
            <a:pPr marL="457200" indent="-457200">
              <a:buAutoNum type="arabicPeriod"/>
            </a:pPr>
            <a:r>
              <a:rPr lang="en-US" dirty="0"/>
              <a:t>Most critical for managerial competency.</a:t>
            </a:r>
          </a:p>
          <a:p>
            <a:pPr marL="457200" indent="-457200">
              <a:buAutoNum type="arabicPeriod"/>
            </a:pPr>
            <a:r>
              <a:rPr lang="en-US" dirty="0"/>
              <a:t>Most needed for improvement in communication.</a:t>
            </a:r>
          </a:p>
          <a:p>
            <a:pPr marL="457200" indent="-457200">
              <a:buAutoNum type="arabicPeriod"/>
            </a:pPr>
            <a:r>
              <a:rPr lang="en-US" dirty="0"/>
              <a:t>Most important for career competence.</a:t>
            </a:r>
          </a:p>
          <a:p>
            <a:pPr marL="457200" indent="-457200">
              <a:buAutoNum type="arabicPeriod"/>
            </a:pPr>
            <a:r>
              <a:rPr lang="en-US" dirty="0"/>
              <a:t>Most important for organizational success.</a:t>
            </a:r>
          </a:p>
        </p:txBody>
      </p:sp>
    </p:spTree>
    <p:extLst>
      <p:ext uri="{BB962C8B-B14F-4D97-AF65-F5344CB8AC3E}">
        <p14:creationId xmlns:p14="http://schemas.microsoft.com/office/powerpoint/2010/main" val="99109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D911-57CA-D84D-A6C0-728562810E04}"/>
              </a:ext>
            </a:extLst>
          </p:cNvPr>
          <p:cNvSpPr>
            <a:spLocks noGrp="1"/>
          </p:cNvSpPr>
          <p:nvPr>
            <p:ph type="title"/>
          </p:nvPr>
        </p:nvSpPr>
        <p:spPr/>
        <p:txBody>
          <a:bodyPr/>
          <a:lstStyle/>
          <a:p>
            <a:pPr algn="ctr"/>
            <a:r>
              <a:rPr lang="en-US" dirty="0"/>
              <a:t>The importance of listening in business setting</a:t>
            </a:r>
          </a:p>
        </p:txBody>
      </p:sp>
      <p:sp>
        <p:nvSpPr>
          <p:cNvPr id="3" name="Content Placeholder 2">
            <a:extLst>
              <a:ext uri="{FF2B5EF4-FFF2-40B4-BE49-F238E27FC236}">
                <a16:creationId xmlns:a16="http://schemas.microsoft.com/office/drawing/2014/main" id="{80CBD647-81C2-4444-B308-E48EE58E4D7C}"/>
              </a:ext>
            </a:extLst>
          </p:cNvPr>
          <p:cNvSpPr>
            <a:spLocks noGrp="1"/>
          </p:cNvSpPr>
          <p:nvPr>
            <p:ph idx="1"/>
          </p:nvPr>
        </p:nvSpPr>
        <p:spPr/>
        <p:txBody>
          <a:bodyPr/>
          <a:lstStyle/>
          <a:p>
            <a:r>
              <a:rPr lang="en-US" dirty="0"/>
              <a:t>Research studies conclude that employers find listening skills to be the communication skill most lacking in employees and that training in effective listening is needed.</a:t>
            </a:r>
          </a:p>
          <a:p>
            <a:r>
              <a:rPr lang="en-US" dirty="0"/>
              <a:t>As managers move to the corporate ladder, the importance of listening increases. For example, 80 percent of the executive’s salary is earned through listening.</a:t>
            </a:r>
          </a:p>
          <a:p>
            <a:r>
              <a:rPr lang="en-US" dirty="0"/>
              <a:t>Active listening to customers, employees, and supervisors helps business executives better understand the competition, increase sales, improve customer relations, increase employee satisfaction, promote organizational goals, inform employees of how they complement each other in seeking common goals, and generally provide the key to productivity and success in corporations.</a:t>
            </a:r>
          </a:p>
          <a:p>
            <a:endParaRPr lang="en-US" dirty="0"/>
          </a:p>
        </p:txBody>
      </p:sp>
    </p:spTree>
    <p:extLst>
      <p:ext uri="{BB962C8B-B14F-4D97-AF65-F5344CB8AC3E}">
        <p14:creationId xmlns:p14="http://schemas.microsoft.com/office/powerpoint/2010/main" val="37251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CA98-82E1-9D40-92C7-8E86A8AEA0E8}"/>
              </a:ext>
            </a:extLst>
          </p:cNvPr>
          <p:cNvSpPr>
            <a:spLocks noGrp="1"/>
          </p:cNvSpPr>
          <p:nvPr>
            <p:ph type="title"/>
          </p:nvPr>
        </p:nvSpPr>
        <p:spPr/>
        <p:txBody>
          <a:bodyPr/>
          <a:lstStyle/>
          <a:p>
            <a:pPr algn="ctr"/>
            <a:r>
              <a:rPr lang="en-US" dirty="0"/>
              <a:t>The silent enemy of effective listening</a:t>
            </a:r>
          </a:p>
        </p:txBody>
      </p:sp>
      <p:sp>
        <p:nvSpPr>
          <p:cNvPr id="3" name="Content Placeholder 2">
            <a:extLst>
              <a:ext uri="{FF2B5EF4-FFF2-40B4-BE49-F238E27FC236}">
                <a16:creationId xmlns:a16="http://schemas.microsoft.com/office/drawing/2014/main" id="{DDD82D14-3372-EE44-B486-AEC8E1EDDE4D}"/>
              </a:ext>
            </a:extLst>
          </p:cNvPr>
          <p:cNvSpPr>
            <a:spLocks noGrp="1"/>
          </p:cNvSpPr>
          <p:nvPr>
            <p:ph idx="1"/>
          </p:nvPr>
        </p:nvSpPr>
        <p:spPr/>
        <p:txBody>
          <a:bodyPr/>
          <a:lstStyle/>
          <a:p>
            <a:r>
              <a:rPr lang="en-US" dirty="0"/>
              <a:t>Unfortunately, our own attitudes can be the greatest barrier to effective listening.</a:t>
            </a:r>
          </a:p>
          <a:p>
            <a:r>
              <a:rPr lang="en-US" dirty="0"/>
              <a:t>It is no secret that most people would rather speak than listen. Speaking is self-centered, whereas listening is other-centered.</a:t>
            </a:r>
          </a:p>
          <a:p>
            <a:r>
              <a:rPr lang="en-US" dirty="0"/>
              <a:t>It is not enough to simply possess the capability for effective listening. You must also possess the desire or willingness to listen. Effective listeners participate actively in the communication process.</a:t>
            </a:r>
          </a:p>
        </p:txBody>
      </p:sp>
    </p:spTree>
    <p:extLst>
      <p:ext uri="{BB962C8B-B14F-4D97-AF65-F5344CB8AC3E}">
        <p14:creationId xmlns:p14="http://schemas.microsoft.com/office/powerpoint/2010/main" val="357317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4000-00FC-0D4D-BCCD-DA97D46E6415}"/>
              </a:ext>
            </a:extLst>
          </p:cNvPr>
          <p:cNvSpPr>
            <a:spLocks noGrp="1"/>
          </p:cNvSpPr>
          <p:nvPr>
            <p:ph type="title"/>
          </p:nvPr>
        </p:nvSpPr>
        <p:spPr/>
        <p:txBody>
          <a:bodyPr/>
          <a:lstStyle/>
          <a:p>
            <a:pPr algn="ctr"/>
            <a:r>
              <a:rPr lang="en-US" dirty="0"/>
              <a:t>listening barriers</a:t>
            </a:r>
          </a:p>
        </p:txBody>
      </p:sp>
      <p:sp>
        <p:nvSpPr>
          <p:cNvPr id="3" name="Content Placeholder 2">
            <a:extLst>
              <a:ext uri="{FF2B5EF4-FFF2-40B4-BE49-F238E27FC236}">
                <a16:creationId xmlns:a16="http://schemas.microsoft.com/office/drawing/2014/main" id="{EAF18B87-FB19-394F-BFFE-3BF3679C995A}"/>
              </a:ext>
            </a:extLst>
          </p:cNvPr>
          <p:cNvSpPr>
            <a:spLocks noGrp="1"/>
          </p:cNvSpPr>
          <p:nvPr>
            <p:ph idx="1"/>
          </p:nvPr>
        </p:nvSpPr>
        <p:spPr/>
        <p:txBody>
          <a:bodyPr>
            <a:normAutofit fontScale="92500" lnSpcReduction="10000"/>
          </a:bodyPr>
          <a:lstStyle/>
          <a:p>
            <a:r>
              <a:rPr lang="en-US" dirty="0"/>
              <a:t>Listen primarily for details or facts.</a:t>
            </a:r>
          </a:p>
          <a:p>
            <a:r>
              <a:rPr lang="en-US" dirty="0"/>
              <a:t>Become distracted by noise from office equipment, telephone, or other distractions.</a:t>
            </a:r>
          </a:p>
          <a:p>
            <a:r>
              <a:rPr lang="en-US" dirty="0"/>
              <a:t>Daydream or become preoccupied with something else.</a:t>
            </a:r>
          </a:p>
          <a:p>
            <a:r>
              <a:rPr lang="en-US" dirty="0"/>
              <a:t>Think of another topic or detour because of what the speaker has said.</a:t>
            </a:r>
          </a:p>
          <a:p>
            <a:r>
              <a:rPr lang="en-US" dirty="0"/>
              <a:t>Have a lack of interest in the speaker’s subject.</a:t>
            </a:r>
          </a:p>
          <a:p>
            <a:r>
              <a:rPr lang="en-US" dirty="0"/>
              <a:t>Concentrate on the speaker’s mannerism or delivery rather than on the message.</a:t>
            </a:r>
          </a:p>
          <a:p>
            <a:r>
              <a:rPr lang="en-US" dirty="0"/>
              <a:t>Become impatient with the speaker.</a:t>
            </a:r>
          </a:p>
          <a:p>
            <a:r>
              <a:rPr lang="en-US" dirty="0"/>
              <a:t>Disagree or argue outwardly or inwardly with the speaker.</a:t>
            </a:r>
          </a:p>
          <a:p>
            <a:r>
              <a:rPr lang="en-US" dirty="0"/>
              <a:t>Avoid listening because it takes too much time.</a:t>
            </a:r>
          </a:p>
          <a:p>
            <a:r>
              <a:rPr lang="en-US" dirty="0"/>
              <a:t>Avoid reading the speaker’s nonverbal cues.</a:t>
            </a:r>
          </a:p>
          <a:p>
            <a:endParaRPr lang="en-US" dirty="0"/>
          </a:p>
        </p:txBody>
      </p:sp>
    </p:spTree>
    <p:extLst>
      <p:ext uri="{BB962C8B-B14F-4D97-AF65-F5344CB8AC3E}">
        <p14:creationId xmlns:p14="http://schemas.microsoft.com/office/powerpoint/2010/main" val="239335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0E6D-BBC7-DE49-A856-23EEBACA8CD3}"/>
              </a:ext>
            </a:extLst>
          </p:cNvPr>
          <p:cNvSpPr>
            <a:spLocks noGrp="1"/>
          </p:cNvSpPr>
          <p:nvPr>
            <p:ph type="title"/>
          </p:nvPr>
        </p:nvSpPr>
        <p:spPr/>
        <p:txBody>
          <a:bodyPr/>
          <a:lstStyle/>
          <a:p>
            <a:pPr algn="ctr"/>
            <a:r>
              <a:rPr lang="en-US" dirty="0"/>
              <a:t>listening barriers</a:t>
            </a:r>
          </a:p>
        </p:txBody>
      </p:sp>
      <p:sp>
        <p:nvSpPr>
          <p:cNvPr id="3" name="Content Placeholder 2">
            <a:extLst>
              <a:ext uri="{FF2B5EF4-FFF2-40B4-BE49-F238E27FC236}">
                <a16:creationId xmlns:a16="http://schemas.microsoft.com/office/drawing/2014/main" id="{60902C70-1F21-2D4E-A0F1-3E9D29EF5ADA}"/>
              </a:ext>
            </a:extLst>
          </p:cNvPr>
          <p:cNvSpPr>
            <a:spLocks noGrp="1"/>
          </p:cNvSpPr>
          <p:nvPr>
            <p:ph idx="1"/>
          </p:nvPr>
        </p:nvSpPr>
        <p:spPr/>
        <p:txBody>
          <a:bodyPr>
            <a:normAutofit fontScale="92500" lnSpcReduction="10000"/>
          </a:bodyPr>
          <a:lstStyle/>
          <a:p>
            <a:r>
              <a:rPr lang="en-US" dirty="0"/>
              <a:t>Fake attention to the speaker.</a:t>
            </a:r>
          </a:p>
          <a:p>
            <a:r>
              <a:rPr lang="en-US" dirty="0"/>
              <a:t>Jump to conclusions before the speaker has finished.</a:t>
            </a:r>
          </a:p>
          <a:p>
            <a:r>
              <a:rPr lang="en-US" dirty="0"/>
              <a:t>Become emotional or excited when the speaker’s views differ from yours. Avoid listening if the subject is complex or difficult.</a:t>
            </a:r>
          </a:p>
          <a:p>
            <a:r>
              <a:rPr lang="en-US" dirty="0"/>
              <a:t>Allow your biases and prejudices interfere with your thinking while listening.</a:t>
            </a:r>
          </a:p>
          <a:p>
            <a:r>
              <a:rPr lang="en-US" dirty="0"/>
              <a:t>Pay attention only to speaker’s words rather than to speaker’s feelings.</a:t>
            </a:r>
          </a:p>
          <a:p>
            <a:r>
              <a:rPr lang="en-US" dirty="0"/>
              <a:t>Avoid eye contact while listening.</a:t>
            </a:r>
          </a:p>
          <a:p>
            <a:r>
              <a:rPr lang="en-US" dirty="0"/>
              <a:t>Avoid putting yourself in the speaker’s shoes or empathizing.</a:t>
            </a:r>
          </a:p>
          <a:p>
            <a:r>
              <a:rPr lang="en-US" dirty="0"/>
              <a:t>Refuse to relate or benefit from speaker’s ideas.</a:t>
            </a:r>
          </a:p>
          <a:p>
            <a:r>
              <a:rPr lang="en-US" dirty="0"/>
              <a:t>Refuse to give feedback.</a:t>
            </a:r>
          </a:p>
          <a:p>
            <a:r>
              <a:rPr lang="en-US" dirty="0"/>
              <a:t>Overreact to certain language, such as slang or profanity.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434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AE50-008A-964C-81B8-EFBDF9FF355D}"/>
              </a:ext>
            </a:extLst>
          </p:cNvPr>
          <p:cNvSpPr>
            <a:spLocks noGrp="1"/>
          </p:cNvSpPr>
          <p:nvPr>
            <p:ph type="title"/>
          </p:nvPr>
        </p:nvSpPr>
        <p:spPr/>
        <p:txBody>
          <a:bodyPr/>
          <a:lstStyle/>
          <a:p>
            <a:pPr algn="ctr"/>
            <a:r>
              <a:rPr lang="en-US" dirty="0"/>
              <a:t>Improving listening skills</a:t>
            </a:r>
          </a:p>
        </p:txBody>
      </p:sp>
      <p:sp>
        <p:nvSpPr>
          <p:cNvPr id="3" name="Content Placeholder 2">
            <a:extLst>
              <a:ext uri="{FF2B5EF4-FFF2-40B4-BE49-F238E27FC236}">
                <a16:creationId xmlns:a16="http://schemas.microsoft.com/office/drawing/2014/main" id="{A8C592FE-8E62-7E4C-9A14-DC0A15D509A4}"/>
              </a:ext>
            </a:extLst>
          </p:cNvPr>
          <p:cNvSpPr>
            <a:spLocks noGrp="1"/>
          </p:cNvSpPr>
          <p:nvPr>
            <p:ph idx="1"/>
          </p:nvPr>
        </p:nvSpPr>
        <p:spPr/>
        <p:txBody>
          <a:bodyPr>
            <a:normAutofit/>
          </a:bodyPr>
          <a:lstStyle/>
          <a:p>
            <a:r>
              <a:rPr lang="en-US" dirty="0"/>
              <a:t>The Strategic Listening Process involves a conscious attempt to focus on key components of the communication process (message source,  decoding, channel, transmission process, and noise), to identify listening weaknesses, and to build upon personal listening strengths.</a:t>
            </a:r>
          </a:p>
          <a:p>
            <a:r>
              <a:rPr lang="en-US" dirty="0"/>
              <a:t>Strategic Listening Process includes these steps:</a:t>
            </a:r>
          </a:p>
          <a:p>
            <a:pPr marL="457200" indent="-457200">
              <a:buAutoNum type="arabicPeriod"/>
            </a:pPr>
            <a:r>
              <a:rPr lang="en-US" dirty="0"/>
              <a:t>Understanding and committing to the listening process</a:t>
            </a:r>
          </a:p>
          <a:p>
            <a:pPr marL="457200" indent="-457200">
              <a:buAutoNum type="arabicPeriod"/>
            </a:pPr>
            <a:r>
              <a:rPr lang="en-US" dirty="0"/>
              <a:t>Listening between the words</a:t>
            </a:r>
          </a:p>
          <a:p>
            <a:pPr marL="457200" indent="-457200">
              <a:buAutoNum type="arabicPeriod"/>
            </a:pPr>
            <a:r>
              <a:rPr lang="en-US" dirty="0"/>
              <a:t>Improving memory</a:t>
            </a:r>
          </a:p>
          <a:p>
            <a:pPr marL="457200" indent="-457200">
              <a:buAutoNum type="arabicPeriod"/>
            </a:pPr>
            <a:r>
              <a:rPr lang="en-US" dirty="0"/>
              <a:t>Providing supportive feedback</a:t>
            </a:r>
          </a:p>
          <a:p>
            <a:pPr marL="457200" indent="-457200">
              <a:buAutoNum type="arabicPeriod"/>
            </a:pPr>
            <a:r>
              <a:rPr lang="en-US" dirty="0"/>
              <a:t>Using excess thinking time productively</a:t>
            </a:r>
          </a:p>
        </p:txBody>
      </p:sp>
    </p:spTree>
    <p:extLst>
      <p:ext uri="{BB962C8B-B14F-4D97-AF65-F5344CB8AC3E}">
        <p14:creationId xmlns:p14="http://schemas.microsoft.com/office/powerpoint/2010/main" val="3008632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{C15B8E7F-19B8-B143-A672-654142EA6BEA}tf10001070</Template>
  <TotalTime>599</TotalTime>
  <Words>1171</Words>
  <Application>Microsoft Macintosh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Rockwell Extra Bold</vt:lpstr>
      <vt:lpstr>Wingdings</vt:lpstr>
      <vt:lpstr>Wood Type</vt:lpstr>
      <vt:lpstr>Listening skills</vt:lpstr>
      <vt:lpstr>Importance of Listening skills</vt:lpstr>
      <vt:lpstr>Understanding listening behaviouir</vt:lpstr>
      <vt:lpstr>The importance of listening in business setting</vt:lpstr>
      <vt:lpstr>The importance of listening in business setting</vt:lpstr>
      <vt:lpstr>The silent enemy of effective listening</vt:lpstr>
      <vt:lpstr>listening barriers</vt:lpstr>
      <vt:lpstr>listening barriers</vt:lpstr>
      <vt:lpstr>Improving listening skills</vt:lpstr>
      <vt:lpstr>Selective listening</vt:lpstr>
      <vt:lpstr>Various Modes/types of listening</vt:lpstr>
      <vt:lpstr>Active listening</vt:lpstr>
      <vt:lpstr>checklist</vt:lpstr>
      <vt:lpstr>The listening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 and nonverbal communication</dc:title>
  <dc:creator>Afzal Hamid</dc:creator>
  <cp:lastModifiedBy>Afzal Hamid</cp:lastModifiedBy>
  <cp:revision>26</cp:revision>
  <dcterms:created xsi:type="dcterms:W3CDTF">2020-04-28T20:54:12Z</dcterms:created>
  <dcterms:modified xsi:type="dcterms:W3CDTF">2021-03-24T11:53:48Z</dcterms:modified>
</cp:coreProperties>
</file>