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60" r:id="rId2"/>
    <p:sldId id="261" r:id="rId3"/>
    <p:sldId id="265" r:id="rId4"/>
    <p:sldId id="262" r:id="rId5"/>
    <p:sldId id="266" r:id="rId6"/>
    <p:sldId id="263" r:id="rId7"/>
    <p:sldId id="26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66CC"/>
    <a:srgbClr val="0099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1" d="100"/>
          <a:sy n="51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 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image" Target="../media/image2.emf" 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image" Target="../media/image2.e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27417F4D-3FE8-4AB5-96AF-594FF0D7ECF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6E68AAE7-2661-4A0A-8ED9-81FDFC6DABE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F93B8933-950F-4E08-B4BD-EA0F72CD07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1950B106-E95A-4209-A7D1-666D23C9565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DE8356F0-A167-474F-91F8-3DEEA2059D5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B3016AB8-D390-4C3B-9BC9-D76D8C54621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00F47E2D-614F-4E8B-B8BC-7D9647D4B38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D478A7CC-2DF3-4EC5-864A-F32F057266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55A7FB7C-EDD4-4233-A9C7-B127241F2AE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DEC73846-D045-4FB1-8697-B59AB9801BE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D2EF2275-B332-42F1-879E-B3D5EEBA474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3D68434D-D6CB-406E-8D18-C5F96AECAE3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429DFC44-778C-48A5-B791-32A350299D5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A348417E-4DDF-42B1-8242-F986F845F56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59CA62AD-100D-47ED-BD84-12B9EE46033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12177246-4D47-4770-A80A-D6C56059838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1A74CC65-B12F-4E5C-9023-8D1ACA0D2F9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58E4BA51-C8CD-40FF-9166-21528E1FD10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731952B1-BC30-4C81-A929-7DD79538D19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243DEA04-5851-4692-8DED-0D469F3BBF6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71994B30-BBFB-457E-B8FD-9D23098A3CB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8C892DE4-C858-4191-ADDE-D6A038743B06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ADF07868-010F-41BA-BBBC-7278D4094D30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C1875E08-F2B9-4DF3-AAD8-65C2CCA8DC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16648E50-93F0-44E7-A286-3559F98BE4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18319103-6C4D-4547-94A6-6833E0AAFF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BF73B715-4D03-4586-B9B4-9CDAE3A6D4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76ED2A7F-CDD7-4810-9024-BBB06B903F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17E79E2C-FC40-484A-B698-5F3F35C655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804A-1A44-4125-8BD0-883ADB7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82CCE-2AED-4872-8C25-24DF709C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D6D9-276B-432D-A622-2445AA61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D868-4039-4171-99CE-6F9DA635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09A2C-40C7-4881-84F1-C4C6F5FA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16F99-0A74-4E7A-8F97-794469495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81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411AD-5327-48E4-BA11-CA13B54B8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B9D60-5210-4F62-ACB2-CF6028A90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B85D-8C3D-4CC2-B4C3-9C330260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64D6-3278-4F64-B28F-69B946AA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325E-B46E-44AB-B839-179EB58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F688E-A43D-464A-85FB-252A76E82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8629-922A-4E58-9AF3-8CAD43AA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1B17-7D57-47C6-8B8F-AD8715A3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AD10-BD2F-4C17-B989-CFFA6BA3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B567-C1E9-4DC9-921E-C8ABDFF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B17B5-B73A-454E-86F5-B998ABAF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1FF9E-1C77-401C-8096-D2E3BC39FD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8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223-CC2C-4C06-92DE-0DAF41B5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093F1-267E-415C-9E10-D4C71757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0C04-4637-44B4-AB7D-94E81934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C16D-FE03-48AF-99F9-1990B0BA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D0A3-668F-44BD-9E54-BF6D71CB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71DE-53AB-47EA-9308-AA73D554C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24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8B81-0650-4DD7-9BDB-262D5DC2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7322-1ECE-478A-BFFD-18666B0CE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715F6-7CBA-400E-BEEB-85584EE5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C130F-CA4C-49BE-B910-2B29E5A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BFE9-E251-4ABC-A43B-B38B17B6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F6BA-93FD-4388-AE74-3FFC6E13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4FB3B-8640-495A-9E6A-30B773FAB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63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C0BD-AFFA-4F77-9041-7837BFD3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BFEEC-FB9A-4155-A332-A489E516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D7708-166C-4E0B-9134-331185142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E7380-DCD4-418D-8F4B-F5DACC95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DB20A-2ADC-4946-B09C-622DF1A84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488A1-2F24-4C00-80E7-3B7EB259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970A2-5A40-4707-BCE5-47377CA7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2586-F186-47EB-A581-586F82CB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9492A-BB6C-4FF3-A0C0-4FF6E9A0E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4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F362-F086-4A67-9875-E487C049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1D964-76BD-4E9F-A052-069F1A59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A4B2C-851C-46AA-B0FA-A30736E0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47816-3E6D-4BC7-8DEC-0AEE061E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9125A-D6B0-43B9-A4DC-56EFD3C11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5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ECCDF-46C6-406A-A053-E1C1A4F5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43AFB-4557-4BEE-A458-5D4DB145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616A-F9BA-4CCB-9362-FD8F8897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26AE0-CA71-48E6-B95A-6565A4312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54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215-247F-4D99-B36F-D967E2A9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ED37-0BD0-4C40-94B2-410A3265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7B0F4-1DB9-40CF-ACC4-B154F5857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2375-161E-42F4-9CFB-775BAA9E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309EC-7BC2-435A-90CE-699BDD2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1AEAA-4B97-4DA0-971E-C9F393AD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28409-F410-40B5-9215-38317FB210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1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82D3-33F6-4F06-892B-D6B2907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76F6A-44CF-47AC-88CE-1CF6F691B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F2863-AFC3-42C5-89A6-6BCBBA45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A96A2-C81B-4427-8570-2E97F4B1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07FF9-D023-49BE-83E9-C6FEB686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8D77C-69D0-4C8D-BDC4-C8864DD7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40062-AFBC-42E9-BA29-F40F6698EA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7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7848C95A-EF0C-43DD-95E4-2F0D7B72FA99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1" name="Group 3">
              <a:extLst>
                <a:ext uri="{FF2B5EF4-FFF2-40B4-BE49-F238E27FC236}">
                  <a16:creationId xmlns:a16="http://schemas.microsoft.com/office/drawing/2014/main" id="{496E14AD-8A7A-4D96-B04C-3DDF3031053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2" name="Freeform 4">
                <a:extLst>
                  <a:ext uri="{FF2B5EF4-FFF2-40B4-BE49-F238E27FC236}">
                    <a16:creationId xmlns:a16="http://schemas.microsoft.com/office/drawing/2014/main" id="{A1273390-2671-482C-A031-FF5BB25457C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Freeform 5">
                <a:extLst>
                  <a:ext uri="{FF2B5EF4-FFF2-40B4-BE49-F238E27FC236}">
                    <a16:creationId xmlns:a16="http://schemas.microsoft.com/office/drawing/2014/main" id="{E2549C19-2D06-4D4E-9101-F18290FE502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Freeform 6">
                <a:extLst>
                  <a:ext uri="{FF2B5EF4-FFF2-40B4-BE49-F238E27FC236}">
                    <a16:creationId xmlns:a16="http://schemas.microsoft.com/office/drawing/2014/main" id="{4CF29AD7-FE2E-42BA-984E-64E6C6CBC8B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Freeform 7">
                <a:extLst>
                  <a:ext uri="{FF2B5EF4-FFF2-40B4-BE49-F238E27FC236}">
                    <a16:creationId xmlns:a16="http://schemas.microsoft.com/office/drawing/2014/main" id="{F63741FF-39BF-44BF-B0E7-83DA4377D7F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Freeform 8">
                <a:extLst>
                  <a:ext uri="{FF2B5EF4-FFF2-40B4-BE49-F238E27FC236}">
                    <a16:creationId xmlns:a16="http://schemas.microsoft.com/office/drawing/2014/main" id="{7BDC4D25-F085-44C7-87E3-C2006F0FBCE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>
                <a:extLst>
                  <a:ext uri="{FF2B5EF4-FFF2-40B4-BE49-F238E27FC236}">
                    <a16:creationId xmlns:a16="http://schemas.microsoft.com/office/drawing/2014/main" id="{D7BEB9A3-5C36-4C41-96F3-B7CDAB8769D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>
                <a:extLst>
                  <a:ext uri="{FF2B5EF4-FFF2-40B4-BE49-F238E27FC236}">
                    <a16:creationId xmlns:a16="http://schemas.microsoft.com/office/drawing/2014/main" id="{1BC70B48-BB78-4B6C-87B1-6B39F9D5A6D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>
                <a:extLst>
                  <a:ext uri="{FF2B5EF4-FFF2-40B4-BE49-F238E27FC236}">
                    <a16:creationId xmlns:a16="http://schemas.microsoft.com/office/drawing/2014/main" id="{1694AC95-0BB3-49EC-8525-106B57ED66C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>
                <a:extLst>
                  <a:ext uri="{FF2B5EF4-FFF2-40B4-BE49-F238E27FC236}">
                    <a16:creationId xmlns:a16="http://schemas.microsoft.com/office/drawing/2014/main" id="{C7CCABDC-5F07-4976-B604-9FBFF31F8F0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>
                <a:extLst>
                  <a:ext uri="{FF2B5EF4-FFF2-40B4-BE49-F238E27FC236}">
                    <a16:creationId xmlns:a16="http://schemas.microsoft.com/office/drawing/2014/main" id="{3B858582-F305-41E2-9DBD-A75310CED34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Freeform 14">
                <a:extLst>
                  <a:ext uri="{FF2B5EF4-FFF2-40B4-BE49-F238E27FC236}">
                    <a16:creationId xmlns:a16="http://schemas.microsoft.com/office/drawing/2014/main" id="{3AB3CA06-7100-4B4A-8D6D-236AFAFB8C7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Freeform 15">
                <a:extLst>
                  <a:ext uri="{FF2B5EF4-FFF2-40B4-BE49-F238E27FC236}">
                    <a16:creationId xmlns:a16="http://schemas.microsoft.com/office/drawing/2014/main" id="{2D42CA42-A55D-49CE-B379-0369BA7E247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Freeform 16">
                <a:extLst>
                  <a:ext uri="{FF2B5EF4-FFF2-40B4-BE49-F238E27FC236}">
                    <a16:creationId xmlns:a16="http://schemas.microsoft.com/office/drawing/2014/main" id="{CF0D2E92-FFAA-48DE-ABA6-07228589690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Freeform 17">
                <a:extLst>
                  <a:ext uri="{FF2B5EF4-FFF2-40B4-BE49-F238E27FC236}">
                    <a16:creationId xmlns:a16="http://schemas.microsoft.com/office/drawing/2014/main" id="{F571AE49-B014-41A2-BBE1-5DAC2C28638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Freeform 18">
                <a:extLst>
                  <a:ext uri="{FF2B5EF4-FFF2-40B4-BE49-F238E27FC236}">
                    <a16:creationId xmlns:a16="http://schemas.microsoft.com/office/drawing/2014/main" id="{5C8E40F2-625F-4F4E-A674-5508C11D7EB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Freeform 19">
                <a:extLst>
                  <a:ext uri="{FF2B5EF4-FFF2-40B4-BE49-F238E27FC236}">
                    <a16:creationId xmlns:a16="http://schemas.microsoft.com/office/drawing/2014/main" id="{43D0129E-42FA-49A1-86FF-80F595C35E1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Freeform 20">
                <a:extLst>
                  <a:ext uri="{FF2B5EF4-FFF2-40B4-BE49-F238E27FC236}">
                    <a16:creationId xmlns:a16="http://schemas.microsoft.com/office/drawing/2014/main" id="{658A3E67-DF5C-43FC-8501-180E68548517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Freeform 21">
                <a:extLst>
                  <a:ext uri="{FF2B5EF4-FFF2-40B4-BE49-F238E27FC236}">
                    <a16:creationId xmlns:a16="http://schemas.microsoft.com/office/drawing/2014/main" id="{D56271D7-39FC-4951-A070-55491FA50E6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Freeform 22">
                <a:extLst>
                  <a:ext uri="{FF2B5EF4-FFF2-40B4-BE49-F238E27FC236}">
                    <a16:creationId xmlns:a16="http://schemas.microsoft.com/office/drawing/2014/main" id="{DD3387B1-4FB2-443A-95AB-F12319C45B7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1" name="Freeform 23">
              <a:extLst>
                <a:ext uri="{FF2B5EF4-FFF2-40B4-BE49-F238E27FC236}">
                  <a16:creationId xmlns:a16="http://schemas.microsoft.com/office/drawing/2014/main" id="{A014034D-CCD2-4763-8A24-84CD6BD832D6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>
              <a:extLst>
                <a:ext uri="{FF2B5EF4-FFF2-40B4-BE49-F238E27FC236}">
                  <a16:creationId xmlns:a16="http://schemas.microsoft.com/office/drawing/2014/main" id="{C54C9E0D-0C47-4E0B-8570-9E6065D5FE18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3" name="Rectangle 25">
            <a:extLst>
              <a:ext uri="{FF2B5EF4-FFF2-40B4-BE49-F238E27FC236}">
                <a16:creationId xmlns:a16="http://schemas.microsoft.com/office/drawing/2014/main" id="{B4FB0530-1E23-42DC-8F8C-092C11D42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74" name="Rectangle 26">
            <a:extLst>
              <a:ext uri="{FF2B5EF4-FFF2-40B4-BE49-F238E27FC236}">
                <a16:creationId xmlns:a16="http://schemas.microsoft.com/office/drawing/2014/main" id="{DBA3B2A7-ADD6-41D3-AFE7-EFE460848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75" name="Rectangle 27">
            <a:extLst>
              <a:ext uri="{FF2B5EF4-FFF2-40B4-BE49-F238E27FC236}">
                <a16:creationId xmlns:a16="http://schemas.microsoft.com/office/drawing/2014/main" id="{96B17FA4-13E8-4AB2-818C-B503EF5474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076" name="Rectangle 28">
            <a:extLst>
              <a:ext uri="{FF2B5EF4-FFF2-40B4-BE49-F238E27FC236}">
                <a16:creationId xmlns:a16="http://schemas.microsoft.com/office/drawing/2014/main" id="{31B0CECC-9206-458D-A84F-427479085E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077" name="Rectangle 29">
            <a:extLst>
              <a:ext uri="{FF2B5EF4-FFF2-40B4-BE49-F238E27FC236}">
                <a16:creationId xmlns:a16="http://schemas.microsoft.com/office/drawing/2014/main" id="{F5082F7C-E1E5-4A28-813E-965240D99D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528C3C71-74A4-4AC7-8472-8C99223CD5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.emf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2.emf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3.emf" /><Relationship Id="rId5" Type="http://schemas.openxmlformats.org/officeDocument/2006/relationships/oleObject" Target="../embeddings/oleObject4.bin" /><Relationship Id="rId4" Type="http://schemas.openxmlformats.org/officeDocument/2006/relationships/image" Target="../media/image2.emf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3.emf" /><Relationship Id="rId5" Type="http://schemas.openxmlformats.org/officeDocument/2006/relationships/oleObject" Target="../embeddings/oleObject6.bin" /><Relationship Id="rId4" Type="http://schemas.openxmlformats.org/officeDocument/2006/relationships/image" Target="../media/image2.emf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FCAD44A-93A9-4414-AC1A-CE36FC4FD7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1341438"/>
            <a:ext cx="8716963" cy="1143000"/>
          </a:xfrm>
        </p:spPr>
        <p:txBody>
          <a:bodyPr/>
          <a:lstStyle/>
          <a:p>
            <a:pPr algn="ctr"/>
            <a:r>
              <a:rPr lang="en-US" altLang="en-US"/>
              <a:t>Lecture 3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D32E75A-11D9-42E5-A306-A384E067C7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0" lang="en-US" altLang="en-US"/>
              <a:t>Introduction to RDBMS and Relational Model - 2</a:t>
            </a:r>
            <a:endParaRPr lang="en-US" altLang="en-US" b="1"/>
          </a:p>
          <a:p>
            <a:endParaRPr lang="en-US" altLang="en-US"/>
          </a:p>
          <a:p>
            <a:r>
              <a:rPr lang="en-US" altLang="en-US" sz="2000"/>
              <a:t>Monday, September 10, 2001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B408AF3-3EB0-4A66-AF8C-FE6417717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533400"/>
          </a:xfrm>
        </p:spPr>
        <p:txBody>
          <a:bodyPr/>
          <a:lstStyle/>
          <a:p>
            <a:pPr algn="ctr"/>
            <a:r>
              <a:rPr lang="en-US" altLang="en-US" sz="2800" u="sng"/>
              <a:t>Terms in Relational Model</a:t>
            </a:r>
            <a:endParaRPr lang="en-US" altLang="en-US" sz="4800" u="sng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B213D9D-573F-4757-B200-63FD17684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457200"/>
            <a:ext cx="7772400" cy="3276600"/>
          </a:xfrm>
        </p:spPr>
        <p:txBody>
          <a:bodyPr/>
          <a:lstStyle/>
          <a:p>
            <a:r>
              <a:rPr lang="en-US" altLang="en-US" sz="2400"/>
              <a:t>Candidate key</a:t>
            </a:r>
          </a:p>
          <a:p>
            <a:pPr lvl="1"/>
            <a:r>
              <a:rPr lang="en-US" altLang="en-US" sz="1800" b="1"/>
              <a:t>General definition:</a:t>
            </a:r>
            <a:endParaRPr lang="en-US" altLang="en-US" sz="2000"/>
          </a:p>
          <a:p>
            <a:pPr lvl="2"/>
            <a:r>
              <a:rPr lang="en-US" altLang="en-US" sz="1600" b="1"/>
              <a:t>A set of attributes which can uniquely identify each row in the table</a:t>
            </a:r>
            <a:endParaRPr lang="en-US" altLang="en-US" sz="1600"/>
          </a:p>
          <a:p>
            <a:pPr lvl="1"/>
            <a:r>
              <a:rPr lang="en-US" altLang="en-US" sz="1800" b="1"/>
              <a:t>Relational Model Definition:</a:t>
            </a:r>
            <a:endParaRPr lang="en-US" altLang="en-US" sz="2000"/>
          </a:p>
          <a:p>
            <a:pPr lvl="2"/>
            <a:r>
              <a:rPr lang="en-US" altLang="en-US" sz="1600" b="1"/>
              <a:t>Let </a:t>
            </a:r>
            <a:r>
              <a:rPr lang="en-US" altLang="en-US" sz="1600" b="1" i="1"/>
              <a:t>R</a:t>
            </a:r>
            <a:r>
              <a:rPr lang="en-US" altLang="en-US" sz="1600" b="1"/>
              <a:t> be a relation. Then candidate key for </a:t>
            </a:r>
            <a:r>
              <a:rPr lang="en-US" altLang="en-US" sz="1600" b="1" i="1"/>
              <a:t>R</a:t>
            </a:r>
            <a:r>
              <a:rPr lang="en-US" altLang="en-US" sz="1600" b="1"/>
              <a:t> is a subset of the set of attributes of </a:t>
            </a:r>
            <a:r>
              <a:rPr lang="en-US" altLang="en-US" sz="1600" b="1" i="1"/>
              <a:t>R</a:t>
            </a:r>
            <a:r>
              <a:rPr lang="en-US" altLang="en-US" sz="1600" b="1"/>
              <a:t> say </a:t>
            </a:r>
            <a:r>
              <a:rPr lang="en-US" altLang="en-US" sz="1600" b="1" i="1"/>
              <a:t>K</a:t>
            </a:r>
            <a:r>
              <a:rPr lang="en-US" altLang="en-US" sz="1600" b="1"/>
              <a:t>, such that:</a:t>
            </a:r>
          </a:p>
          <a:p>
            <a:pPr lvl="2">
              <a:buFontTx/>
              <a:buChar char="1"/>
            </a:pPr>
            <a:r>
              <a:rPr lang="en-US" altLang="en-US" sz="1600" b="1"/>
              <a:t>Uniqueness Property:</a:t>
            </a:r>
          </a:p>
          <a:p>
            <a:pPr lvl="2">
              <a:buFontTx/>
              <a:buNone/>
            </a:pPr>
            <a:r>
              <a:rPr lang="en-US" altLang="en-US" sz="1600" b="1"/>
              <a:t>	no two distinct tuples of </a:t>
            </a:r>
            <a:r>
              <a:rPr lang="en-US" altLang="en-US" sz="1600" b="1" i="1"/>
              <a:t>R</a:t>
            </a:r>
            <a:r>
              <a:rPr lang="en-US" altLang="en-US" sz="1600" b="1"/>
              <a:t> have the same value for</a:t>
            </a:r>
            <a:r>
              <a:rPr lang="en-US" altLang="en-US" sz="1600" b="1" i="1"/>
              <a:t> K</a:t>
            </a:r>
            <a:r>
              <a:rPr lang="en-US" altLang="en-US" sz="1600" b="1"/>
              <a:t>.</a:t>
            </a:r>
          </a:p>
          <a:p>
            <a:pPr lvl="2">
              <a:buFontTx/>
              <a:buChar char="2"/>
            </a:pPr>
            <a:r>
              <a:rPr lang="en-US" altLang="en-US" sz="1600" b="1"/>
              <a:t>Irreducibility property:</a:t>
            </a:r>
          </a:p>
          <a:p>
            <a:pPr lvl="2">
              <a:buFontTx/>
              <a:buNone/>
            </a:pPr>
            <a:r>
              <a:rPr lang="en-US" altLang="en-US" sz="1600" b="1"/>
              <a:t>	no proper subset of </a:t>
            </a:r>
            <a:r>
              <a:rPr lang="en-US" altLang="en-US" sz="1600" b="1" i="1"/>
              <a:t>K</a:t>
            </a:r>
            <a:r>
              <a:rPr lang="en-US" altLang="en-US" sz="1600" b="1"/>
              <a:t> has the uniqueness propert.</a:t>
            </a:r>
            <a:endParaRPr lang="en-US" altLang="en-US" sz="1600"/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33388037-AD22-42F8-A1C2-54BD9A491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858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en-US" sz="1800" b="1"/>
              <a:t>Possible Candidate Keys:</a:t>
            </a:r>
          </a:p>
          <a:p>
            <a:pPr lvl="2">
              <a:buFontTx/>
              <a:buChar char="•"/>
            </a:pPr>
            <a:r>
              <a:rPr lang="en-US" altLang="en-US" sz="1800" b="1"/>
              <a:t>     ID</a:t>
            </a:r>
          </a:p>
          <a:p>
            <a:pPr lvl="2">
              <a:buFontTx/>
              <a:buChar char="•"/>
            </a:pPr>
            <a:r>
              <a:rPr lang="en-US" altLang="en-US" sz="1800" b="1"/>
              <a:t>     NIC</a:t>
            </a:r>
            <a:endParaRPr lang="en-US" altLang="en-US"/>
          </a:p>
        </p:txBody>
      </p:sp>
      <p:graphicFrame>
        <p:nvGraphicFramePr>
          <p:cNvPr id="10268" name="Object 28">
            <a:extLst>
              <a:ext uri="{FF2B5EF4-FFF2-40B4-BE49-F238E27FC236}">
                <a16:creationId xmlns:a16="http://schemas.microsoft.com/office/drawing/2014/main" id="{E72621C3-D789-421C-BAD6-A4E62D759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962400"/>
          <a:ext cx="5638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3486421" imgH="1000487" progId="Excel.Sheet.8">
                  <p:embed/>
                </p:oleObj>
              </mc:Choice>
              <mc:Fallback>
                <p:oleObj name="Worksheet" r:id="rId3" imgW="3486421" imgH="1000487" progId="Excel.Sheet.8">
                  <p:embed/>
                  <p:pic>
                    <p:nvPicPr>
                      <p:cNvPr id="10268" name="Object 28">
                        <a:extLst>
                          <a:ext uri="{FF2B5EF4-FFF2-40B4-BE49-F238E27FC236}">
                            <a16:creationId xmlns:a16="http://schemas.microsoft.com/office/drawing/2014/main" id="{E72621C3-D789-421C-BAD6-A4E62D759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5638800" cy="175260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bldLvl="2" autoUpdateAnimBg="0"/>
      <p:bldP spid="102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9503897-7E75-44DD-A92A-141F27874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533400"/>
          </a:xfrm>
        </p:spPr>
        <p:txBody>
          <a:bodyPr/>
          <a:lstStyle/>
          <a:p>
            <a:pPr algn="ctr"/>
            <a:r>
              <a:rPr lang="en-US" altLang="en-US" sz="2800" u="sng"/>
              <a:t>Terms in Relational Model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C59CE7E-BAB9-473E-8CC3-981A38642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533400"/>
            <a:ext cx="7772400" cy="2895600"/>
          </a:xfrm>
        </p:spPr>
        <p:txBody>
          <a:bodyPr/>
          <a:lstStyle/>
          <a:p>
            <a:r>
              <a:rPr lang="en-US" altLang="en-US" sz="2400"/>
              <a:t>Primary key</a:t>
            </a:r>
          </a:p>
          <a:p>
            <a:pPr lvl="1"/>
            <a:r>
              <a:rPr lang="en-US" altLang="en-US" sz="1800" b="1"/>
              <a:t>is a unique identifier for  the table, that is , a column or column combination with the property that, at any given time, no two rows of the table contain same value in that column or column combination.</a:t>
            </a:r>
          </a:p>
          <a:p>
            <a:pPr lvl="1"/>
            <a:r>
              <a:rPr lang="en-US" altLang="en-US" sz="1800" b="1"/>
              <a:t>One of the candidate keys</a:t>
            </a:r>
          </a:p>
          <a:p>
            <a:r>
              <a:rPr lang="en-US" altLang="en-US" sz="2400"/>
              <a:t>Alternate Keys</a:t>
            </a:r>
          </a:p>
          <a:p>
            <a:pPr lvl="1"/>
            <a:r>
              <a:rPr lang="en-US" altLang="en-US" sz="1800" b="1"/>
              <a:t>All candidate keys other than primary key are called alternate keys</a:t>
            </a:r>
            <a:endParaRPr lang="en-US" altLang="en-US" sz="2000"/>
          </a:p>
        </p:txBody>
      </p:sp>
      <p:graphicFrame>
        <p:nvGraphicFramePr>
          <p:cNvPr id="14358" name="Object 22">
            <a:extLst>
              <a:ext uri="{FF2B5EF4-FFF2-40B4-BE49-F238E27FC236}">
                <a16:creationId xmlns:a16="http://schemas.microsoft.com/office/drawing/2014/main" id="{3E969EDE-4193-486F-A133-2AC7FD7F4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810000"/>
          <a:ext cx="5715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3486421" imgH="1000487" progId="Excel.Sheet.8">
                  <p:embed/>
                </p:oleObj>
              </mc:Choice>
              <mc:Fallback>
                <p:oleObj name="Worksheet" r:id="rId3" imgW="3486421" imgH="1000487" progId="Excel.Sheet.8">
                  <p:embed/>
                  <p:pic>
                    <p:nvPicPr>
                      <p:cNvPr id="14358" name="Object 22">
                        <a:extLst>
                          <a:ext uri="{FF2B5EF4-FFF2-40B4-BE49-F238E27FC236}">
                            <a16:creationId xmlns:a16="http://schemas.microsoft.com/office/drawing/2014/main" id="{3E969EDE-4193-486F-A133-2AC7FD7F4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0"/>
                        <a:ext cx="5715000" cy="16764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>
            <a:extLst>
              <a:ext uri="{FF2B5EF4-FFF2-40B4-BE49-F238E27FC236}">
                <a16:creationId xmlns:a16="http://schemas.microsoft.com/office/drawing/2014/main" id="{3560E632-71B5-4CBC-83A7-AA1776F05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7543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Primary Key: ID</a:t>
            </a:r>
          </a:p>
          <a:p>
            <a:pPr>
              <a:spcBef>
                <a:spcPct val="50000"/>
              </a:spcBef>
            </a:pPr>
            <a:r>
              <a:rPr lang="en-US" altLang="en-US" sz="2000" b="1"/>
              <a:t>Alternate Key: NIC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/>
      <p:bldP spid="1435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52DB9A-4093-4AC4-891E-97739803E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533400"/>
          </a:xfrm>
        </p:spPr>
        <p:txBody>
          <a:bodyPr/>
          <a:lstStyle/>
          <a:p>
            <a:pPr algn="ctr"/>
            <a:r>
              <a:rPr lang="en-US" altLang="en-US" sz="2800" u="sng"/>
              <a:t>Terms in Relational Model</a:t>
            </a:r>
            <a:endParaRPr lang="en-US" altLang="en-US" u="sng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D736D8E-1941-4414-8B89-879BC20D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802563" cy="3200400"/>
          </a:xfrm>
        </p:spPr>
        <p:txBody>
          <a:bodyPr/>
          <a:lstStyle/>
          <a:p>
            <a:r>
              <a:rPr lang="en-US" altLang="en-US" sz="2400"/>
              <a:t>Foreign key</a:t>
            </a:r>
          </a:p>
          <a:p>
            <a:pPr lvl="1"/>
            <a:r>
              <a:rPr lang="en-US" altLang="en-US" sz="1800" b="1"/>
              <a:t>General definition:</a:t>
            </a:r>
            <a:endParaRPr lang="en-US" altLang="en-US" sz="2000"/>
          </a:p>
          <a:p>
            <a:pPr lvl="2"/>
            <a:r>
              <a:rPr lang="en-US" altLang="en-US" sz="1600" b="1"/>
              <a:t>A set of attributes in a table whose values are taken from the values of candidate key of some other table</a:t>
            </a:r>
            <a:endParaRPr lang="en-US" altLang="en-US" sz="1600"/>
          </a:p>
          <a:p>
            <a:pPr lvl="1"/>
            <a:r>
              <a:rPr lang="en-US" altLang="en-US" sz="1800" b="1"/>
              <a:t>Relational Model Definition:</a:t>
            </a:r>
            <a:endParaRPr lang="en-US" altLang="en-US" sz="2000"/>
          </a:p>
          <a:p>
            <a:pPr lvl="2"/>
            <a:r>
              <a:rPr lang="en-US" altLang="en-US" sz="1600" b="1"/>
              <a:t>Let </a:t>
            </a:r>
            <a:r>
              <a:rPr lang="en-US" altLang="en-US" sz="1600" b="1" i="1"/>
              <a:t>R2</a:t>
            </a:r>
            <a:r>
              <a:rPr lang="en-US" altLang="en-US" sz="1600" b="1"/>
              <a:t> be a relation. Then a foreign key in </a:t>
            </a:r>
            <a:r>
              <a:rPr lang="en-US" altLang="en-US" sz="1600" b="1" i="1"/>
              <a:t>R2 </a:t>
            </a:r>
            <a:r>
              <a:rPr lang="en-US" altLang="en-US" sz="1600" b="1"/>
              <a:t>is a subset is a subset of the set of attributes of </a:t>
            </a:r>
            <a:r>
              <a:rPr lang="en-US" altLang="en-US" sz="1600" b="1" i="1"/>
              <a:t>R2,</a:t>
            </a:r>
            <a:r>
              <a:rPr lang="en-US" altLang="en-US" sz="1600" b="1"/>
              <a:t> say </a:t>
            </a:r>
            <a:r>
              <a:rPr lang="en-US" altLang="en-US" sz="1600" b="1" i="1"/>
              <a:t>FK</a:t>
            </a:r>
            <a:r>
              <a:rPr lang="en-US" altLang="en-US" sz="1600" b="1"/>
              <a:t>, such that:</a:t>
            </a:r>
          </a:p>
          <a:p>
            <a:pPr lvl="2">
              <a:buFontTx/>
              <a:buChar char="1"/>
            </a:pPr>
            <a:r>
              <a:rPr lang="en-US" altLang="en-US" sz="1600" b="1"/>
              <a:t>there exists a base relation </a:t>
            </a:r>
            <a:r>
              <a:rPr lang="en-US" altLang="en-US" sz="1600" b="1" i="1"/>
              <a:t>R1 </a:t>
            </a:r>
            <a:r>
              <a:rPr lang="en-US" altLang="en-US" sz="1600" b="1"/>
              <a:t>(</a:t>
            </a:r>
            <a:r>
              <a:rPr lang="en-US" altLang="en-US" sz="1600" b="1" i="1"/>
              <a:t>R1</a:t>
            </a:r>
            <a:r>
              <a:rPr lang="en-US" altLang="en-US" sz="1600" b="1"/>
              <a:t> and </a:t>
            </a:r>
            <a:r>
              <a:rPr lang="en-US" altLang="en-US" sz="1600" b="1" i="1"/>
              <a:t>R2 </a:t>
            </a:r>
            <a:r>
              <a:rPr lang="en-US" altLang="en-US" sz="1600" b="1"/>
              <a:t>not necessarily distinct) with a candidate key </a:t>
            </a:r>
            <a:r>
              <a:rPr lang="en-US" altLang="en-US" sz="1600" b="1" i="1"/>
              <a:t>CK </a:t>
            </a:r>
            <a:r>
              <a:rPr lang="en-US" altLang="en-US" sz="1600" b="1"/>
              <a:t>and</a:t>
            </a:r>
          </a:p>
          <a:p>
            <a:pPr lvl="2">
              <a:buFontTx/>
              <a:buChar char="2"/>
            </a:pPr>
            <a:r>
              <a:rPr lang="en-US" altLang="en-US" sz="1600" b="1"/>
              <a:t>for all time, each value of </a:t>
            </a:r>
            <a:r>
              <a:rPr lang="en-US" altLang="en-US" sz="1600" b="1" i="1"/>
              <a:t>FK </a:t>
            </a:r>
            <a:r>
              <a:rPr lang="en-US" altLang="en-US" sz="1600" b="1"/>
              <a:t>in the current value of </a:t>
            </a:r>
            <a:r>
              <a:rPr lang="en-US" altLang="en-US" sz="1600" b="1" i="1"/>
              <a:t>R2</a:t>
            </a:r>
            <a:r>
              <a:rPr lang="en-US" altLang="en-US" sz="1600" b="1"/>
              <a:t> is identical to the value of </a:t>
            </a:r>
            <a:r>
              <a:rPr lang="en-US" altLang="en-US" sz="1600" b="1" i="1"/>
              <a:t>CK</a:t>
            </a:r>
            <a:r>
              <a:rPr lang="en-US" altLang="en-US" sz="1600" b="1"/>
              <a:t> in some tuple in the current value of </a:t>
            </a:r>
            <a:r>
              <a:rPr lang="en-US" altLang="en-US" sz="1600" b="1" i="1"/>
              <a:t>R1</a:t>
            </a:r>
            <a:endParaRPr lang="en-US" altLang="en-US" sz="1600" b="1"/>
          </a:p>
        </p:txBody>
      </p:sp>
      <p:grpSp>
        <p:nvGrpSpPr>
          <p:cNvPr id="11309" name="Group 45">
            <a:extLst>
              <a:ext uri="{FF2B5EF4-FFF2-40B4-BE49-F238E27FC236}">
                <a16:creationId xmlns:a16="http://schemas.microsoft.com/office/drawing/2014/main" id="{0049476E-35DC-4DF8-92A9-298FB8AF258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962400"/>
            <a:ext cx="7391400" cy="1905000"/>
            <a:chOff x="768" y="2496"/>
            <a:chExt cx="4656" cy="1200"/>
          </a:xfrm>
        </p:grpSpPr>
        <p:graphicFrame>
          <p:nvGraphicFramePr>
            <p:cNvPr id="11306" name="Object 42">
              <a:extLst>
                <a:ext uri="{FF2B5EF4-FFF2-40B4-BE49-F238E27FC236}">
                  <a16:creationId xmlns:a16="http://schemas.microsoft.com/office/drawing/2014/main" id="{D4238B41-4010-411A-80F1-DB1C30FF13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496"/>
            <a:ext cx="3216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Worksheet" r:id="rId3" imgW="3486421" imgH="1000487" progId="Excel.Sheet.8">
                    <p:embed/>
                  </p:oleObj>
                </mc:Choice>
                <mc:Fallback>
                  <p:oleObj name="Worksheet" r:id="rId3" imgW="3486421" imgH="1000487" progId="Excel.Sheet.8">
                    <p:embed/>
                    <p:pic>
                      <p:nvPicPr>
                        <p:cNvPr id="11306" name="Object 42">
                          <a:extLst>
                            <a:ext uri="{FF2B5EF4-FFF2-40B4-BE49-F238E27FC236}">
                              <a16:creationId xmlns:a16="http://schemas.microsoft.com/office/drawing/2014/main" id="{D4238B41-4010-411A-80F1-DB1C30FF13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96"/>
                          <a:ext cx="3216" cy="1200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8" name="Object 44">
              <a:extLst>
                <a:ext uri="{FF2B5EF4-FFF2-40B4-BE49-F238E27FC236}">
                  <a16:creationId xmlns:a16="http://schemas.microsoft.com/office/drawing/2014/main" id="{8A630294-F038-47ED-93AC-B3460692A9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496"/>
            <a:ext cx="1200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Worksheet" r:id="rId5" imgW="1391101" imgH="657587" progId="Excel.Sheet.8">
                    <p:embed/>
                  </p:oleObj>
                </mc:Choice>
                <mc:Fallback>
                  <p:oleObj name="Worksheet" r:id="rId5" imgW="1391101" imgH="657587" progId="Excel.Sheet.8">
                    <p:embed/>
                    <p:pic>
                      <p:nvPicPr>
                        <p:cNvPr id="11308" name="Object 44">
                          <a:extLst>
                            <a:ext uri="{FF2B5EF4-FFF2-40B4-BE49-F238E27FC236}">
                              <a16:creationId xmlns:a16="http://schemas.microsoft.com/office/drawing/2014/main" id="{8A630294-F038-47ED-93AC-B3460692A9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200" cy="1152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14" name="Text Box 50">
            <a:extLst>
              <a:ext uri="{FF2B5EF4-FFF2-40B4-BE49-F238E27FC236}">
                <a16:creationId xmlns:a16="http://schemas.microsoft.com/office/drawing/2014/main" id="{87FADD51-D3EB-443F-A846-AE342E194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19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1316" name="Group 52">
            <a:extLst>
              <a:ext uri="{FF2B5EF4-FFF2-40B4-BE49-F238E27FC236}">
                <a16:creationId xmlns:a16="http://schemas.microsoft.com/office/drawing/2014/main" id="{0A5C754D-2EC5-4A8F-96FB-9C2ED5D6DF3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038600"/>
            <a:ext cx="4114800" cy="2555875"/>
            <a:chOff x="2256" y="2544"/>
            <a:chExt cx="2592" cy="1610"/>
          </a:xfrm>
        </p:grpSpPr>
        <p:sp>
          <p:nvSpPr>
            <p:cNvPr id="11310" name="Oval 46">
              <a:extLst>
                <a:ext uri="{FF2B5EF4-FFF2-40B4-BE49-F238E27FC236}">
                  <a16:creationId xmlns:a16="http://schemas.microsoft.com/office/drawing/2014/main" id="{FA43E9DC-DEE4-4FA0-819D-92E73776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44"/>
              <a:ext cx="768" cy="12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Oval 47">
              <a:extLst>
                <a:ext uri="{FF2B5EF4-FFF2-40B4-BE49-F238E27FC236}">
                  <a16:creationId xmlns:a16="http://schemas.microsoft.com/office/drawing/2014/main" id="{6664FABD-7090-42CF-B155-32CCB867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768" cy="12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13" name="AutoShape 49">
              <a:extLst>
                <a:ext uri="{FF2B5EF4-FFF2-40B4-BE49-F238E27FC236}">
                  <a16:creationId xmlns:a16="http://schemas.microsoft.com/office/drawing/2014/main" id="{7F8464CC-B91E-4B32-A4D8-922DD52FDDCA}"/>
                </a:ext>
              </a:extLst>
            </p:cNvPr>
            <p:cNvCxnSpPr>
              <a:cxnSpLocks noChangeShapeType="1"/>
              <a:stCxn id="11310" idx="4"/>
              <a:endCxn id="11311" idx="4"/>
            </p:cNvCxnSpPr>
            <p:nvPr/>
          </p:nvCxnSpPr>
          <p:spPr bwMode="auto">
            <a:xfrm rot="16200000" flipH="1">
              <a:off x="3504" y="2880"/>
              <a:ext cx="96" cy="1824"/>
            </a:xfrm>
            <a:prstGeom prst="curvedConnector3">
              <a:avLst>
                <a:gd name="adj1" fmla="val 42187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15" name="Rectangle 51">
              <a:extLst>
                <a:ext uri="{FF2B5EF4-FFF2-40B4-BE49-F238E27FC236}">
                  <a16:creationId xmlns:a16="http://schemas.microsoft.com/office/drawing/2014/main" id="{FFD9619E-559B-4ABC-8984-4DB27C56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936"/>
              <a:ext cx="795" cy="21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/>
                <a:t>Same values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bldLvl="2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3B20AB7-0D29-4F88-9F03-404357C23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09600"/>
          </a:xfrm>
        </p:spPr>
        <p:txBody>
          <a:bodyPr/>
          <a:lstStyle/>
          <a:p>
            <a:pPr algn="ctr"/>
            <a:r>
              <a:rPr lang="en-US" altLang="en-US" sz="2800" u="sng"/>
              <a:t>Terms in Relational Model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AC7373-DA39-49F0-8B27-C8E42F668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762000"/>
            <a:ext cx="7772400" cy="1676400"/>
          </a:xfrm>
        </p:spPr>
        <p:txBody>
          <a:bodyPr/>
          <a:lstStyle/>
          <a:p>
            <a:r>
              <a:rPr lang="en-US" altLang="en-US" sz="2400"/>
              <a:t>Referenced tuple or Target tuple</a:t>
            </a:r>
          </a:p>
          <a:p>
            <a:r>
              <a:rPr lang="en-US" altLang="en-US" sz="2400"/>
              <a:t>Referencing relation</a:t>
            </a:r>
          </a:p>
          <a:p>
            <a:r>
              <a:rPr lang="en-US" altLang="en-US" sz="2400"/>
              <a:t>Referenced relation or Target relation</a:t>
            </a:r>
          </a:p>
          <a:p>
            <a:r>
              <a:rPr lang="en-US" altLang="en-US" sz="2400"/>
              <a:t>Simple key vs Composite key</a:t>
            </a:r>
          </a:p>
        </p:txBody>
      </p:sp>
      <p:grpSp>
        <p:nvGrpSpPr>
          <p:cNvPr id="15375" name="Group 15">
            <a:extLst>
              <a:ext uri="{FF2B5EF4-FFF2-40B4-BE49-F238E27FC236}">
                <a16:creationId xmlns:a16="http://schemas.microsoft.com/office/drawing/2014/main" id="{5DD504EE-D1D2-4F89-A1BF-4F31D9B524B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267200"/>
            <a:ext cx="7391400" cy="1905000"/>
            <a:chOff x="768" y="2496"/>
            <a:chExt cx="4656" cy="1200"/>
          </a:xfrm>
        </p:grpSpPr>
        <p:graphicFrame>
          <p:nvGraphicFramePr>
            <p:cNvPr id="15376" name="Object 16">
              <a:extLst>
                <a:ext uri="{FF2B5EF4-FFF2-40B4-BE49-F238E27FC236}">
                  <a16:creationId xmlns:a16="http://schemas.microsoft.com/office/drawing/2014/main" id="{FB933DE7-8630-4448-80C3-9B1E81836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496"/>
            <a:ext cx="3216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Worksheet" r:id="rId3" imgW="3486421" imgH="1000487" progId="Excel.Sheet.8">
                    <p:embed/>
                  </p:oleObj>
                </mc:Choice>
                <mc:Fallback>
                  <p:oleObj name="Worksheet" r:id="rId3" imgW="3486421" imgH="1000487" progId="Excel.Sheet.8">
                    <p:embed/>
                    <p:pic>
                      <p:nvPicPr>
                        <p:cNvPr id="15376" name="Object 16">
                          <a:extLst>
                            <a:ext uri="{FF2B5EF4-FFF2-40B4-BE49-F238E27FC236}">
                              <a16:creationId xmlns:a16="http://schemas.microsoft.com/office/drawing/2014/main" id="{FB933DE7-8630-4448-80C3-9B1E81836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96"/>
                          <a:ext cx="3216" cy="1200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7">
              <a:extLst>
                <a:ext uri="{FF2B5EF4-FFF2-40B4-BE49-F238E27FC236}">
                  <a16:creationId xmlns:a16="http://schemas.microsoft.com/office/drawing/2014/main" id="{4F65D130-04EC-4766-9497-71A101ACA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496"/>
            <a:ext cx="1200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Worksheet" r:id="rId5" imgW="1391101" imgH="657587" progId="Excel.Sheet.8">
                    <p:embed/>
                  </p:oleObj>
                </mc:Choice>
                <mc:Fallback>
                  <p:oleObj name="Worksheet" r:id="rId5" imgW="1391101" imgH="657587" progId="Excel.Sheet.8">
                    <p:embed/>
                    <p:pic>
                      <p:nvPicPr>
                        <p:cNvPr id="15377" name="Object 17">
                          <a:extLst>
                            <a:ext uri="{FF2B5EF4-FFF2-40B4-BE49-F238E27FC236}">
                              <a16:creationId xmlns:a16="http://schemas.microsoft.com/office/drawing/2014/main" id="{4F65D130-04EC-4766-9497-71A101ACA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200" cy="1152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9" name="Group 29">
            <a:extLst>
              <a:ext uri="{FF2B5EF4-FFF2-40B4-BE49-F238E27FC236}">
                <a16:creationId xmlns:a16="http://schemas.microsoft.com/office/drawing/2014/main" id="{9EDA9BB7-02EB-4501-982C-66ABBC6D6C33}"/>
              </a:ext>
            </a:extLst>
          </p:cNvPr>
          <p:cNvGrpSpPr>
            <a:grpSpLocks/>
          </p:cNvGrpSpPr>
          <p:nvPr/>
        </p:nvGrpSpPr>
        <p:grpSpPr bwMode="auto">
          <a:xfrm>
            <a:off x="3794125" y="3352800"/>
            <a:ext cx="3673475" cy="2771775"/>
            <a:chOff x="2390" y="2112"/>
            <a:chExt cx="2314" cy="1746"/>
          </a:xfrm>
        </p:grpSpPr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D708E078-45E7-4395-ABAD-3C43393F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" y="2890"/>
              <a:ext cx="576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F9655797-DFCE-4D90-A3D2-46C1A699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84"/>
              <a:ext cx="576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176382FE-0DE9-43FD-A5BA-E5640E2A8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3666"/>
              <a:ext cx="576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47B2C8BB-DC6F-4040-9C73-116A05BF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86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82" name="AutoShape 22">
              <a:extLst>
                <a:ext uri="{FF2B5EF4-FFF2-40B4-BE49-F238E27FC236}">
                  <a16:creationId xmlns:a16="http://schemas.microsoft.com/office/drawing/2014/main" id="{B58DDFDB-FB76-4F61-8F95-15689C45786E}"/>
                </a:ext>
              </a:extLst>
            </p:cNvPr>
            <p:cNvCxnSpPr>
              <a:cxnSpLocks noChangeShapeType="1"/>
              <a:stCxn id="15378" idx="6"/>
              <a:endCxn id="15381" idx="2"/>
            </p:cNvCxnSpPr>
            <p:nvPr/>
          </p:nvCxnSpPr>
          <p:spPr bwMode="auto">
            <a:xfrm>
              <a:off x="2966" y="2986"/>
              <a:ext cx="1162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3" name="AutoShape 23">
              <a:extLst>
                <a:ext uri="{FF2B5EF4-FFF2-40B4-BE49-F238E27FC236}">
                  <a16:creationId xmlns:a16="http://schemas.microsoft.com/office/drawing/2014/main" id="{D628C79E-1763-4B51-A11D-A7D2FDFA16FF}"/>
                </a:ext>
              </a:extLst>
            </p:cNvPr>
            <p:cNvCxnSpPr>
              <a:cxnSpLocks noChangeShapeType="1"/>
              <a:stCxn id="15379" idx="6"/>
              <a:endCxn id="15381" idx="2"/>
            </p:cNvCxnSpPr>
            <p:nvPr/>
          </p:nvCxnSpPr>
          <p:spPr bwMode="auto">
            <a:xfrm flipV="1">
              <a:off x="2976" y="3106"/>
              <a:ext cx="1152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4" name="AutoShape 24">
              <a:extLst>
                <a:ext uri="{FF2B5EF4-FFF2-40B4-BE49-F238E27FC236}">
                  <a16:creationId xmlns:a16="http://schemas.microsoft.com/office/drawing/2014/main" id="{9BB9FD73-0C28-4855-8F09-A892CF61BB55}"/>
                </a:ext>
              </a:extLst>
            </p:cNvPr>
            <p:cNvCxnSpPr>
              <a:cxnSpLocks noChangeShapeType="1"/>
              <a:stCxn id="15380" idx="6"/>
              <a:endCxn id="15381" idx="3"/>
            </p:cNvCxnSpPr>
            <p:nvPr/>
          </p:nvCxnSpPr>
          <p:spPr bwMode="auto">
            <a:xfrm flipV="1">
              <a:off x="3004" y="3191"/>
              <a:ext cx="120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91924AAD-EC27-49F3-AEFC-B8FC90312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12"/>
              <a:ext cx="1296" cy="432"/>
            </a:xfrm>
            <a:prstGeom prst="wedgeEllipseCallout">
              <a:avLst>
                <a:gd name="adj1" fmla="val 58796"/>
                <a:gd name="adj2" fmla="val 147685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Target tuple</a:t>
              </a:r>
              <a:endParaRPr lang="en-US" altLang="en-US"/>
            </a:p>
          </p:txBody>
        </p:sp>
      </p:grpSp>
      <p:sp>
        <p:nvSpPr>
          <p:cNvPr id="15387" name="AutoShape 27">
            <a:extLst>
              <a:ext uri="{FF2B5EF4-FFF2-40B4-BE49-F238E27FC236}">
                <a16:creationId xmlns:a16="http://schemas.microsoft.com/office/drawing/2014/main" id="{F208FCEE-C3C4-4974-AF3E-E145C5BF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0"/>
            <a:ext cx="2895600" cy="990600"/>
          </a:xfrm>
          <a:prstGeom prst="wedgeEllipseCallout">
            <a:avLst>
              <a:gd name="adj1" fmla="val -43750"/>
              <a:gd name="adj2" fmla="val 7003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Referencing relation</a:t>
            </a:r>
            <a:endParaRPr lang="en-US" altLang="en-US"/>
          </a:p>
        </p:txBody>
      </p:sp>
      <p:sp>
        <p:nvSpPr>
          <p:cNvPr id="15388" name="AutoShape 28">
            <a:extLst>
              <a:ext uri="{FF2B5EF4-FFF2-40B4-BE49-F238E27FC236}">
                <a16:creationId xmlns:a16="http://schemas.microsoft.com/office/drawing/2014/main" id="{A016E6F1-98B9-4FDE-939D-5A7CAE9D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00400"/>
            <a:ext cx="1905000" cy="914400"/>
          </a:xfrm>
          <a:prstGeom prst="wedgeEllipseCallout">
            <a:avLst>
              <a:gd name="adj1" fmla="val -30000"/>
              <a:gd name="adj2" fmla="val 6996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Target relation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 advAuto="0"/>
      <p:bldP spid="15387" grpId="0" animBg="1" autoUpdateAnimBg="0"/>
      <p:bldP spid="1538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D3BA90E-6A78-4A3B-B8F8-7FBC0792B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533400"/>
          </a:xfrm>
        </p:spPr>
        <p:txBody>
          <a:bodyPr/>
          <a:lstStyle/>
          <a:p>
            <a:pPr algn="ctr"/>
            <a:r>
              <a:rPr lang="en-US" altLang="en-US" sz="2800" u="sng"/>
              <a:t>Terms in Relational Model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C20D74A-4D95-4391-B934-813485FC3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163" y="533400"/>
            <a:ext cx="7772400" cy="5943600"/>
          </a:xfrm>
        </p:spPr>
        <p:txBody>
          <a:bodyPr/>
          <a:lstStyle/>
          <a:p>
            <a:r>
              <a:rPr lang="en-US" altLang="en-US" sz="2400"/>
              <a:t>Foreign key rules</a:t>
            </a:r>
          </a:p>
          <a:p>
            <a:pPr lvl="1"/>
            <a:r>
              <a:rPr lang="en-US" altLang="en-US" sz="2000" b="1"/>
              <a:t>Restricted</a:t>
            </a:r>
          </a:p>
          <a:p>
            <a:pPr lvl="1"/>
            <a:r>
              <a:rPr lang="en-US" altLang="en-US" sz="2000" b="1"/>
              <a:t>Cascade</a:t>
            </a:r>
          </a:p>
          <a:p>
            <a:pPr lvl="1"/>
            <a:r>
              <a:rPr lang="en-US" altLang="en-US" sz="2000" b="1"/>
              <a:t>possible cases: update, delete</a:t>
            </a:r>
          </a:p>
          <a:p>
            <a:r>
              <a:rPr lang="en-US" altLang="en-US" sz="2400"/>
              <a:t>Integrity</a:t>
            </a:r>
          </a:p>
          <a:p>
            <a:pPr lvl="1"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b="1"/>
              <a:t>accuracy or correctness of data in database</a:t>
            </a:r>
          </a:p>
          <a:p>
            <a:r>
              <a:rPr lang="en-US" altLang="en-US" sz="2400"/>
              <a:t>Integrity Rules</a:t>
            </a:r>
            <a:endParaRPr lang="en-US" altLang="en-US" sz="2000"/>
          </a:p>
          <a:p>
            <a:pPr lvl="1"/>
            <a:r>
              <a:rPr lang="en-US" altLang="en-US" sz="2000" b="1"/>
              <a:t>inform DBMS of certain constraints in the real world.</a:t>
            </a:r>
            <a:endParaRPr lang="en-US" altLang="en-US" sz="1800"/>
          </a:p>
          <a:p>
            <a:pPr lvl="3"/>
            <a:r>
              <a:rPr lang="en-US" altLang="en-US" sz="1800" b="1"/>
              <a:t>Weights cant be naegative</a:t>
            </a:r>
          </a:p>
          <a:p>
            <a:pPr lvl="3"/>
            <a:r>
              <a:rPr lang="en-US" altLang="en-US" sz="1800" b="1"/>
              <a:t>if city is Lahore then code is 042</a:t>
            </a:r>
            <a:endParaRPr lang="en-US" altLang="en-US" sz="1800"/>
          </a:p>
          <a:p>
            <a:r>
              <a:rPr lang="en-US" altLang="en-US" sz="2400"/>
              <a:t>Referential integrity</a:t>
            </a:r>
          </a:p>
          <a:p>
            <a:pPr lvl="1">
              <a:buFontTx/>
              <a:buNone/>
            </a:pPr>
            <a:r>
              <a:rPr lang="en-US" altLang="en-US" sz="2000" b="1"/>
              <a:t>	database must not contain any unmatced foreign key values</a:t>
            </a:r>
            <a:endParaRPr lang="en-US" altLang="en-US" sz="2000"/>
          </a:p>
          <a:p>
            <a:r>
              <a:rPr lang="en-US" altLang="en-US" sz="2400"/>
              <a:t>Nulls</a:t>
            </a:r>
          </a:p>
          <a:p>
            <a:pPr lvl="1"/>
            <a:r>
              <a:rPr lang="en-US" altLang="en-US" sz="2000" b="1"/>
              <a:t>candidate keys shouldn’t have null values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EB2B3D7-4ECE-4F10-B3C0-4130B05C7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609600"/>
          </a:xfrm>
        </p:spPr>
        <p:txBody>
          <a:bodyPr/>
          <a:lstStyle/>
          <a:p>
            <a:pPr algn="ctr"/>
            <a:r>
              <a:rPr lang="en-US" altLang="en-US" sz="2800" u="sng"/>
              <a:t>Assignment #  2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F153ACF-34A8-4FDD-AD3C-75123CE69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533400"/>
            <a:ext cx="7878763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Consider the relations given below. Provide following information for each of them: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name of relation, heading of relation, cardinality, degree, domain of each attribute.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What would be the maximum number of elements in the domain of an attribute in a relation if its cardinality is 13.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/>
          </a:p>
        </p:txBody>
      </p:sp>
      <p:grpSp>
        <p:nvGrpSpPr>
          <p:cNvPr id="16393" name="Group 9">
            <a:extLst>
              <a:ext uri="{FF2B5EF4-FFF2-40B4-BE49-F238E27FC236}">
                <a16:creationId xmlns:a16="http://schemas.microsoft.com/office/drawing/2014/main" id="{5343F411-E9F7-4A63-AB00-B05BED4E2ED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886200"/>
            <a:ext cx="4756150" cy="2682875"/>
            <a:chOff x="624" y="2448"/>
            <a:chExt cx="2996" cy="1690"/>
          </a:xfrm>
        </p:grpSpPr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DB8F2052-4F57-4200-A31E-0AF24C5D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36"/>
              <a:ext cx="2996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P#	P.Name	Color	Weight	City	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P1	Nut	Red	12	Lahore	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P2	Bolt 	Green	17	Karachi	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P3	Screw	Blue	17	Multan	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P4	Screw	Red	14	Lahore	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P5	Cam	Blue	12	Karachi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P6	Cog	Red	19	Lahore</a:t>
              </a:r>
            </a:p>
          </p:txBody>
        </p:sp>
        <p:sp>
          <p:nvSpPr>
            <p:cNvPr id="16390" name="Text Box 6">
              <a:extLst>
                <a:ext uri="{FF2B5EF4-FFF2-40B4-BE49-F238E27FC236}">
                  <a16:creationId xmlns:a16="http://schemas.microsoft.com/office/drawing/2014/main" id="{F0A433B1-5B60-4991-A1AC-4C13F4B4B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4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Parts</a:t>
              </a:r>
            </a:p>
          </p:txBody>
        </p:sp>
      </p:grpSp>
      <p:grpSp>
        <p:nvGrpSpPr>
          <p:cNvPr id="16392" name="Group 8">
            <a:extLst>
              <a:ext uri="{FF2B5EF4-FFF2-40B4-BE49-F238E27FC236}">
                <a16:creationId xmlns:a16="http://schemas.microsoft.com/office/drawing/2014/main" id="{A02BFB81-AD1C-423E-AD2F-6B353CEB679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90800"/>
            <a:ext cx="3805238" cy="4054475"/>
            <a:chOff x="3216" y="1632"/>
            <a:chExt cx="2397" cy="2554"/>
          </a:xfrm>
        </p:grpSpPr>
        <p:sp>
          <p:nvSpPr>
            <p:cNvPr id="16388" name="Rectangle 4">
              <a:extLst>
                <a:ext uri="{FF2B5EF4-FFF2-40B4-BE49-F238E27FC236}">
                  <a16:creationId xmlns:a16="http://schemas.microsoft.com/office/drawing/2014/main" id="{2FF831EF-23D3-4A33-B875-40289B851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1533" cy="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S#	P#	Qty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S1	P1	300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S1	P2	200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S1	P3	400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S1	P4	200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S1	P5	100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S1	P6	100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S2	P1	300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S2	P2	400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S3	P2	200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S4	P2	200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S4	P4	300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</a:rPr>
                <a:t>S4	P5	400</a:t>
              </a:r>
            </a:p>
          </p:txBody>
        </p:sp>
        <p:sp>
          <p:nvSpPr>
            <p:cNvPr id="16391" name="Text Box 7">
              <a:extLst>
                <a:ext uri="{FF2B5EF4-FFF2-40B4-BE49-F238E27FC236}">
                  <a16:creationId xmlns:a16="http://schemas.microsoft.com/office/drawing/2014/main" id="{080C7FB8-C492-4A90-9CB0-0508B8E06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Supplies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build="p" autoUpdateAnimBg="0" advAuto="0"/>
    </p:bldLst>
  </p:timing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663</TotalTime>
  <Words>481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Dads Tie</vt:lpstr>
      <vt:lpstr>Lecture 3</vt:lpstr>
      <vt:lpstr>Terms in Relational Model</vt:lpstr>
      <vt:lpstr>Terms in Relational Model</vt:lpstr>
      <vt:lpstr>Terms in Relational Model</vt:lpstr>
      <vt:lpstr>Terms in Relational Model</vt:lpstr>
      <vt:lpstr>Terms in Relational Model</vt:lpstr>
      <vt:lpstr>Assignment #  2</vt:lpstr>
    </vt:vector>
  </TitlesOfParts>
  <Company>ReSoft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Habib-ur-Rehman</dc:creator>
  <cp:lastModifiedBy>bcsf19a526@pucit.edu.pk</cp:lastModifiedBy>
  <cp:revision>187</cp:revision>
  <dcterms:created xsi:type="dcterms:W3CDTF">2001-08-15T04:46:05Z</dcterms:created>
  <dcterms:modified xsi:type="dcterms:W3CDTF">2021-03-03T15:44:42Z</dcterms:modified>
</cp:coreProperties>
</file>