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izza Aftab\Desktop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1"/>
            <a:ext cx="7696199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457200" y="304800"/>
            <a:ext cx="8305800" cy="46166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PUNJAB UNIVERSITY </a:t>
            </a:r>
            <a:r>
              <a:rPr lang="en-US" sz="2400" b="1" dirty="0" smtClean="0">
                <a:solidFill>
                  <a:srgbClr val="FF0000"/>
                </a:solidFill>
              </a:rPr>
              <a:t>COLLEGE OF INFORMATION TECHNOLOGY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447800"/>
            <a:ext cx="662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INTRODUCTION TO ECONOMICS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876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267200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MACROECONOMICS   </a:t>
            </a:r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cs typeface="Aharoni" pitchFamily="2" charset="-79"/>
              </a:rPr>
              <a:t>Module 1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8768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FIZZA AFTAB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57150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Reference Book : Economics by Paul A. Samuelson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533400"/>
            <a:ext cx="5415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GROSS NATIONAL PRODUCT (GNP)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62000" y="2590800"/>
            <a:ext cx="746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GNP = </a:t>
            </a:r>
            <a:r>
              <a:rPr lang="en-US" sz="2800" dirty="0" smtClean="0"/>
              <a:t>GDP – income of foreigners working in a country + countrymen working abroad 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838200"/>
            <a:ext cx="4302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NET NATIONAL PRODUCT (NNP)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667000" y="2133600"/>
            <a:ext cx="3607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NNP = </a:t>
            </a:r>
            <a:r>
              <a:rPr lang="en-US" sz="2400" dirty="0" smtClean="0"/>
              <a:t>GNP – Depreciation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3657600"/>
            <a:ext cx="2340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GDP PER CAPITA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667000" y="4876800"/>
            <a:ext cx="4694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GDP per Capita = </a:t>
            </a:r>
            <a:r>
              <a:rPr lang="fr-FR" sz="2400" dirty="0" smtClean="0"/>
              <a:t>GDP / Population 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762000"/>
            <a:ext cx="5730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REAL GDP     VS            NOMINAL GDP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1524000"/>
            <a:ext cx="350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quantity of every good or service produced multiplied by the price at which it was sold, summed up for all goods and services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243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value of GDP that is adjusted for inflation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3810000"/>
            <a:ext cx="57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Real GDP = Nominal GDP ÷ Price Index/100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81200" y="50292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GDP deflator </a:t>
            </a:r>
            <a:r>
              <a:rPr lang="en-US" sz="2000" dirty="0" smtClean="0"/>
              <a:t>is a price index measuring the average prices of all goods and services 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izza Aftab\Desktop\Pakistan-sets-4-GDP-growth-target-for-2020-1280x7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038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45720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3200" b="1" dirty="0" smtClean="0"/>
              <a:t>NATIONAL INCOME ACCOUNTING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Overview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239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 </a:t>
            </a:r>
            <a:r>
              <a:rPr lang="en-US" sz="2400" dirty="0" smtClean="0"/>
              <a:t>Gross National Product (GDP)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Measuring GDP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Circular Flow of Income and expenditure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Components of GDP/Measuring GDP on Demand </a:t>
            </a:r>
            <a:r>
              <a:rPr lang="en-US" sz="2400" dirty="0" smtClean="0"/>
              <a:t>Side</a:t>
            </a:r>
          </a:p>
          <a:p>
            <a:endParaRPr lang="en-US" sz="2400" dirty="0" smtClean="0"/>
          </a:p>
          <a:p>
            <a:pPr marL="166688" indent="-166688">
              <a:buFont typeface="Arial" pitchFamily="34" charset="0"/>
              <a:buChar char="•"/>
            </a:pPr>
            <a:r>
              <a:rPr lang="en-US" sz="2400" dirty="0" smtClean="0"/>
              <a:t>Gross National Product/ Net National Product/ GDP per Capita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Nominal GDP </a:t>
            </a:r>
            <a:r>
              <a:rPr lang="en-US" sz="2400" dirty="0" err="1" smtClean="0"/>
              <a:t>vs</a:t>
            </a:r>
            <a:r>
              <a:rPr lang="en-US" sz="2400" dirty="0" smtClean="0"/>
              <a:t> Real GDP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00200"/>
            <a:ext cx="7543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National income accounting is the science of measuring the aggregate output and income of an economy.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Gauging the economic performance of an economy is a basic objective of any government or society. 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4572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 </a:t>
            </a:r>
            <a:r>
              <a:rPr lang="en-US" sz="3200" b="1" dirty="0" smtClean="0"/>
              <a:t>NATIONAL INCOME ACCOUNTING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620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GROSS DOMESTIC PRODUCT (GDP)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2057400"/>
            <a:ext cx="746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sz="3600" dirty="0" smtClean="0"/>
              <a:t>The </a:t>
            </a:r>
            <a:r>
              <a:rPr lang="en-US" sz="3600" u="sng" dirty="0" smtClean="0"/>
              <a:t>market value </a:t>
            </a:r>
            <a:r>
              <a:rPr lang="en-US" sz="3600" dirty="0" smtClean="0"/>
              <a:t>of all </a:t>
            </a:r>
            <a:r>
              <a:rPr lang="en-US" sz="3600" u="sng" dirty="0" smtClean="0"/>
              <a:t>final goods and services</a:t>
            </a:r>
            <a:r>
              <a:rPr lang="en-US" sz="3600" dirty="0" smtClean="0"/>
              <a:t> produced </a:t>
            </a:r>
            <a:r>
              <a:rPr lang="en-US" sz="3600" u="sng" dirty="0" smtClean="0"/>
              <a:t>within a country </a:t>
            </a:r>
            <a:r>
              <a:rPr lang="en-US" sz="3600" dirty="0" smtClean="0"/>
              <a:t>in </a:t>
            </a:r>
            <a:r>
              <a:rPr lang="en-US" sz="3600" u="sng" dirty="0" smtClean="0"/>
              <a:t>a given year</a:t>
            </a:r>
            <a:r>
              <a:rPr lang="en-US" sz="3600" dirty="0" smtClean="0"/>
              <a:t>. 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990600"/>
            <a:ext cx="5553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THINGS NOT INCLUDED IN GDP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812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Intermediate Goods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Illegal Goods and Services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Government Transfer Payments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Non-Market Activities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Used Goods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85800"/>
            <a:ext cx="3151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MEASURING GDP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7620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2400" dirty="0" smtClean="0"/>
              <a:t>We can measure national income in three ways: </a:t>
            </a:r>
          </a:p>
          <a:p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b="1" dirty="0" smtClean="0"/>
              <a:t>By looking at Production: </a:t>
            </a:r>
            <a:r>
              <a:rPr lang="en-US" sz="2400" dirty="0" smtClean="0"/>
              <a:t>Adding only the money value of all final goods and services produced by firms. </a:t>
            </a:r>
          </a:p>
          <a:p>
            <a:pPr marL="457200" indent="-457200"/>
            <a:endParaRPr lang="en-US" sz="2400" dirty="0" smtClean="0"/>
          </a:p>
          <a:p>
            <a:pPr marL="457200" indent="-457200">
              <a:buAutoNum type="arabicPeriod" startAt="2"/>
            </a:pPr>
            <a:r>
              <a:rPr lang="en-US" sz="2400" b="1" dirty="0" smtClean="0"/>
              <a:t>By looking at Incomes</a:t>
            </a:r>
            <a:r>
              <a:rPr lang="en-US" sz="2400" dirty="0" smtClean="0"/>
              <a:t>: Total incomes earned by domestically located factors of production. </a:t>
            </a:r>
          </a:p>
          <a:p>
            <a:pPr marL="457200" indent="-457200"/>
            <a:endParaRPr lang="en-US" sz="2400" dirty="0" smtClean="0"/>
          </a:p>
          <a:p>
            <a:pPr marL="465138" indent="-465138"/>
            <a:r>
              <a:rPr lang="en-US" sz="2400" b="1" dirty="0" smtClean="0"/>
              <a:t>3.    By looking at Expenditures: </a:t>
            </a:r>
            <a:r>
              <a:rPr lang="en-US" sz="2400" dirty="0" smtClean="0"/>
              <a:t>Total expenditures on   domestically produced final goods and services. 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69342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2800" b="1" dirty="0" smtClean="0"/>
              <a:t>CIRCULAR FLOW OF INCOME AND EXPENDITURE: 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28800"/>
            <a:ext cx="6705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533400"/>
            <a:ext cx="5652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MEASURING GDP ON DEMAND SIDE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295400" y="2438400"/>
            <a:ext cx="6324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GDP = C + I + G + (X-M)</a:t>
            </a:r>
          </a:p>
          <a:p>
            <a:endParaRPr lang="en-US" sz="2800" b="1" dirty="0" smtClean="0"/>
          </a:p>
          <a:p>
            <a:r>
              <a:rPr lang="en-US" sz="2800" dirty="0" smtClean="0"/>
              <a:t>C= Consumption </a:t>
            </a:r>
          </a:p>
          <a:p>
            <a:r>
              <a:rPr lang="en-US" sz="2800" dirty="0" smtClean="0"/>
              <a:t>I= Investment </a:t>
            </a:r>
          </a:p>
          <a:p>
            <a:r>
              <a:rPr lang="en-US" sz="2800" dirty="0" smtClean="0"/>
              <a:t>G= Government </a:t>
            </a:r>
          </a:p>
          <a:p>
            <a:r>
              <a:rPr lang="en-US" sz="2800" dirty="0" smtClean="0"/>
              <a:t>(X-M) = (Export – Import) Trade Balance/Net Export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6994</TotalTime>
  <Words>367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Fizza Aftab</dc:creator>
  <cp:lastModifiedBy>Fizza Aftab</cp:lastModifiedBy>
  <cp:revision>22</cp:revision>
  <dcterms:created xsi:type="dcterms:W3CDTF">2006-08-16T00:00:00Z</dcterms:created>
  <dcterms:modified xsi:type="dcterms:W3CDTF">2021-12-01T17:37:15Z</dcterms:modified>
</cp:coreProperties>
</file>