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FAA0A-A830-4883-8571-A0D24A1B25EA}" type="doc">
      <dgm:prSet loTypeId="urn:microsoft.com/office/officeart/2005/8/layout/vList3" loCatId="list" qsTypeId="urn:microsoft.com/office/officeart/2005/8/quickstyle/3d4" qsCatId="3D" csTypeId="urn:microsoft.com/office/officeart/2005/8/colors/accent1_2" csCatId="accent1" phldr="1"/>
      <dgm:spPr/>
    </dgm:pt>
    <dgm:pt modelId="{E8E662F7-0980-44BE-9A0A-067EBD267B8B}">
      <dgm:prSet phldrT="[Text]"/>
      <dgm:spPr/>
      <dgm:t>
        <a:bodyPr/>
        <a:lstStyle/>
        <a:p>
          <a:r>
            <a:rPr lang="en-GB" b="1" i="0" dirty="0" smtClean="0">
              <a:solidFill>
                <a:schemeClr val="tx1"/>
              </a:solidFill>
            </a:rPr>
            <a:t>Financial Loss</a:t>
          </a:r>
          <a:r>
            <a:rPr lang="en-GB" b="0" i="0" dirty="0" smtClean="0">
              <a:solidFill>
                <a:schemeClr val="tx1"/>
              </a:solidFill>
            </a:rPr>
            <a:t>: Cyber attacks can result in significant financial losses, particularly for businesses that rely heavily on online transactions</a:t>
          </a:r>
          <a:r>
            <a:rPr lang="en-GB" b="0" i="0" dirty="0" smtClean="0"/>
            <a:t>.</a:t>
          </a:r>
          <a:endParaRPr lang="en-US" dirty="0"/>
        </a:p>
      </dgm:t>
    </dgm:pt>
    <dgm:pt modelId="{DF0D9D67-D8E1-4588-9BCD-559487D8E4C6}" type="parTrans" cxnId="{245C66D8-3612-424E-86CB-66671D25BC20}">
      <dgm:prSet/>
      <dgm:spPr/>
      <dgm:t>
        <a:bodyPr/>
        <a:lstStyle/>
        <a:p>
          <a:endParaRPr lang="en-US"/>
        </a:p>
      </dgm:t>
    </dgm:pt>
    <dgm:pt modelId="{F3F5E2EA-8EE3-402F-AB4E-3449FB672B92}" type="sibTrans" cxnId="{245C66D8-3612-424E-86CB-66671D25BC20}">
      <dgm:prSet/>
      <dgm:spPr/>
      <dgm:t>
        <a:bodyPr/>
        <a:lstStyle/>
        <a:p>
          <a:endParaRPr lang="en-US"/>
        </a:p>
      </dgm:t>
    </dgm:pt>
    <dgm:pt modelId="{B1172EA4-936C-40F0-8A84-DB315D4ECE03}">
      <dgm:prSet phldrT="[Text]"/>
      <dgm:spPr/>
      <dgm:t>
        <a:bodyPr/>
        <a:lstStyle/>
        <a:p>
          <a:r>
            <a:rPr lang="en-GB" b="1" i="0" dirty="0" smtClean="0"/>
            <a:t>Data Breach</a:t>
          </a:r>
          <a:r>
            <a:rPr lang="en-GB" b="0" i="0" dirty="0" smtClean="0"/>
            <a:t>: A cyber attack can lead to the theft of sensitive information, including personal data, financial information, and intellectual property.</a:t>
          </a:r>
          <a:endParaRPr lang="en-US" dirty="0"/>
        </a:p>
      </dgm:t>
    </dgm:pt>
    <dgm:pt modelId="{7D7BAFAB-E2E1-4A76-8C6B-5CEDBEE0DE33}" type="parTrans" cxnId="{64B3FB7E-1A13-41F0-85CC-F052766984D0}">
      <dgm:prSet/>
      <dgm:spPr/>
      <dgm:t>
        <a:bodyPr/>
        <a:lstStyle/>
        <a:p>
          <a:endParaRPr lang="en-US"/>
        </a:p>
      </dgm:t>
    </dgm:pt>
    <dgm:pt modelId="{CAE354C7-CE67-43B5-A879-D14677063755}" type="sibTrans" cxnId="{64B3FB7E-1A13-41F0-85CC-F052766984D0}">
      <dgm:prSet/>
      <dgm:spPr/>
      <dgm:t>
        <a:bodyPr/>
        <a:lstStyle/>
        <a:p>
          <a:endParaRPr lang="en-US"/>
        </a:p>
      </dgm:t>
    </dgm:pt>
    <dgm:pt modelId="{EABF3698-DB7A-47AB-BF1A-0A5BC5CA85FD}">
      <dgm:prSet phldrT="[Text]"/>
      <dgm:spPr/>
      <dgm:t>
        <a:bodyPr/>
        <a:lstStyle/>
        <a:p>
          <a:r>
            <a:rPr lang="en-GB" b="1" i="0" dirty="0" smtClean="0"/>
            <a:t>Reputation Damage</a:t>
          </a:r>
          <a:r>
            <a:rPr lang="en-GB" b="0" i="0" dirty="0" smtClean="0"/>
            <a:t>: A cyber attack can damage an organization's reputation, leading to a loss of customer trust and loyalty</a:t>
          </a:r>
          <a:endParaRPr lang="en-US" dirty="0"/>
        </a:p>
      </dgm:t>
    </dgm:pt>
    <dgm:pt modelId="{FE640075-AB73-4CDA-9494-BF764425579A}" type="parTrans" cxnId="{7AAF3B01-D32D-45C4-BB1A-18AE7B2406D8}">
      <dgm:prSet/>
      <dgm:spPr/>
      <dgm:t>
        <a:bodyPr/>
        <a:lstStyle/>
        <a:p>
          <a:endParaRPr lang="en-US"/>
        </a:p>
      </dgm:t>
    </dgm:pt>
    <dgm:pt modelId="{1D4871AF-002F-471E-9811-8D17DC83CD5E}" type="sibTrans" cxnId="{7AAF3B01-D32D-45C4-BB1A-18AE7B2406D8}">
      <dgm:prSet/>
      <dgm:spPr/>
      <dgm:t>
        <a:bodyPr/>
        <a:lstStyle/>
        <a:p>
          <a:endParaRPr lang="en-US"/>
        </a:p>
      </dgm:t>
    </dgm:pt>
    <dgm:pt modelId="{F2A60DD3-06D4-42A6-A824-BFCB0933BFF8}">
      <dgm:prSet phldrT="[Text]"/>
      <dgm:spPr/>
      <dgm:t>
        <a:bodyPr/>
        <a:lstStyle/>
        <a:p>
          <a:r>
            <a:rPr lang="en-GB" b="1" i="0" dirty="0" smtClean="0"/>
            <a:t>Legal Liability</a:t>
          </a:r>
          <a:r>
            <a:rPr lang="en-GB" b="0" i="0" dirty="0" smtClean="0"/>
            <a:t>: Organizations may face legal liability for failing to protect sensitive information</a:t>
          </a:r>
          <a:endParaRPr lang="en-US" dirty="0"/>
        </a:p>
      </dgm:t>
    </dgm:pt>
    <dgm:pt modelId="{4ED5EA9F-C0F0-40A9-86D1-CBD135C3D103}" type="parTrans" cxnId="{222ACC02-62B6-42E0-8B67-7E3F644E5D71}">
      <dgm:prSet/>
      <dgm:spPr/>
      <dgm:t>
        <a:bodyPr/>
        <a:lstStyle/>
        <a:p>
          <a:endParaRPr lang="en-US"/>
        </a:p>
      </dgm:t>
    </dgm:pt>
    <dgm:pt modelId="{C14B6DD8-C066-4A27-8C2A-6D7A0A8B4D0D}" type="sibTrans" cxnId="{222ACC02-62B6-42E0-8B67-7E3F644E5D71}">
      <dgm:prSet/>
      <dgm:spPr/>
      <dgm:t>
        <a:bodyPr/>
        <a:lstStyle/>
        <a:p>
          <a:endParaRPr lang="en-US"/>
        </a:p>
      </dgm:t>
    </dgm:pt>
    <dgm:pt modelId="{92294DAC-CA7D-4230-ACB5-9E3E0DF13E40}" type="pres">
      <dgm:prSet presAssocID="{3F1FAA0A-A830-4883-8571-A0D24A1B25EA}" presName="linearFlow" presStyleCnt="0">
        <dgm:presLayoutVars>
          <dgm:dir/>
          <dgm:resizeHandles val="exact"/>
        </dgm:presLayoutVars>
      </dgm:prSet>
      <dgm:spPr/>
    </dgm:pt>
    <dgm:pt modelId="{FD151BBE-9B40-495D-83ED-A8B8982C3070}" type="pres">
      <dgm:prSet presAssocID="{E8E662F7-0980-44BE-9A0A-067EBD267B8B}" presName="composite" presStyleCnt="0"/>
      <dgm:spPr/>
    </dgm:pt>
    <dgm:pt modelId="{87B1505E-D93C-4A49-993B-574FD68B17FA}" type="pres">
      <dgm:prSet presAssocID="{E8E662F7-0980-44BE-9A0A-067EBD267B8B}" presName="imgShp" presStyleLbl="fgImgPlace1" presStyleIdx="0" presStyleCnt="4" custScaleX="220592" custScaleY="198013" custLinFactX="-200000" custLinFactY="100000" custLinFactNeighborX="-241334" custLinFactNeighborY="149466"/>
      <dgm:spPr/>
    </dgm:pt>
    <dgm:pt modelId="{7E520F2D-6CD3-45C8-95D5-F7F91CA668C5}" type="pres">
      <dgm:prSet presAssocID="{E8E662F7-0980-44BE-9A0A-067EBD267B8B}" presName="txShp" presStyleLbl="node1" presStyleIdx="0" presStyleCnt="4" custScaleX="58377" custScaleY="229039" custLinFactY="100000" custLinFactNeighborX="-47048" custLinFactNeighborY="156306">
        <dgm:presLayoutVars>
          <dgm:bulletEnabled val="1"/>
        </dgm:presLayoutVars>
      </dgm:prSet>
      <dgm:spPr/>
      <dgm:t>
        <a:bodyPr/>
        <a:lstStyle/>
        <a:p>
          <a:endParaRPr lang="en-US"/>
        </a:p>
      </dgm:t>
    </dgm:pt>
    <dgm:pt modelId="{FFE782FE-5200-4481-965F-F63FBF4533F3}" type="pres">
      <dgm:prSet presAssocID="{F3F5E2EA-8EE3-402F-AB4E-3449FB672B92}" presName="spacing" presStyleCnt="0"/>
      <dgm:spPr/>
    </dgm:pt>
    <dgm:pt modelId="{0B955AB3-82B5-4DF1-B20D-B18B6EC90021}" type="pres">
      <dgm:prSet presAssocID="{B1172EA4-936C-40F0-8A84-DB315D4ECE03}" presName="composite" presStyleCnt="0"/>
      <dgm:spPr/>
    </dgm:pt>
    <dgm:pt modelId="{E2AEC2E8-29CF-43C4-81A7-FADDE1344AD4}" type="pres">
      <dgm:prSet presAssocID="{B1172EA4-936C-40F0-8A84-DB315D4ECE03}" presName="imgShp" presStyleLbl="fgImgPlace1" presStyleIdx="1" presStyleCnt="4" custScaleX="223358" custScaleY="241956" custLinFactX="-200000" custLinFactY="200000" custLinFactNeighborX="-283520" custLinFactNeighborY="266170"/>
      <dgm:spPr/>
    </dgm:pt>
    <dgm:pt modelId="{810A1407-9967-4480-ADF6-BE87B4DBE416}" type="pres">
      <dgm:prSet presAssocID="{B1172EA4-936C-40F0-8A84-DB315D4ECE03}" presName="txShp" presStyleLbl="node1" presStyleIdx="1" presStyleCnt="4" custScaleX="59619" custScaleY="218093" custLinFactY="200000" custLinFactNeighborX="-46498" custLinFactNeighborY="281224">
        <dgm:presLayoutVars>
          <dgm:bulletEnabled val="1"/>
        </dgm:presLayoutVars>
      </dgm:prSet>
      <dgm:spPr/>
      <dgm:t>
        <a:bodyPr/>
        <a:lstStyle/>
        <a:p>
          <a:endParaRPr lang="en-US"/>
        </a:p>
      </dgm:t>
    </dgm:pt>
    <dgm:pt modelId="{BE8B92BC-4769-4CA1-B946-0699532EA1AA}" type="pres">
      <dgm:prSet presAssocID="{CAE354C7-CE67-43B5-A879-D14677063755}" presName="spacing" presStyleCnt="0"/>
      <dgm:spPr/>
    </dgm:pt>
    <dgm:pt modelId="{54610542-B690-48D3-939A-625041919AFF}" type="pres">
      <dgm:prSet presAssocID="{EABF3698-DB7A-47AB-BF1A-0A5BC5CA85FD}" presName="composite" presStyleCnt="0"/>
      <dgm:spPr/>
    </dgm:pt>
    <dgm:pt modelId="{F4F64BB6-2390-4D47-A415-E61686F6D68D}" type="pres">
      <dgm:prSet presAssocID="{EABF3698-DB7A-47AB-BF1A-0A5BC5CA85FD}" presName="imgShp" presStyleLbl="fgImgPlace1" presStyleIdx="2" presStyleCnt="4" custScaleX="222326" custScaleY="213749" custLinFactX="400000" custLinFactY="-100000" custLinFactNeighborX="439358" custLinFactNeighborY="-191943"/>
      <dgm:spPr/>
    </dgm:pt>
    <dgm:pt modelId="{2955C0E0-B1EF-4467-95FD-440655B82179}" type="pres">
      <dgm:prSet presAssocID="{EABF3698-DB7A-47AB-BF1A-0A5BC5CA85FD}" presName="txShp" presStyleLbl="node1" presStyleIdx="2" presStyleCnt="4" custScaleX="55361" custScaleY="258600" custLinFactY="-100000" custLinFactNeighborX="30119" custLinFactNeighborY="-186391">
        <dgm:presLayoutVars>
          <dgm:bulletEnabled val="1"/>
        </dgm:presLayoutVars>
      </dgm:prSet>
      <dgm:spPr/>
      <dgm:t>
        <a:bodyPr/>
        <a:lstStyle/>
        <a:p>
          <a:endParaRPr lang="en-US"/>
        </a:p>
      </dgm:t>
    </dgm:pt>
    <dgm:pt modelId="{56187558-2583-45C0-A5B8-08D38AAB9352}" type="pres">
      <dgm:prSet presAssocID="{1D4871AF-002F-471E-9811-8D17DC83CD5E}" presName="spacing" presStyleCnt="0"/>
      <dgm:spPr/>
    </dgm:pt>
    <dgm:pt modelId="{B6C6F662-A068-46A5-B43C-158416FE6857}" type="pres">
      <dgm:prSet presAssocID="{F2A60DD3-06D4-42A6-A824-BFCB0933BFF8}" presName="composite" presStyleCnt="0"/>
      <dgm:spPr/>
    </dgm:pt>
    <dgm:pt modelId="{F5B401DA-9657-4136-8E09-FE4813B5997A}" type="pres">
      <dgm:prSet presAssocID="{F2A60DD3-06D4-42A6-A824-BFCB0933BFF8}" presName="imgShp" presStyleLbl="fgImgPlace1" presStyleIdx="3" presStyleCnt="4" custScaleX="237455" custScaleY="233481" custLinFactX="400000" custLinFactY="-19690" custLinFactNeighborX="444524" custLinFactNeighborY="-100000"/>
      <dgm:spPr/>
    </dgm:pt>
    <dgm:pt modelId="{D1B62C61-3216-4EFB-A315-038638ED0D4E}" type="pres">
      <dgm:prSet presAssocID="{F2A60DD3-06D4-42A6-A824-BFCB0933BFF8}" presName="txShp" presStyleLbl="node1" presStyleIdx="3" presStyleCnt="4" custScaleX="55587" custScaleY="241368" custLinFactY="-21651" custLinFactNeighborX="30269" custLinFactNeighborY="-100000">
        <dgm:presLayoutVars>
          <dgm:bulletEnabled val="1"/>
        </dgm:presLayoutVars>
      </dgm:prSet>
      <dgm:spPr/>
      <dgm:t>
        <a:bodyPr/>
        <a:lstStyle/>
        <a:p>
          <a:endParaRPr lang="en-US"/>
        </a:p>
      </dgm:t>
    </dgm:pt>
  </dgm:ptLst>
  <dgm:cxnLst>
    <dgm:cxn modelId="{245C66D8-3612-424E-86CB-66671D25BC20}" srcId="{3F1FAA0A-A830-4883-8571-A0D24A1B25EA}" destId="{E8E662F7-0980-44BE-9A0A-067EBD267B8B}" srcOrd="0" destOrd="0" parTransId="{DF0D9D67-D8E1-4588-9BCD-559487D8E4C6}" sibTransId="{F3F5E2EA-8EE3-402F-AB4E-3449FB672B92}"/>
    <dgm:cxn modelId="{222ACC02-62B6-42E0-8B67-7E3F644E5D71}" srcId="{3F1FAA0A-A830-4883-8571-A0D24A1B25EA}" destId="{F2A60DD3-06D4-42A6-A824-BFCB0933BFF8}" srcOrd="3" destOrd="0" parTransId="{4ED5EA9F-C0F0-40A9-86D1-CBD135C3D103}" sibTransId="{C14B6DD8-C066-4A27-8C2A-6D7A0A8B4D0D}"/>
    <dgm:cxn modelId="{64B3FB7E-1A13-41F0-85CC-F052766984D0}" srcId="{3F1FAA0A-A830-4883-8571-A0D24A1B25EA}" destId="{B1172EA4-936C-40F0-8A84-DB315D4ECE03}" srcOrd="1" destOrd="0" parTransId="{7D7BAFAB-E2E1-4A76-8C6B-5CEDBEE0DE33}" sibTransId="{CAE354C7-CE67-43B5-A879-D14677063755}"/>
    <dgm:cxn modelId="{F551A705-501D-41C7-848F-1FEBB9E4212F}" type="presOf" srcId="{3F1FAA0A-A830-4883-8571-A0D24A1B25EA}" destId="{92294DAC-CA7D-4230-ACB5-9E3E0DF13E40}" srcOrd="0" destOrd="0" presId="urn:microsoft.com/office/officeart/2005/8/layout/vList3"/>
    <dgm:cxn modelId="{3BF8BF89-72BB-495A-803A-CDA74304828B}" type="presOf" srcId="{E8E662F7-0980-44BE-9A0A-067EBD267B8B}" destId="{7E520F2D-6CD3-45C8-95D5-F7F91CA668C5}" srcOrd="0" destOrd="0" presId="urn:microsoft.com/office/officeart/2005/8/layout/vList3"/>
    <dgm:cxn modelId="{A8FFAD2A-E1FD-4225-8607-FC3D97B08F78}" type="presOf" srcId="{F2A60DD3-06D4-42A6-A824-BFCB0933BFF8}" destId="{D1B62C61-3216-4EFB-A315-038638ED0D4E}" srcOrd="0" destOrd="0" presId="urn:microsoft.com/office/officeart/2005/8/layout/vList3"/>
    <dgm:cxn modelId="{5CDAF5FF-02C4-4BAE-B9B3-CBD53BB7BE57}" type="presOf" srcId="{EABF3698-DB7A-47AB-BF1A-0A5BC5CA85FD}" destId="{2955C0E0-B1EF-4467-95FD-440655B82179}" srcOrd="0" destOrd="0" presId="urn:microsoft.com/office/officeart/2005/8/layout/vList3"/>
    <dgm:cxn modelId="{549981B6-5D78-4E7B-A315-E32D85B67569}" type="presOf" srcId="{B1172EA4-936C-40F0-8A84-DB315D4ECE03}" destId="{810A1407-9967-4480-ADF6-BE87B4DBE416}" srcOrd="0" destOrd="0" presId="urn:microsoft.com/office/officeart/2005/8/layout/vList3"/>
    <dgm:cxn modelId="{7AAF3B01-D32D-45C4-BB1A-18AE7B2406D8}" srcId="{3F1FAA0A-A830-4883-8571-A0D24A1B25EA}" destId="{EABF3698-DB7A-47AB-BF1A-0A5BC5CA85FD}" srcOrd="2" destOrd="0" parTransId="{FE640075-AB73-4CDA-9494-BF764425579A}" sibTransId="{1D4871AF-002F-471E-9811-8D17DC83CD5E}"/>
    <dgm:cxn modelId="{D94357E7-EA09-457B-A489-B2E95EF29AFB}" type="presParOf" srcId="{92294DAC-CA7D-4230-ACB5-9E3E0DF13E40}" destId="{FD151BBE-9B40-495D-83ED-A8B8982C3070}" srcOrd="0" destOrd="0" presId="urn:microsoft.com/office/officeart/2005/8/layout/vList3"/>
    <dgm:cxn modelId="{401A3CE4-E2AF-41BF-86B1-3FAB300BF78A}" type="presParOf" srcId="{FD151BBE-9B40-495D-83ED-A8B8982C3070}" destId="{87B1505E-D93C-4A49-993B-574FD68B17FA}" srcOrd="0" destOrd="0" presId="urn:microsoft.com/office/officeart/2005/8/layout/vList3"/>
    <dgm:cxn modelId="{91727392-8C01-4291-AEB0-E7E2716AF2CF}" type="presParOf" srcId="{FD151BBE-9B40-495D-83ED-A8B8982C3070}" destId="{7E520F2D-6CD3-45C8-95D5-F7F91CA668C5}" srcOrd="1" destOrd="0" presId="urn:microsoft.com/office/officeart/2005/8/layout/vList3"/>
    <dgm:cxn modelId="{47B13A7C-D6F0-4041-92D7-D125F7BE4DA7}" type="presParOf" srcId="{92294DAC-CA7D-4230-ACB5-9E3E0DF13E40}" destId="{FFE782FE-5200-4481-965F-F63FBF4533F3}" srcOrd="1" destOrd="0" presId="urn:microsoft.com/office/officeart/2005/8/layout/vList3"/>
    <dgm:cxn modelId="{97FD6A8E-80B1-465B-897D-C42A23E66065}" type="presParOf" srcId="{92294DAC-CA7D-4230-ACB5-9E3E0DF13E40}" destId="{0B955AB3-82B5-4DF1-B20D-B18B6EC90021}" srcOrd="2" destOrd="0" presId="urn:microsoft.com/office/officeart/2005/8/layout/vList3"/>
    <dgm:cxn modelId="{66826D55-B0F2-4AC8-A1A2-4C384DAEA2CA}" type="presParOf" srcId="{0B955AB3-82B5-4DF1-B20D-B18B6EC90021}" destId="{E2AEC2E8-29CF-43C4-81A7-FADDE1344AD4}" srcOrd="0" destOrd="0" presId="urn:microsoft.com/office/officeart/2005/8/layout/vList3"/>
    <dgm:cxn modelId="{1D6DD1DA-0324-4920-8451-D1836101980F}" type="presParOf" srcId="{0B955AB3-82B5-4DF1-B20D-B18B6EC90021}" destId="{810A1407-9967-4480-ADF6-BE87B4DBE416}" srcOrd="1" destOrd="0" presId="urn:microsoft.com/office/officeart/2005/8/layout/vList3"/>
    <dgm:cxn modelId="{14A95B98-0236-4681-ADB9-7B668152AF7B}" type="presParOf" srcId="{92294DAC-CA7D-4230-ACB5-9E3E0DF13E40}" destId="{BE8B92BC-4769-4CA1-B946-0699532EA1AA}" srcOrd="3" destOrd="0" presId="urn:microsoft.com/office/officeart/2005/8/layout/vList3"/>
    <dgm:cxn modelId="{05F5EB4A-8C79-40CF-8EC7-8A65007F36CE}" type="presParOf" srcId="{92294DAC-CA7D-4230-ACB5-9E3E0DF13E40}" destId="{54610542-B690-48D3-939A-625041919AFF}" srcOrd="4" destOrd="0" presId="urn:microsoft.com/office/officeart/2005/8/layout/vList3"/>
    <dgm:cxn modelId="{6D5B0834-3C57-4EC5-8208-CD427F1539BA}" type="presParOf" srcId="{54610542-B690-48D3-939A-625041919AFF}" destId="{F4F64BB6-2390-4D47-A415-E61686F6D68D}" srcOrd="0" destOrd="0" presId="urn:microsoft.com/office/officeart/2005/8/layout/vList3"/>
    <dgm:cxn modelId="{EE81FBF4-2960-4F5A-8E99-2769E72EA5EE}" type="presParOf" srcId="{54610542-B690-48D3-939A-625041919AFF}" destId="{2955C0E0-B1EF-4467-95FD-440655B82179}" srcOrd="1" destOrd="0" presId="urn:microsoft.com/office/officeart/2005/8/layout/vList3"/>
    <dgm:cxn modelId="{8836083B-C3A3-484B-9AB0-B540D3E2A331}" type="presParOf" srcId="{92294DAC-CA7D-4230-ACB5-9E3E0DF13E40}" destId="{56187558-2583-45C0-A5B8-08D38AAB9352}" srcOrd="5" destOrd="0" presId="urn:microsoft.com/office/officeart/2005/8/layout/vList3"/>
    <dgm:cxn modelId="{35308AD8-A234-4611-A546-E4FDD8ACF7C0}" type="presParOf" srcId="{92294DAC-CA7D-4230-ACB5-9E3E0DF13E40}" destId="{B6C6F662-A068-46A5-B43C-158416FE6857}" srcOrd="6" destOrd="0" presId="urn:microsoft.com/office/officeart/2005/8/layout/vList3"/>
    <dgm:cxn modelId="{2B88E312-8FFF-43F5-87E6-19C569C89EFF}" type="presParOf" srcId="{B6C6F662-A068-46A5-B43C-158416FE6857}" destId="{F5B401DA-9657-4136-8E09-FE4813B5997A}" srcOrd="0" destOrd="0" presId="urn:microsoft.com/office/officeart/2005/8/layout/vList3"/>
    <dgm:cxn modelId="{7C5401E9-1F92-4859-815E-FAF9DB4F5122}" type="presParOf" srcId="{B6C6F662-A068-46A5-B43C-158416FE6857}" destId="{D1B62C61-3216-4EFB-A315-038638ED0D4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91CFE6-F852-4BC4-B636-F63A75721B02}" type="doc">
      <dgm:prSet loTypeId="urn:microsoft.com/office/officeart/2005/8/layout/pyramid2" loCatId="list" qsTypeId="urn:microsoft.com/office/officeart/2005/8/quickstyle/simple3" qsCatId="simple" csTypeId="urn:microsoft.com/office/officeart/2005/8/colors/accent3_5" csCatId="accent3" phldr="1"/>
      <dgm:spPr/>
    </dgm:pt>
    <dgm:pt modelId="{84BE4E15-32BE-4267-8343-BA64149E60B3}">
      <dgm:prSet phldrT="[Text]"/>
      <dgm:spPr/>
      <dgm:t>
        <a:bodyPr/>
        <a:lstStyle/>
        <a:p>
          <a:r>
            <a:rPr lang="en-GB" b="1" i="0" dirty="0" smtClean="0"/>
            <a:t>Protection of Sensitive Information</a:t>
          </a:r>
          <a:r>
            <a:rPr lang="en-GB" b="0" i="0" dirty="0" smtClean="0"/>
            <a:t>: Cybersecurity measures help protect sensitive information from unauthorized access, theft, or damage.</a:t>
          </a:r>
          <a:endParaRPr lang="en-US" dirty="0"/>
        </a:p>
      </dgm:t>
    </dgm:pt>
    <dgm:pt modelId="{EE4A478A-BFDA-4417-B278-06467244456F}" type="parTrans" cxnId="{14E10426-6975-4D3C-BE13-9535ABEABE58}">
      <dgm:prSet/>
      <dgm:spPr/>
      <dgm:t>
        <a:bodyPr/>
        <a:lstStyle/>
        <a:p>
          <a:endParaRPr lang="en-US"/>
        </a:p>
      </dgm:t>
    </dgm:pt>
    <dgm:pt modelId="{0D3EFA79-4481-4908-8FD2-475526BBC688}" type="sibTrans" cxnId="{14E10426-6975-4D3C-BE13-9535ABEABE58}">
      <dgm:prSet/>
      <dgm:spPr/>
      <dgm:t>
        <a:bodyPr/>
        <a:lstStyle/>
        <a:p>
          <a:endParaRPr lang="en-US"/>
        </a:p>
      </dgm:t>
    </dgm:pt>
    <dgm:pt modelId="{C4957BC8-9CC6-4393-8B3E-E14989107F7D}">
      <dgm:prSet phldrT="[Text]"/>
      <dgm:spPr/>
      <dgm:t>
        <a:bodyPr/>
        <a:lstStyle/>
        <a:p>
          <a:r>
            <a:rPr lang="en-GB" b="1" i="0" dirty="0" smtClean="0"/>
            <a:t>Prevention of Financial Loss</a:t>
          </a:r>
          <a:r>
            <a:rPr lang="en-GB" b="0" i="0" dirty="0" smtClean="0"/>
            <a:t>: Cybersecurity measures can help prevent financial losses resulting from cyber attacks.</a:t>
          </a:r>
          <a:endParaRPr lang="en-US" dirty="0"/>
        </a:p>
      </dgm:t>
    </dgm:pt>
    <dgm:pt modelId="{0503CE0E-9546-488E-BC05-D81736A1A740}" type="parTrans" cxnId="{719B0852-65A5-405F-BF78-394E87AC44A8}">
      <dgm:prSet/>
      <dgm:spPr/>
      <dgm:t>
        <a:bodyPr/>
        <a:lstStyle/>
        <a:p>
          <a:endParaRPr lang="en-US"/>
        </a:p>
      </dgm:t>
    </dgm:pt>
    <dgm:pt modelId="{842668D5-FDCB-40EE-93A6-E6069C99CC7E}" type="sibTrans" cxnId="{719B0852-65A5-405F-BF78-394E87AC44A8}">
      <dgm:prSet/>
      <dgm:spPr/>
      <dgm:t>
        <a:bodyPr/>
        <a:lstStyle/>
        <a:p>
          <a:endParaRPr lang="en-US"/>
        </a:p>
      </dgm:t>
    </dgm:pt>
    <dgm:pt modelId="{1F5A962C-D666-446D-BD17-5F4EDA08907A}">
      <dgm:prSet phldrT="[Text]"/>
      <dgm:spPr/>
      <dgm:t>
        <a:bodyPr/>
        <a:lstStyle/>
        <a:p>
          <a:r>
            <a:rPr lang="en-GB" b="1" i="0" dirty="0" smtClean="0"/>
            <a:t>Compliance with Regulations</a:t>
          </a:r>
          <a:r>
            <a:rPr lang="en-GB" b="0" i="0" dirty="0" smtClean="0"/>
            <a:t>: Many industries are subject to regulations that require organizations to implement robust cybersecurity measures.</a:t>
          </a:r>
          <a:endParaRPr lang="en-US" dirty="0"/>
        </a:p>
      </dgm:t>
    </dgm:pt>
    <dgm:pt modelId="{6218F466-BA59-41B8-9F3F-B299C88E3144}" type="parTrans" cxnId="{CCF3A186-C20F-44E1-93A6-E75898988AB8}">
      <dgm:prSet/>
      <dgm:spPr/>
      <dgm:t>
        <a:bodyPr/>
        <a:lstStyle/>
        <a:p>
          <a:endParaRPr lang="en-US"/>
        </a:p>
      </dgm:t>
    </dgm:pt>
    <dgm:pt modelId="{BDF71E3C-DD7D-48A1-B577-5D44698754D5}" type="sibTrans" cxnId="{CCF3A186-C20F-44E1-93A6-E75898988AB8}">
      <dgm:prSet/>
      <dgm:spPr/>
      <dgm:t>
        <a:bodyPr/>
        <a:lstStyle/>
        <a:p>
          <a:endParaRPr lang="en-US"/>
        </a:p>
      </dgm:t>
    </dgm:pt>
    <dgm:pt modelId="{C7B0F888-74C7-4055-BEA4-ED49903D1591}" type="pres">
      <dgm:prSet presAssocID="{1791CFE6-F852-4BC4-B636-F63A75721B02}" presName="compositeShape" presStyleCnt="0">
        <dgm:presLayoutVars>
          <dgm:dir/>
          <dgm:resizeHandles/>
        </dgm:presLayoutVars>
      </dgm:prSet>
      <dgm:spPr/>
    </dgm:pt>
    <dgm:pt modelId="{980C1E6E-6805-46C6-AB61-409DC4284859}" type="pres">
      <dgm:prSet presAssocID="{1791CFE6-F852-4BC4-B636-F63A75721B02}" presName="pyramid" presStyleLbl="node1" presStyleIdx="0" presStyleCnt="1" custLinFactNeighborX="-53875" custLinFactNeighborY="-2580"/>
      <dgm:spPr/>
    </dgm:pt>
    <dgm:pt modelId="{3FC02BFC-93A4-4567-A828-B7F8B2786846}" type="pres">
      <dgm:prSet presAssocID="{1791CFE6-F852-4BC4-B636-F63A75721B02}" presName="theList" presStyleCnt="0"/>
      <dgm:spPr/>
    </dgm:pt>
    <dgm:pt modelId="{C1A480C3-41A0-4B45-9DE3-5EAAAEA384F7}" type="pres">
      <dgm:prSet presAssocID="{84BE4E15-32BE-4267-8343-BA64149E60B3}" presName="aNode" presStyleLbl="fgAcc1" presStyleIdx="0" presStyleCnt="3" custScaleX="225321" custLinFactNeighborX="16014" custLinFactNeighborY="-92643">
        <dgm:presLayoutVars>
          <dgm:bulletEnabled val="1"/>
        </dgm:presLayoutVars>
      </dgm:prSet>
      <dgm:spPr/>
      <dgm:t>
        <a:bodyPr/>
        <a:lstStyle/>
        <a:p>
          <a:endParaRPr lang="en-US"/>
        </a:p>
      </dgm:t>
    </dgm:pt>
    <dgm:pt modelId="{D417A7B0-20EF-45C2-8430-6F5D84700CB8}" type="pres">
      <dgm:prSet presAssocID="{84BE4E15-32BE-4267-8343-BA64149E60B3}" presName="aSpace" presStyleCnt="0"/>
      <dgm:spPr/>
    </dgm:pt>
    <dgm:pt modelId="{226C0E67-578E-4B72-9F7F-1002C5F91CDE}" type="pres">
      <dgm:prSet presAssocID="{C4957BC8-9CC6-4393-8B3E-E14989107F7D}" presName="aNode" presStyleLbl="fgAcc1" presStyleIdx="1" presStyleCnt="3" custScaleX="222567" custLinFactNeighborX="15838" custLinFactNeighborY="-98091">
        <dgm:presLayoutVars>
          <dgm:bulletEnabled val="1"/>
        </dgm:presLayoutVars>
      </dgm:prSet>
      <dgm:spPr/>
      <dgm:t>
        <a:bodyPr/>
        <a:lstStyle/>
        <a:p>
          <a:endParaRPr lang="en-US"/>
        </a:p>
      </dgm:t>
    </dgm:pt>
    <dgm:pt modelId="{A0B938A5-0CD3-4B41-B2B7-BD8F4400C23C}" type="pres">
      <dgm:prSet presAssocID="{C4957BC8-9CC6-4393-8B3E-E14989107F7D}" presName="aSpace" presStyleCnt="0"/>
      <dgm:spPr/>
    </dgm:pt>
    <dgm:pt modelId="{39CA06D8-19FC-4FF9-B719-3B9D4F1FDC29}" type="pres">
      <dgm:prSet presAssocID="{1F5A962C-D666-446D-BD17-5F4EDA08907A}" presName="aNode" presStyleLbl="fgAcc1" presStyleIdx="2" presStyleCnt="3" custScaleX="221069" custLinFactY="-1805" custLinFactNeighborX="16126" custLinFactNeighborY="-100000">
        <dgm:presLayoutVars>
          <dgm:bulletEnabled val="1"/>
        </dgm:presLayoutVars>
      </dgm:prSet>
      <dgm:spPr/>
      <dgm:t>
        <a:bodyPr/>
        <a:lstStyle/>
        <a:p>
          <a:endParaRPr lang="en-US"/>
        </a:p>
      </dgm:t>
    </dgm:pt>
    <dgm:pt modelId="{9C989D14-827A-485E-AAF0-A2211957D918}" type="pres">
      <dgm:prSet presAssocID="{1F5A962C-D666-446D-BD17-5F4EDA08907A}" presName="aSpace" presStyleCnt="0"/>
      <dgm:spPr/>
    </dgm:pt>
  </dgm:ptLst>
  <dgm:cxnLst>
    <dgm:cxn modelId="{59234012-C6CD-47E3-9D03-EACAA35A4D61}" type="presOf" srcId="{1F5A962C-D666-446D-BD17-5F4EDA08907A}" destId="{39CA06D8-19FC-4FF9-B719-3B9D4F1FDC29}" srcOrd="0" destOrd="0" presId="urn:microsoft.com/office/officeart/2005/8/layout/pyramid2"/>
    <dgm:cxn modelId="{CCF3A186-C20F-44E1-93A6-E75898988AB8}" srcId="{1791CFE6-F852-4BC4-B636-F63A75721B02}" destId="{1F5A962C-D666-446D-BD17-5F4EDA08907A}" srcOrd="2" destOrd="0" parTransId="{6218F466-BA59-41B8-9F3F-B299C88E3144}" sibTransId="{BDF71E3C-DD7D-48A1-B577-5D44698754D5}"/>
    <dgm:cxn modelId="{F3F9DBA9-5996-46E2-A835-4189B01B51C0}" type="presOf" srcId="{C4957BC8-9CC6-4393-8B3E-E14989107F7D}" destId="{226C0E67-578E-4B72-9F7F-1002C5F91CDE}" srcOrd="0" destOrd="0" presId="urn:microsoft.com/office/officeart/2005/8/layout/pyramid2"/>
    <dgm:cxn modelId="{482F348C-13C3-40BC-92CF-160571DA1C5F}" type="presOf" srcId="{84BE4E15-32BE-4267-8343-BA64149E60B3}" destId="{C1A480C3-41A0-4B45-9DE3-5EAAAEA384F7}" srcOrd="0" destOrd="0" presId="urn:microsoft.com/office/officeart/2005/8/layout/pyramid2"/>
    <dgm:cxn modelId="{14E10426-6975-4D3C-BE13-9535ABEABE58}" srcId="{1791CFE6-F852-4BC4-B636-F63A75721B02}" destId="{84BE4E15-32BE-4267-8343-BA64149E60B3}" srcOrd="0" destOrd="0" parTransId="{EE4A478A-BFDA-4417-B278-06467244456F}" sibTransId="{0D3EFA79-4481-4908-8FD2-475526BBC688}"/>
    <dgm:cxn modelId="{719B0852-65A5-405F-BF78-394E87AC44A8}" srcId="{1791CFE6-F852-4BC4-B636-F63A75721B02}" destId="{C4957BC8-9CC6-4393-8B3E-E14989107F7D}" srcOrd="1" destOrd="0" parTransId="{0503CE0E-9546-488E-BC05-D81736A1A740}" sibTransId="{842668D5-FDCB-40EE-93A6-E6069C99CC7E}"/>
    <dgm:cxn modelId="{C85EAB65-D14C-498D-BAAC-E0CD9D7B97FD}" type="presOf" srcId="{1791CFE6-F852-4BC4-B636-F63A75721B02}" destId="{C7B0F888-74C7-4055-BEA4-ED49903D1591}" srcOrd="0" destOrd="0" presId="urn:microsoft.com/office/officeart/2005/8/layout/pyramid2"/>
    <dgm:cxn modelId="{A0358FFE-C0FF-4104-9DEE-AE092D1742F7}" type="presParOf" srcId="{C7B0F888-74C7-4055-BEA4-ED49903D1591}" destId="{980C1E6E-6805-46C6-AB61-409DC4284859}" srcOrd="0" destOrd="0" presId="urn:microsoft.com/office/officeart/2005/8/layout/pyramid2"/>
    <dgm:cxn modelId="{713D23A2-EDAE-41D1-9D1C-5E350F23F268}" type="presParOf" srcId="{C7B0F888-74C7-4055-BEA4-ED49903D1591}" destId="{3FC02BFC-93A4-4567-A828-B7F8B2786846}" srcOrd="1" destOrd="0" presId="urn:microsoft.com/office/officeart/2005/8/layout/pyramid2"/>
    <dgm:cxn modelId="{210F6B75-FB0A-4FD5-82DA-DB2AD0F0481C}" type="presParOf" srcId="{3FC02BFC-93A4-4567-A828-B7F8B2786846}" destId="{C1A480C3-41A0-4B45-9DE3-5EAAAEA384F7}" srcOrd="0" destOrd="0" presId="urn:microsoft.com/office/officeart/2005/8/layout/pyramid2"/>
    <dgm:cxn modelId="{76588F03-D0CC-489F-BA30-326DB36532CB}" type="presParOf" srcId="{3FC02BFC-93A4-4567-A828-B7F8B2786846}" destId="{D417A7B0-20EF-45C2-8430-6F5D84700CB8}" srcOrd="1" destOrd="0" presId="urn:microsoft.com/office/officeart/2005/8/layout/pyramid2"/>
    <dgm:cxn modelId="{22F361EF-2CEE-48A6-A2BF-9B8E36650547}" type="presParOf" srcId="{3FC02BFC-93A4-4567-A828-B7F8B2786846}" destId="{226C0E67-578E-4B72-9F7F-1002C5F91CDE}" srcOrd="2" destOrd="0" presId="urn:microsoft.com/office/officeart/2005/8/layout/pyramid2"/>
    <dgm:cxn modelId="{34673F62-BB73-457E-B079-8C4847C8430F}" type="presParOf" srcId="{3FC02BFC-93A4-4567-A828-B7F8B2786846}" destId="{A0B938A5-0CD3-4B41-B2B7-BD8F4400C23C}" srcOrd="3" destOrd="0" presId="urn:microsoft.com/office/officeart/2005/8/layout/pyramid2"/>
    <dgm:cxn modelId="{FCC13B95-A4C3-4B48-9E79-7B8EF02FD9B5}" type="presParOf" srcId="{3FC02BFC-93A4-4567-A828-B7F8B2786846}" destId="{39CA06D8-19FC-4FF9-B719-3B9D4F1FDC29}" srcOrd="4" destOrd="0" presId="urn:microsoft.com/office/officeart/2005/8/layout/pyramid2"/>
    <dgm:cxn modelId="{14E0CD2C-B1B9-44B5-AF38-BB39FD87226A}" type="presParOf" srcId="{3FC02BFC-93A4-4567-A828-B7F8B2786846}" destId="{9C989D14-827A-485E-AAF0-A2211957D918}"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20F2D-6CD3-45C8-95D5-F7F91CA668C5}">
      <dsp:nvSpPr>
        <dsp:cNvPr id="0" name=""/>
        <dsp:cNvSpPr/>
      </dsp:nvSpPr>
      <dsp:spPr>
        <a:xfrm rot="10800000">
          <a:off x="1013996" y="1234996"/>
          <a:ext cx="4669306" cy="1102899"/>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2343" tIns="49530" rIns="92456" bIns="49530" numCol="1" spcCol="1270" anchor="ctr" anchorCtr="0">
          <a:noAutofit/>
        </a:bodyPr>
        <a:lstStyle/>
        <a:p>
          <a:pPr lvl="0" algn="ctr" defTabSz="577850">
            <a:lnSpc>
              <a:spcPct val="90000"/>
            </a:lnSpc>
            <a:spcBef>
              <a:spcPct val="0"/>
            </a:spcBef>
            <a:spcAft>
              <a:spcPct val="35000"/>
            </a:spcAft>
          </a:pPr>
          <a:r>
            <a:rPr lang="en-GB" sz="1300" b="1" i="0" kern="1200" dirty="0" smtClean="0">
              <a:solidFill>
                <a:schemeClr val="tx1"/>
              </a:solidFill>
            </a:rPr>
            <a:t>Financial Loss</a:t>
          </a:r>
          <a:r>
            <a:rPr lang="en-GB" sz="1300" b="0" i="0" kern="1200" dirty="0" smtClean="0">
              <a:solidFill>
                <a:schemeClr val="tx1"/>
              </a:solidFill>
            </a:rPr>
            <a:t>: Cyber attacks can result in significant financial losses, particularly for businesses that rely heavily on online transactions</a:t>
          </a:r>
          <a:r>
            <a:rPr lang="en-GB" sz="1300" b="0" i="0" kern="1200" dirty="0" smtClean="0"/>
            <a:t>.</a:t>
          </a:r>
          <a:endParaRPr lang="en-US" sz="1300" kern="1200" dirty="0"/>
        </a:p>
      </dsp:txBody>
      <dsp:txXfrm rot="10800000">
        <a:off x="1289721" y="1234996"/>
        <a:ext cx="4393581" cy="1102899"/>
      </dsp:txXfrm>
    </dsp:sp>
    <dsp:sp modelId="{87B1505E-D93C-4A49-993B-574FD68B17FA}">
      <dsp:nvSpPr>
        <dsp:cNvPr id="0" name=""/>
        <dsp:cNvSpPr/>
      </dsp:nvSpPr>
      <dsp:spPr>
        <a:xfrm>
          <a:off x="456249" y="1276760"/>
          <a:ext cx="1062224" cy="953498"/>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10A1407-9967-4480-ADF6-BE87B4DBE416}">
      <dsp:nvSpPr>
        <dsp:cNvPr id="0" name=""/>
        <dsp:cNvSpPr/>
      </dsp:nvSpPr>
      <dsp:spPr>
        <a:xfrm rot="10800000">
          <a:off x="986812" y="3622147"/>
          <a:ext cx="4768648" cy="1050190"/>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2343" tIns="49530" rIns="92456" bIns="49530" numCol="1" spcCol="1270" anchor="ctr" anchorCtr="0">
          <a:noAutofit/>
        </a:bodyPr>
        <a:lstStyle/>
        <a:p>
          <a:pPr lvl="0" algn="ctr" defTabSz="577850">
            <a:lnSpc>
              <a:spcPct val="90000"/>
            </a:lnSpc>
            <a:spcBef>
              <a:spcPct val="0"/>
            </a:spcBef>
            <a:spcAft>
              <a:spcPct val="35000"/>
            </a:spcAft>
          </a:pPr>
          <a:r>
            <a:rPr lang="en-GB" sz="1300" b="1" i="0" kern="1200" dirty="0" smtClean="0"/>
            <a:t>Data Breach</a:t>
          </a:r>
          <a:r>
            <a:rPr lang="en-GB" sz="1300" b="0" i="0" kern="1200" dirty="0" smtClean="0"/>
            <a:t>: A cyber attack can lead to the theft of sensitive information, including personal data, financial information, and intellectual property.</a:t>
          </a:r>
          <a:endParaRPr lang="en-US" sz="1300" kern="1200" dirty="0"/>
        </a:p>
      </dsp:txBody>
      <dsp:txXfrm rot="10800000">
        <a:off x="1249359" y="3622147"/>
        <a:ext cx="4506101" cy="1050190"/>
      </dsp:txXfrm>
    </dsp:sp>
    <dsp:sp modelId="{E2AEC2E8-29CF-43C4-81A7-FADDE1344AD4}">
      <dsp:nvSpPr>
        <dsp:cNvPr id="0" name=""/>
        <dsp:cNvSpPr/>
      </dsp:nvSpPr>
      <dsp:spPr>
        <a:xfrm>
          <a:off x="224944" y="3492202"/>
          <a:ext cx="1075543" cy="1165099"/>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955C0E0-B1EF-4467-95FD-440655B82179}">
      <dsp:nvSpPr>
        <dsp:cNvPr id="0" name=""/>
        <dsp:cNvSpPr/>
      </dsp:nvSpPr>
      <dsp:spPr>
        <a:xfrm rot="10800000">
          <a:off x="7369242" y="1177210"/>
          <a:ext cx="4428070" cy="1245245"/>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2343" tIns="49530" rIns="92456" bIns="49530" numCol="1" spcCol="1270" anchor="ctr" anchorCtr="0">
          <a:noAutofit/>
        </a:bodyPr>
        <a:lstStyle/>
        <a:p>
          <a:pPr lvl="0" algn="ctr" defTabSz="577850">
            <a:lnSpc>
              <a:spcPct val="90000"/>
            </a:lnSpc>
            <a:spcBef>
              <a:spcPct val="0"/>
            </a:spcBef>
            <a:spcAft>
              <a:spcPct val="35000"/>
            </a:spcAft>
          </a:pPr>
          <a:r>
            <a:rPr lang="en-GB" sz="1300" b="1" i="0" kern="1200" dirty="0" smtClean="0"/>
            <a:t>Reputation Damage</a:t>
          </a:r>
          <a:r>
            <a:rPr lang="en-GB" sz="1300" b="0" i="0" kern="1200" dirty="0" smtClean="0"/>
            <a:t>: A cyber attack can damage an organization's reputation, leading to a loss of customer trust and loyalty</a:t>
          </a:r>
          <a:endParaRPr lang="en-US" sz="1300" kern="1200" dirty="0"/>
        </a:p>
      </dsp:txBody>
      <dsp:txXfrm rot="10800000">
        <a:off x="7680553" y="1177210"/>
        <a:ext cx="4116759" cy="1245245"/>
      </dsp:txXfrm>
    </dsp:sp>
    <dsp:sp modelId="{F4F64BB6-2390-4D47-A415-E61686F6D68D}">
      <dsp:nvSpPr>
        <dsp:cNvPr id="0" name=""/>
        <dsp:cNvSpPr/>
      </dsp:nvSpPr>
      <dsp:spPr>
        <a:xfrm>
          <a:off x="6681432" y="1258461"/>
          <a:ext cx="1070574" cy="1029273"/>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D1B62C61-3216-4EFB-A315-038638ED0D4E}">
      <dsp:nvSpPr>
        <dsp:cNvPr id="0" name=""/>
        <dsp:cNvSpPr/>
      </dsp:nvSpPr>
      <dsp:spPr>
        <a:xfrm rot="10800000">
          <a:off x="7385895" y="3359475"/>
          <a:ext cx="4446147" cy="1162267"/>
        </a:xfrm>
        <a:prstGeom prst="homePlat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2343" tIns="49530" rIns="92456" bIns="49530" numCol="1" spcCol="1270" anchor="ctr" anchorCtr="0">
          <a:noAutofit/>
        </a:bodyPr>
        <a:lstStyle/>
        <a:p>
          <a:pPr lvl="0" algn="ctr" defTabSz="577850">
            <a:lnSpc>
              <a:spcPct val="90000"/>
            </a:lnSpc>
            <a:spcBef>
              <a:spcPct val="0"/>
            </a:spcBef>
            <a:spcAft>
              <a:spcPct val="35000"/>
            </a:spcAft>
          </a:pPr>
          <a:r>
            <a:rPr lang="en-GB" sz="1300" b="1" i="0" kern="1200" dirty="0" smtClean="0"/>
            <a:t>Legal Liability</a:t>
          </a:r>
          <a:r>
            <a:rPr lang="en-GB" sz="1300" b="0" i="0" kern="1200" dirty="0" smtClean="0"/>
            <a:t>: Organizations may face legal liability for failing to protect sensitive information</a:t>
          </a:r>
          <a:endParaRPr lang="en-US" sz="1300" kern="1200" dirty="0"/>
        </a:p>
      </dsp:txBody>
      <dsp:txXfrm rot="10800000">
        <a:off x="7676462" y="3359475"/>
        <a:ext cx="4155580" cy="1162267"/>
      </dsp:txXfrm>
    </dsp:sp>
    <dsp:sp modelId="{F5B401DA-9657-4136-8E09-FE4813B5997A}">
      <dsp:nvSpPr>
        <dsp:cNvPr id="0" name=""/>
        <dsp:cNvSpPr/>
      </dsp:nvSpPr>
      <dsp:spPr>
        <a:xfrm>
          <a:off x="6683576" y="3387907"/>
          <a:ext cx="1143425" cy="1124289"/>
        </a:xfrm>
        <a:prstGeom prst="ellipse">
          <a:avLst/>
        </a:prstGeom>
        <a:solidFill>
          <a:schemeClr val="accent1">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0C1E6E-6805-46C6-AB61-409DC4284859}">
      <dsp:nvSpPr>
        <dsp:cNvPr id="0" name=""/>
        <dsp:cNvSpPr/>
      </dsp:nvSpPr>
      <dsp:spPr>
        <a:xfrm>
          <a:off x="0" y="0"/>
          <a:ext cx="5452533" cy="5452533"/>
        </a:xfrm>
        <a:prstGeom prst="triangle">
          <a:avLst/>
        </a:prstGeom>
        <a:gradFill rotWithShape="0">
          <a:gsLst>
            <a:gs pos="0">
              <a:schemeClr val="accent3">
                <a:alpha val="90000"/>
                <a:hueOff val="0"/>
                <a:satOff val="0"/>
                <a:lumOff val="0"/>
                <a:alphaOff val="0"/>
                <a:tint val="69000"/>
                <a:alpha val="100000"/>
                <a:satMod val="109000"/>
                <a:lumMod val="110000"/>
              </a:schemeClr>
            </a:gs>
            <a:gs pos="52000">
              <a:schemeClr val="accent3">
                <a:alpha val="90000"/>
                <a:hueOff val="0"/>
                <a:satOff val="0"/>
                <a:lumOff val="0"/>
                <a:alphaOff val="0"/>
                <a:tint val="74000"/>
                <a:satMod val="100000"/>
                <a:lumMod val="104000"/>
              </a:schemeClr>
            </a:gs>
            <a:gs pos="100000">
              <a:schemeClr val="accent3">
                <a:alpha val="90000"/>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1A480C3-41A0-4B45-9DE3-5EAAAEA384F7}">
      <dsp:nvSpPr>
        <dsp:cNvPr id="0" name=""/>
        <dsp:cNvSpPr/>
      </dsp:nvSpPr>
      <dsp:spPr>
        <a:xfrm>
          <a:off x="2769584" y="398712"/>
          <a:ext cx="7985706" cy="1290716"/>
        </a:xfrm>
        <a:prstGeom prst="roundRect">
          <a:avLst/>
        </a:prstGeom>
        <a:solidFill>
          <a:schemeClr val="lt1">
            <a:alpha val="90000"/>
            <a:hueOff val="0"/>
            <a:satOff val="0"/>
            <a:lumOff val="0"/>
            <a:alphaOff val="0"/>
          </a:schemeClr>
        </a:solidFill>
        <a:ln w="9525" cap="flat" cmpd="sng" algn="ctr">
          <a:solidFill>
            <a:schemeClr val="accent3">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b="1" i="0" kern="1200" dirty="0" smtClean="0"/>
            <a:t>Protection of Sensitive Information</a:t>
          </a:r>
          <a:r>
            <a:rPr lang="en-GB" sz="2200" b="0" i="0" kern="1200" dirty="0" smtClean="0"/>
            <a:t>: Cybersecurity measures help protect sensitive information from unauthorized access, theft, or damage.</a:t>
          </a:r>
          <a:endParaRPr lang="en-US" sz="2200" kern="1200" dirty="0"/>
        </a:p>
      </dsp:txBody>
      <dsp:txXfrm>
        <a:off x="2832592" y="461720"/>
        <a:ext cx="7859690" cy="1164700"/>
      </dsp:txXfrm>
    </dsp:sp>
    <dsp:sp modelId="{226C0E67-578E-4B72-9F7F-1002C5F91CDE}">
      <dsp:nvSpPr>
        <dsp:cNvPr id="0" name=""/>
        <dsp:cNvSpPr/>
      </dsp:nvSpPr>
      <dsp:spPr>
        <a:xfrm>
          <a:off x="2812149" y="1841978"/>
          <a:ext cx="7888100" cy="1290716"/>
        </a:xfrm>
        <a:prstGeom prst="roundRect">
          <a:avLst/>
        </a:prstGeom>
        <a:solidFill>
          <a:schemeClr val="lt1">
            <a:alpha val="90000"/>
            <a:hueOff val="0"/>
            <a:satOff val="0"/>
            <a:lumOff val="0"/>
            <a:alphaOff val="0"/>
          </a:schemeClr>
        </a:solidFill>
        <a:ln w="9525" cap="flat" cmpd="sng" algn="ctr">
          <a:solidFill>
            <a:schemeClr val="accent3">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b="1" i="0" kern="1200" dirty="0" smtClean="0"/>
            <a:t>Prevention of Financial Loss</a:t>
          </a:r>
          <a:r>
            <a:rPr lang="en-GB" sz="2100" b="0" i="0" kern="1200" dirty="0" smtClean="0"/>
            <a:t>: Cybersecurity measures can help prevent financial losses resulting from cyber attacks.</a:t>
          </a:r>
          <a:endParaRPr lang="en-US" sz="2100" kern="1200" dirty="0"/>
        </a:p>
      </dsp:txBody>
      <dsp:txXfrm>
        <a:off x="2875157" y="1904986"/>
        <a:ext cx="7762084" cy="1164700"/>
      </dsp:txXfrm>
    </dsp:sp>
    <dsp:sp modelId="{39CA06D8-19FC-4FF9-B719-3B9D4F1FDC29}">
      <dsp:nvSpPr>
        <dsp:cNvPr id="0" name=""/>
        <dsp:cNvSpPr/>
      </dsp:nvSpPr>
      <dsp:spPr>
        <a:xfrm>
          <a:off x="2848902" y="3267657"/>
          <a:ext cx="7835009" cy="1290716"/>
        </a:xfrm>
        <a:prstGeom prst="roundRect">
          <a:avLst/>
        </a:prstGeom>
        <a:solidFill>
          <a:schemeClr val="lt1">
            <a:alpha val="90000"/>
            <a:hueOff val="0"/>
            <a:satOff val="0"/>
            <a:lumOff val="0"/>
            <a:alphaOff val="0"/>
          </a:schemeClr>
        </a:solidFill>
        <a:ln w="9525" cap="flat" cmpd="sng" algn="ctr">
          <a:solidFill>
            <a:schemeClr val="accent3">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b="1" i="0" kern="1200" dirty="0" smtClean="0"/>
            <a:t>Compliance with Regulations</a:t>
          </a:r>
          <a:r>
            <a:rPr lang="en-GB" sz="2100" b="0" i="0" kern="1200" dirty="0" smtClean="0"/>
            <a:t>: Many industries are subject to regulations that require organizations to implement robust cybersecurity measures.</a:t>
          </a:r>
          <a:endParaRPr lang="en-US" sz="2100" kern="1200" dirty="0"/>
        </a:p>
      </dsp:txBody>
      <dsp:txXfrm>
        <a:off x="2911910" y="3330665"/>
        <a:ext cx="7708993" cy="116470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02-Oct-2024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02-Oct-2024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02-Oct-2024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02-Oct-2024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02-Oct-2024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02-Oct-2024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02-Oct-2024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02-Oct-2024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solidFill>
                  <a:srgbClr val="FF0000"/>
                </a:solidFill>
              </a:rPr>
              <a:t>cybersecurity</a:t>
            </a:r>
            <a:endParaRPr lang="en-US" dirty="0">
              <a:solidFill>
                <a:srgbClr val="FF0000"/>
              </a:solidFill>
            </a:endParaRPr>
          </a:p>
        </p:txBody>
      </p:sp>
      <p:sp>
        <p:nvSpPr>
          <p:cNvPr id="3" name="Subtitle 2"/>
          <p:cNvSpPr>
            <a:spLocks noGrp="1"/>
          </p:cNvSpPr>
          <p:nvPr>
            <p:ph type="subTitle" idx="1"/>
          </p:nvPr>
        </p:nvSpPr>
        <p:spPr/>
        <p:txBody>
          <a:bodyPr/>
          <a:lstStyle/>
          <a:p>
            <a:r>
              <a:rPr lang="en-GB" dirty="0" smtClean="0">
                <a:solidFill>
                  <a:srgbClr val="FF0000"/>
                </a:solidFill>
              </a:rPr>
              <a:t>Its Importance and Scope</a:t>
            </a:r>
            <a:endParaRPr lang="en-US" dirty="0">
              <a:solidFill>
                <a:srgbClr val="FF0000"/>
              </a:solidFill>
            </a:endParaRPr>
          </a:p>
        </p:txBody>
      </p:sp>
      <p:sp>
        <p:nvSpPr>
          <p:cNvPr id="4" name="Rectangle 3"/>
          <p:cNvSpPr/>
          <p:nvPr/>
        </p:nvSpPr>
        <p:spPr>
          <a:xfrm>
            <a:off x="9257152" y="162589"/>
            <a:ext cx="1563248" cy="584775"/>
          </a:xfrm>
          <a:prstGeom prst="rect">
            <a:avLst/>
          </a:prstGeom>
          <a:noFill/>
        </p:spPr>
        <p:txBody>
          <a:bodyPr wrap="none" lIns="91440" tIns="45720" rIns="91440" bIns="45720">
            <a:spAutoFit/>
          </a:bodyPr>
          <a:lstStyle/>
          <a:p>
            <a:pPr algn="ctr"/>
            <a:r>
              <a:rPr lang="en-US" sz="1600" dirty="0" smtClean="0">
                <a:ln w="0"/>
                <a:effectLst>
                  <a:outerShdw blurRad="38100" dist="19050" dir="2700000" algn="tl" rotWithShape="0">
                    <a:schemeClr val="dk1">
                      <a:alpha val="40000"/>
                    </a:schemeClr>
                  </a:outerShdw>
                </a:effectLst>
              </a:rPr>
              <a:t>Abdul </a:t>
            </a:r>
            <a:r>
              <a:rPr lang="en-US" sz="1600" dirty="0" err="1" smtClean="0">
                <a:ln w="0"/>
                <a:effectLst>
                  <a:outerShdw blurRad="38100" dist="19050" dir="2700000" algn="tl" rotWithShape="0">
                    <a:schemeClr val="dk1">
                      <a:alpha val="40000"/>
                    </a:schemeClr>
                  </a:outerShdw>
                </a:effectLst>
              </a:rPr>
              <a:t>Wasay</a:t>
            </a:r>
            <a:r>
              <a:rPr lang="en-US" sz="1600" dirty="0" smtClean="0">
                <a:ln w="0"/>
                <a:effectLst>
                  <a:outerShdw blurRad="38100" dist="19050" dir="2700000" algn="tl" rotWithShape="0">
                    <a:schemeClr val="dk1">
                      <a:alpha val="40000"/>
                    </a:schemeClr>
                  </a:outerShdw>
                </a:effectLst>
              </a:rPr>
              <a:t> </a:t>
            </a:r>
          </a:p>
          <a:p>
            <a:pPr algn="ctr"/>
            <a:r>
              <a:rPr lang="en-GB" sz="1600" dirty="0" smtClean="0">
                <a:ln w="0"/>
                <a:effectLst>
                  <a:outerShdw blurRad="38100" dist="19050" dir="2700000" algn="tl" rotWithShape="0">
                    <a:schemeClr val="dk1">
                      <a:alpha val="40000"/>
                    </a:schemeClr>
                  </a:outerShdw>
                </a:effectLst>
              </a:rPr>
              <a:t>24K-0744</a:t>
            </a:r>
            <a:endParaRPr lang="en-US" sz="1600" dirty="0">
              <a:ln w="0"/>
              <a:effectLst>
                <a:outerShdw blurRad="38100" dist="19050" dir="2700000" algn="tl" rotWithShape="0">
                  <a:schemeClr val="dk1">
                    <a:alpha val="40000"/>
                  </a:schemeClr>
                </a:outerShdw>
              </a:effectLst>
            </a:endParaRPr>
          </a:p>
        </p:txBody>
      </p:sp>
      <p:sp>
        <p:nvSpPr>
          <p:cNvPr id="5" name="Rectangle 4"/>
          <p:cNvSpPr/>
          <p:nvPr/>
        </p:nvSpPr>
        <p:spPr>
          <a:xfrm>
            <a:off x="9152792" y="162589"/>
            <a:ext cx="1667608" cy="699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93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What is cybersecurity</a:t>
            </a:r>
            <a:endParaRPr lang="en-US" dirty="0">
              <a:solidFill>
                <a:srgbClr val="FF0000"/>
              </a:solidFill>
            </a:endParaRPr>
          </a:p>
        </p:txBody>
      </p:sp>
      <p:sp>
        <p:nvSpPr>
          <p:cNvPr id="3" name="Content Placeholder 2"/>
          <p:cNvSpPr>
            <a:spLocks noGrp="1"/>
          </p:cNvSpPr>
          <p:nvPr>
            <p:ph idx="1"/>
          </p:nvPr>
        </p:nvSpPr>
        <p:spPr>
          <a:xfrm>
            <a:off x="706315" y="2212144"/>
            <a:ext cx="6494585" cy="4024125"/>
          </a:xfrm>
        </p:spPr>
        <p:txBody>
          <a:bodyPr/>
          <a:lstStyle/>
          <a:p>
            <a:r>
              <a:rPr lang="en-GB" spc="300" dirty="0"/>
              <a:t>Cyber security refers to every aspect of protecting an organization and its employees and assets against cyber threats. As cyberattacks become more common and sophisticated and corporate networks grow more complex, a variety of cyber security solutions are required to mitigate corporate cyber risk.</a:t>
            </a:r>
            <a:endParaRPr lang="en-US" spc="300" dirty="0"/>
          </a:p>
        </p:txBody>
      </p:sp>
    </p:spTree>
    <p:extLst>
      <p:ext uri="{BB962C8B-B14F-4D97-AF65-F5344CB8AC3E}">
        <p14:creationId xmlns:p14="http://schemas.microsoft.com/office/powerpoint/2010/main" val="3689022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Advantages of cybersecurity</a:t>
            </a:r>
            <a:endParaRPr lang="en-US" dirty="0">
              <a:solidFill>
                <a:srgbClr val="FF0000"/>
              </a:solidFill>
            </a:endParaRPr>
          </a:p>
        </p:txBody>
      </p:sp>
      <p:sp>
        <p:nvSpPr>
          <p:cNvPr id="3" name="Content Placeholder 2"/>
          <p:cNvSpPr>
            <a:spLocks noGrp="1"/>
          </p:cNvSpPr>
          <p:nvPr>
            <p:ph idx="1"/>
          </p:nvPr>
        </p:nvSpPr>
        <p:spPr>
          <a:xfrm>
            <a:off x="685801" y="2194560"/>
            <a:ext cx="7244862" cy="4024125"/>
          </a:xfrm>
        </p:spPr>
        <p:txBody>
          <a:bodyPr/>
          <a:lstStyle/>
          <a:p>
            <a:r>
              <a:rPr lang="en-GB" spc="300" dirty="0" smtClean="0"/>
              <a:t>It defends from Hacks and Viruses.</a:t>
            </a:r>
          </a:p>
          <a:p>
            <a:r>
              <a:rPr lang="en-GB" spc="300" dirty="0"/>
              <a:t>Avoiding legal Fines and Penalties.</a:t>
            </a:r>
          </a:p>
          <a:p>
            <a:r>
              <a:rPr lang="en-GB" spc="300" dirty="0"/>
              <a:t>Maintaining Employee and Customer Trust.</a:t>
            </a:r>
          </a:p>
          <a:p>
            <a:r>
              <a:rPr lang="en-GB" spc="300" dirty="0"/>
              <a:t>Safeguarding Business Operations.</a:t>
            </a:r>
          </a:p>
          <a:p>
            <a:r>
              <a:rPr lang="en-GB" spc="300" dirty="0"/>
              <a:t>Better cybersecurity posture.</a:t>
            </a:r>
          </a:p>
          <a:p>
            <a:r>
              <a:rPr lang="en-GB" spc="300" dirty="0"/>
              <a:t>Protecting organizations against paying a ransom.</a:t>
            </a:r>
          </a:p>
          <a:p>
            <a:r>
              <a:rPr lang="en-GB" spc="300" dirty="0"/>
              <a:t>Staying ahead of the competition.</a:t>
            </a:r>
          </a:p>
          <a:p>
            <a:pPr marL="0" indent="0">
              <a:buNone/>
            </a:pPr>
            <a:endParaRPr lang="en-US" spc="300" dirty="0"/>
          </a:p>
        </p:txBody>
      </p:sp>
    </p:spTree>
    <p:extLst>
      <p:ext uri="{BB962C8B-B14F-4D97-AF65-F5344CB8AC3E}">
        <p14:creationId xmlns:p14="http://schemas.microsoft.com/office/powerpoint/2010/main" val="406122662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Rise of cybersecurity</a:t>
            </a:r>
            <a:endParaRPr lang="en-US" dirty="0">
              <a:solidFill>
                <a:srgbClr val="FF0000"/>
              </a:solidFill>
            </a:endParaRPr>
          </a:p>
        </p:txBody>
      </p:sp>
      <p:sp>
        <p:nvSpPr>
          <p:cNvPr id="3" name="Content Placeholder 2"/>
          <p:cNvSpPr>
            <a:spLocks noGrp="1"/>
          </p:cNvSpPr>
          <p:nvPr>
            <p:ph idx="1"/>
          </p:nvPr>
        </p:nvSpPr>
        <p:spPr>
          <a:xfrm>
            <a:off x="685800" y="2194560"/>
            <a:ext cx="10820400" cy="4024125"/>
          </a:xfrm>
        </p:spPr>
        <p:txBody>
          <a:bodyPr/>
          <a:lstStyle/>
          <a:p>
            <a:r>
              <a:rPr lang="en-GB" spc="300" dirty="0"/>
              <a:t>The number of cyber attacks has been increasing exponentially over the past few years, with hackers becoming more sophisticated and organized. According to a report by Cybersecurity Ventures, the global cost of cybercrime is projected to reach $6 trillion by 2021. Cyber threats come in various forms, including malware, phishing, ransomware, and denial-of-service (</a:t>
            </a:r>
            <a:r>
              <a:rPr lang="en-GB" spc="300" dirty="0" err="1"/>
              <a:t>DoS</a:t>
            </a:r>
            <a:r>
              <a:rPr lang="en-GB" spc="300" dirty="0"/>
              <a:t>) attacks. These attacks can result in the theft of sensitive information, financial loss, and damage to an organization's reputation</a:t>
            </a:r>
            <a:r>
              <a:rPr lang="en-GB" spc="300" dirty="0" smtClean="0"/>
              <a:t>.</a:t>
            </a:r>
          </a:p>
          <a:p>
            <a:r>
              <a:rPr lang="en-GB" spc="300" dirty="0" smtClean="0"/>
              <a:t>These things gave rise to need of Cybersecurity</a:t>
            </a:r>
            <a:r>
              <a:rPr lang="en-GB" dirty="0" smtClean="0"/>
              <a:t>.</a:t>
            </a:r>
            <a:endParaRPr lang="en-US" dirty="0"/>
          </a:p>
        </p:txBody>
      </p:sp>
    </p:spTree>
    <p:extLst>
      <p:ext uri="{BB962C8B-B14F-4D97-AF65-F5344CB8AC3E}">
        <p14:creationId xmlns:p14="http://schemas.microsoft.com/office/powerpoint/2010/main" val="405972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fltVal val="0.5"/>
                                          </p:val>
                                        </p:tav>
                                        <p:tav tm="100000">
                                          <p:val>
                                            <p:strVal val="#ppt_x"/>
                                          </p:val>
                                        </p:tav>
                                      </p:tavLst>
                                    </p:anim>
                                    <p:anim calcmode="lin" valueType="num">
                                      <p:cBhvr>
                                        <p:cTn id="16" dur="500" fill="hold"/>
                                        <p:tgtEl>
                                          <p:spTgt spid="3">
                                            <p:txEl>
                                              <p:pRg st="0" end="0"/>
                                            </p:txEl>
                                          </p:spTgt>
                                        </p:tgtEl>
                                        <p:attrNameLst>
                                          <p:attrName>ppt_y</p:attrName>
                                        </p:attrNameLst>
                                      </p:cBhvr>
                                      <p:tavLst>
                                        <p:tav tm="0">
                                          <p:val>
                                            <p:fltVal val="0.5"/>
                                          </p:val>
                                        </p:tav>
                                        <p:tav tm="100000">
                                          <p:val>
                                            <p:strVal val="#ppt_y"/>
                                          </p:val>
                                        </p:tav>
                                      </p:tavLst>
                                    </p:anim>
                                  </p:childTnLst>
                                </p:cTn>
                              </p:par>
                              <p:par>
                                <p:cTn id="17" presetID="53" presetClass="entr" presetSubtype="528"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fltVal val="0.5"/>
                                          </p:val>
                                        </p:tav>
                                        <p:tav tm="100000">
                                          <p:val>
                                            <p:strVal val="#ppt_x"/>
                                          </p:val>
                                        </p:tav>
                                      </p:tavLst>
                                    </p:anim>
                                    <p:anim calcmode="lin" valueType="num">
                                      <p:cBhvr>
                                        <p:cTn id="23" dur="500" fill="hold"/>
                                        <p:tgtEl>
                                          <p:spTgt spid="3">
                                            <p:txEl>
                                              <p:pRg st="1" end="1"/>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607944585"/>
              </p:ext>
            </p:extLst>
          </p:nvPr>
        </p:nvGraphicFramePr>
        <p:xfrm>
          <a:off x="1" y="1749669"/>
          <a:ext cx="12027876" cy="510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061229" y="1094573"/>
            <a:ext cx="9855583" cy="769441"/>
          </a:xfrm>
          <a:prstGeom prst="rect">
            <a:avLst/>
          </a:prstGeom>
          <a:noFill/>
        </p:spPr>
        <p:txBody>
          <a:bodyPr wrap="none" lIns="91440" tIns="45720" rIns="91440" bIns="45720">
            <a:spAutoFit/>
          </a:bodyPr>
          <a:lstStyle/>
          <a:p>
            <a:pPr algn="r"/>
            <a:r>
              <a:rPr lang="en-GB" sz="4400" dirty="0" smtClean="0">
                <a:ln w="0"/>
                <a:solidFill>
                  <a:srgbClr val="FF0000"/>
                </a:solidFill>
                <a:effectLst>
                  <a:outerShdw blurRad="38100" dist="19050" dir="2700000" algn="tl" rotWithShape="0">
                    <a:schemeClr val="dk1">
                      <a:alpha val="40000"/>
                    </a:schemeClr>
                  </a:outerShdw>
                </a:effectLst>
                <a:latin typeface="+mj-lt"/>
              </a:rPr>
              <a:t>CONSEQUENCES OF CYBER ATTACK</a:t>
            </a:r>
            <a:endParaRPr lang="en-US" sz="4400" b="0" cap="none" spc="0" dirty="0">
              <a:ln w="0"/>
              <a:solidFill>
                <a:srgbClr val="FF0000"/>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1378576765"/>
      </p:ext>
    </p:extLst>
  </p:cSld>
  <p:clrMapOvr>
    <a:masterClrMapping/>
  </p:clrMapOvr>
  <mc:AlternateContent xmlns:mc="http://schemas.openxmlformats.org/markup-compatibility/2006" xmlns:p14="http://schemas.microsoft.com/office/powerpoint/2010/main">
    <mc:Choice Requires="p14">
      <p:transition spd="slow" p14:dur="2000">
        <p14:prism dir="u"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Importance of cybersecurity</a:t>
            </a:r>
            <a:endParaRPr lang="en-US" dirty="0">
              <a:solidFill>
                <a:srgbClr val="FF0000"/>
              </a:solidFill>
            </a:endParaRPr>
          </a:p>
        </p:txBody>
      </p:sp>
      <p:sp>
        <p:nvSpPr>
          <p:cNvPr id="3" name="Content Placeholder 2"/>
          <p:cNvSpPr>
            <a:spLocks noGrp="1"/>
          </p:cNvSpPr>
          <p:nvPr>
            <p:ph idx="1"/>
          </p:nvPr>
        </p:nvSpPr>
        <p:spPr>
          <a:xfrm>
            <a:off x="685800" y="2194560"/>
            <a:ext cx="5512777" cy="4024125"/>
          </a:xfrm>
        </p:spPr>
        <p:txBody>
          <a:bodyPr/>
          <a:lstStyle/>
          <a:p>
            <a:r>
              <a:rPr lang="en-GB" spc="300" dirty="0"/>
              <a:t>Cybersecurity is important because it protects organizational assets and services from malicious attacks and safeguards all types of data, including but not limited to sensitive data, protected health information (PHI), and personally identifiable information (PII) from theft and loss</a:t>
            </a:r>
            <a:endParaRPr lang="en-US" spc="300" dirty="0"/>
          </a:p>
        </p:txBody>
      </p:sp>
    </p:spTree>
    <p:extLst>
      <p:ext uri="{BB962C8B-B14F-4D97-AF65-F5344CB8AC3E}">
        <p14:creationId xmlns:p14="http://schemas.microsoft.com/office/powerpoint/2010/main" val="1031826085"/>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8481"/>
            <a:ext cx="8610600" cy="1293028"/>
          </a:xfrm>
        </p:spPr>
        <p:txBody>
          <a:bodyPr/>
          <a:lstStyle/>
          <a:p>
            <a:r>
              <a:rPr lang="en-GB" sz="3200" dirty="0" smtClean="0">
                <a:solidFill>
                  <a:srgbClr val="FF0000"/>
                </a:solidFill>
              </a:rPr>
              <a:t>Importance of </a:t>
            </a:r>
            <a:r>
              <a:rPr lang="en-GB" sz="3200" dirty="0" err="1" smtClean="0">
                <a:solidFill>
                  <a:srgbClr val="FF0000"/>
                </a:solidFill>
              </a:rPr>
              <a:t>csy</a:t>
            </a:r>
            <a:endParaRPr lang="en-US" dirty="0">
              <a:solidFill>
                <a:srgbClr val="FF0000"/>
              </a:solidFill>
            </a:endParaRPr>
          </a:p>
        </p:txBody>
      </p:sp>
      <p:graphicFrame>
        <p:nvGraphicFramePr>
          <p:cNvPr id="4" name="Diagram 3"/>
          <p:cNvGraphicFramePr/>
          <p:nvPr>
            <p:extLst>
              <p:ext uri="{D42A27DB-BD31-4B8C-83A1-F6EECF244321}">
                <p14:modId xmlns:p14="http://schemas.microsoft.com/office/powerpoint/2010/main" val="102120742"/>
              </p:ext>
            </p:extLst>
          </p:nvPr>
        </p:nvGraphicFramePr>
        <p:xfrm>
          <a:off x="307730" y="1143000"/>
          <a:ext cx="11884269" cy="5452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2011518"/>
      </p:ext>
    </p:extLst>
  </p:cSld>
  <p:clrMapOvr>
    <a:masterClrMapping/>
  </p:clrMapOvr>
  <mc:AlternateContent xmlns:mc="http://schemas.openxmlformats.org/markup-compatibility/2006" xmlns:p14="http://schemas.microsoft.com/office/powerpoint/2010/main">
    <mc:Choice Requires="p14">
      <p:transition spd="slow" p14:dur="1600">
        <p14:prism dir="r"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graphicEl>
                                              <a:dgm id="{980C1E6E-6805-46C6-AB61-409DC4284859}"/>
                                            </p:graphicEl>
                                          </p:spTgt>
                                        </p:tgtEl>
                                        <p:attrNameLst>
                                          <p:attrName>style.visibility</p:attrName>
                                        </p:attrNameLst>
                                      </p:cBhvr>
                                      <p:to>
                                        <p:strVal val="visible"/>
                                      </p:to>
                                    </p:set>
                                    <p:anim calcmode="lin" valueType="num">
                                      <p:cBhvr>
                                        <p:cTn id="12" dur="1000" fill="hold"/>
                                        <p:tgtEl>
                                          <p:spTgt spid="4">
                                            <p:graphicEl>
                                              <a:dgm id="{980C1E6E-6805-46C6-AB61-409DC4284859}"/>
                                            </p:graphicEl>
                                          </p:spTgt>
                                        </p:tgtEl>
                                        <p:attrNameLst>
                                          <p:attrName>ppt_w</p:attrName>
                                        </p:attrNameLst>
                                      </p:cBhvr>
                                      <p:tavLst>
                                        <p:tav tm="0">
                                          <p:val>
                                            <p:fltVal val="0"/>
                                          </p:val>
                                        </p:tav>
                                        <p:tav tm="100000">
                                          <p:val>
                                            <p:strVal val="#ppt_w"/>
                                          </p:val>
                                        </p:tav>
                                      </p:tavLst>
                                    </p:anim>
                                    <p:anim calcmode="lin" valueType="num">
                                      <p:cBhvr>
                                        <p:cTn id="13" dur="1000" fill="hold"/>
                                        <p:tgtEl>
                                          <p:spTgt spid="4">
                                            <p:graphicEl>
                                              <a:dgm id="{980C1E6E-6805-46C6-AB61-409DC4284859}"/>
                                            </p:graphicEl>
                                          </p:spTgt>
                                        </p:tgtEl>
                                        <p:attrNameLst>
                                          <p:attrName>ppt_h</p:attrName>
                                        </p:attrNameLst>
                                      </p:cBhvr>
                                      <p:tavLst>
                                        <p:tav tm="0">
                                          <p:val>
                                            <p:fltVal val="0"/>
                                          </p:val>
                                        </p:tav>
                                        <p:tav tm="100000">
                                          <p:val>
                                            <p:strVal val="#ppt_h"/>
                                          </p:val>
                                        </p:tav>
                                      </p:tavLst>
                                    </p:anim>
                                    <p:anim calcmode="lin" valueType="num">
                                      <p:cBhvr>
                                        <p:cTn id="14" dur="1000" fill="hold"/>
                                        <p:tgtEl>
                                          <p:spTgt spid="4">
                                            <p:graphicEl>
                                              <a:dgm id="{980C1E6E-6805-46C6-AB61-409DC4284859}"/>
                                            </p:graphicEl>
                                          </p:spTgt>
                                        </p:tgtEl>
                                        <p:attrNameLst>
                                          <p:attrName>style.rotation</p:attrName>
                                        </p:attrNameLst>
                                      </p:cBhvr>
                                      <p:tavLst>
                                        <p:tav tm="0">
                                          <p:val>
                                            <p:fltVal val="90"/>
                                          </p:val>
                                        </p:tav>
                                        <p:tav tm="100000">
                                          <p:val>
                                            <p:fltVal val="0"/>
                                          </p:val>
                                        </p:tav>
                                      </p:tavLst>
                                    </p:anim>
                                    <p:animEffect transition="in" filter="fade">
                                      <p:cBhvr>
                                        <p:cTn id="15" dur="1000"/>
                                        <p:tgtEl>
                                          <p:spTgt spid="4">
                                            <p:graphicEl>
                                              <a:dgm id="{980C1E6E-6805-46C6-AB61-409DC4284859}"/>
                                            </p:graphicEl>
                                          </p:spTgt>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4">
                                            <p:graphicEl>
                                              <a:dgm id="{C1A480C3-41A0-4B45-9DE3-5EAAAEA384F7}"/>
                                            </p:graphicEl>
                                          </p:spTgt>
                                        </p:tgtEl>
                                        <p:attrNameLst>
                                          <p:attrName>style.visibility</p:attrName>
                                        </p:attrNameLst>
                                      </p:cBhvr>
                                      <p:to>
                                        <p:strVal val="visible"/>
                                      </p:to>
                                    </p:set>
                                    <p:anim calcmode="lin" valueType="num">
                                      <p:cBhvr>
                                        <p:cTn id="18" dur="1000" fill="hold"/>
                                        <p:tgtEl>
                                          <p:spTgt spid="4">
                                            <p:graphicEl>
                                              <a:dgm id="{C1A480C3-41A0-4B45-9DE3-5EAAAEA384F7}"/>
                                            </p:graphicEl>
                                          </p:spTgt>
                                        </p:tgtEl>
                                        <p:attrNameLst>
                                          <p:attrName>ppt_w</p:attrName>
                                        </p:attrNameLst>
                                      </p:cBhvr>
                                      <p:tavLst>
                                        <p:tav tm="0">
                                          <p:val>
                                            <p:fltVal val="0"/>
                                          </p:val>
                                        </p:tav>
                                        <p:tav tm="100000">
                                          <p:val>
                                            <p:strVal val="#ppt_w"/>
                                          </p:val>
                                        </p:tav>
                                      </p:tavLst>
                                    </p:anim>
                                    <p:anim calcmode="lin" valueType="num">
                                      <p:cBhvr>
                                        <p:cTn id="19" dur="1000" fill="hold"/>
                                        <p:tgtEl>
                                          <p:spTgt spid="4">
                                            <p:graphicEl>
                                              <a:dgm id="{C1A480C3-41A0-4B45-9DE3-5EAAAEA384F7}"/>
                                            </p:graphicEl>
                                          </p:spTgt>
                                        </p:tgtEl>
                                        <p:attrNameLst>
                                          <p:attrName>ppt_h</p:attrName>
                                        </p:attrNameLst>
                                      </p:cBhvr>
                                      <p:tavLst>
                                        <p:tav tm="0">
                                          <p:val>
                                            <p:fltVal val="0"/>
                                          </p:val>
                                        </p:tav>
                                        <p:tav tm="100000">
                                          <p:val>
                                            <p:strVal val="#ppt_h"/>
                                          </p:val>
                                        </p:tav>
                                      </p:tavLst>
                                    </p:anim>
                                    <p:anim calcmode="lin" valueType="num">
                                      <p:cBhvr>
                                        <p:cTn id="20" dur="1000" fill="hold"/>
                                        <p:tgtEl>
                                          <p:spTgt spid="4">
                                            <p:graphicEl>
                                              <a:dgm id="{C1A480C3-41A0-4B45-9DE3-5EAAAEA384F7}"/>
                                            </p:graphicEl>
                                          </p:spTgt>
                                        </p:tgtEl>
                                        <p:attrNameLst>
                                          <p:attrName>style.rotation</p:attrName>
                                        </p:attrNameLst>
                                      </p:cBhvr>
                                      <p:tavLst>
                                        <p:tav tm="0">
                                          <p:val>
                                            <p:fltVal val="90"/>
                                          </p:val>
                                        </p:tav>
                                        <p:tav tm="100000">
                                          <p:val>
                                            <p:fltVal val="0"/>
                                          </p:val>
                                        </p:tav>
                                      </p:tavLst>
                                    </p:anim>
                                    <p:animEffect transition="in" filter="fade">
                                      <p:cBhvr>
                                        <p:cTn id="21" dur="1000"/>
                                        <p:tgtEl>
                                          <p:spTgt spid="4">
                                            <p:graphicEl>
                                              <a:dgm id="{C1A480C3-41A0-4B45-9DE3-5EAAAEA384F7}"/>
                                            </p:graphicEl>
                                          </p:spTgt>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4">
                                            <p:graphicEl>
                                              <a:dgm id="{226C0E67-578E-4B72-9F7F-1002C5F91CDE}"/>
                                            </p:graphicEl>
                                          </p:spTgt>
                                        </p:tgtEl>
                                        <p:attrNameLst>
                                          <p:attrName>style.visibility</p:attrName>
                                        </p:attrNameLst>
                                      </p:cBhvr>
                                      <p:to>
                                        <p:strVal val="visible"/>
                                      </p:to>
                                    </p:set>
                                    <p:anim calcmode="lin" valueType="num">
                                      <p:cBhvr>
                                        <p:cTn id="24" dur="1000" fill="hold"/>
                                        <p:tgtEl>
                                          <p:spTgt spid="4">
                                            <p:graphicEl>
                                              <a:dgm id="{226C0E67-578E-4B72-9F7F-1002C5F91CDE}"/>
                                            </p:graphicEl>
                                          </p:spTgt>
                                        </p:tgtEl>
                                        <p:attrNameLst>
                                          <p:attrName>ppt_w</p:attrName>
                                        </p:attrNameLst>
                                      </p:cBhvr>
                                      <p:tavLst>
                                        <p:tav tm="0">
                                          <p:val>
                                            <p:fltVal val="0"/>
                                          </p:val>
                                        </p:tav>
                                        <p:tav tm="100000">
                                          <p:val>
                                            <p:strVal val="#ppt_w"/>
                                          </p:val>
                                        </p:tav>
                                      </p:tavLst>
                                    </p:anim>
                                    <p:anim calcmode="lin" valueType="num">
                                      <p:cBhvr>
                                        <p:cTn id="25" dur="1000" fill="hold"/>
                                        <p:tgtEl>
                                          <p:spTgt spid="4">
                                            <p:graphicEl>
                                              <a:dgm id="{226C0E67-578E-4B72-9F7F-1002C5F91CDE}"/>
                                            </p:graphicEl>
                                          </p:spTgt>
                                        </p:tgtEl>
                                        <p:attrNameLst>
                                          <p:attrName>ppt_h</p:attrName>
                                        </p:attrNameLst>
                                      </p:cBhvr>
                                      <p:tavLst>
                                        <p:tav tm="0">
                                          <p:val>
                                            <p:fltVal val="0"/>
                                          </p:val>
                                        </p:tav>
                                        <p:tav tm="100000">
                                          <p:val>
                                            <p:strVal val="#ppt_h"/>
                                          </p:val>
                                        </p:tav>
                                      </p:tavLst>
                                    </p:anim>
                                    <p:anim calcmode="lin" valueType="num">
                                      <p:cBhvr>
                                        <p:cTn id="26" dur="1000" fill="hold"/>
                                        <p:tgtEl>
                                          <p:spTgt spid="4">
                                            <p:graphicEl>
                                              <a:dgm id="{226C0E67-578E-4B72-9F7F-1002C5F91CDE}"/>
                                            </p:graphicEl>
                                          </p:spTgt>
                                        </p:tgtEl>
                                        <p:attrNameLst>
                                          <p:attrName>style.rotation</p:attrName>
                                        </p:attrNameLst>
                                      </p:cBhvr>
                                      <p:tavLst>
                                        <p:tav tm="0">
                                          <p:val>
                                            <p:fltVal val="90"/>
                                          </p:val>
                                        </p:tav>
                                        <p:tav tm="100000">
                                          <p:val>
                                            <p:fltVal val="0"/>
                                          </p:val>
                                        </p:tav>
                                      </p:tavLst>
                                    </p:anim>
                                    <p:animEffect transition="in" filter="fade">
                                      <p:cBhvr>
                                        <p:cTn id="27" dur="1000"/>
                                        <p:tgtEl>
                                          <p:spTgt spid="4">
                                            <p:graphicEl>
                                              <a:dgm id="{226C0E67-578E-4B72-9F7F-1002C5F91CDE}"/>
                                            </p:graphicEl>
                                          </p:spTgt>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4">
                                            <p:graphicEl>
                                              <a:dgm id="{39CA06D8-19FC-4FF9-B719-3B9D4F1FDC29}"/>
                                            </p:graphicEl>
                                          </p:spTgt>
                                        </p:tgtEl>
                                        <p:attrNameLst>
                                          <p:attrName>style.visibility</p:attrName>
                                        </p:attrNameLst>
                                      </p:cBhvr>
                                      <p:to>
                                        <p:strVal val="visible"/>
                                      </p:to>
                                    </p:set>
                                    <p:anim calcmode="lin" valueType="num">
                                      <p:cBhvr>
                                        <p:cTn id="30" dur="1000" fill="hold"/>
                                        <p:tgtEl>
                                          <p:spTgt spid="4">
                                            <p:graphicEl>
                                              <a:dgm id="{39CA06D8-19FC-4FF9-B719-3B9D4F1FDC29}"/>
                                            </p:graphicEl>
                                          </p:spTgt>
                                        </p:tgtEl>
                                        <p:attrNameLst>
                                          <p:attrName>ppt_w</p:attrName>
                                        </p:attrNameLst>
                                      </p:cBhvr>
                                      <p:tavLst>
                                        <p:tav tm="0">
                                          <p:val>
                                            <p:fltVal val="0"/>
                                          </p:val>
                                        </p:tav>
                                        <p:tav tm="100000">
                                          <p:val>
                                            <p:strVal val="#ppt_w"/>
                                          </p:val>
                                        </p:tav>
                                      </p:tavLst>
                                    </p:anim>
                                    <p:anim calcmode="lin" valueType="num">
                                      <p:cBhvr>
                                        <p:cTn id="31" dur="1000" fill="hold"/>
                                        <p:tgtEl>
                                          <p:spTgt spid="4">
                                            <p:graphicEl>
                                              <a:dgm id="{39CA06D8-19FC-4FF9-B719-3B9D4F1FDC29}"/>
                                            </p:graphicEl>
                                          </p:spTgt>
                                        </p:tgtEl>
                                        <p:attrNameLst>
                                          <p:attrName>ppt_h</p:attrName>
                                        </p:attrNameLst>
                                      </p:cBhvr>
                                      <p:tavLst>
                                        <p:tav tm="0">
                                          <p:val>
                                            <p:fltVal val="0"/>
                                          </p:val>
                                        </p:tav>
                                        <p:tav tm="100000">
                                          <p:val>
                                            <p:strVal val="#ppt_h"/>
                                          </p:val>
                                        </p:tav>
                                      </p:tavLst>
                                    </p:anim>
                                    <p:anim calcmode="lin" valueType="num">
                                      <p:cBhvr>
                                        <p:cTn id="32" dur="1000" fill="hold"/>
                                        <p:tgtEl>
                                          <p:spTgt spid="4">
                                            <p:graphicEl>
                                              <a:dgm id="{39CA06D8-19FC-4FF9-B719-3B9D4F1FDC29}"/>
                                            </p:graphicEl>
                                          </p:spTgt>
                                        </p:tgtEl>
                                        <p:attrNameLst>
                                          <p:attrName>style.rotation</p:attrName>
                                        </p:attrNameLst>
                                      </p:cBhvr>
                                      <p:tavLst>
                                        <p:tav tm="0">
                                          <p:val>
                                            <p:fltVal val="90"/>
                                          </p:val>
                                        </p:tav>
                                        <p:tav tm="100000">
                                          <p:val>
                                            <p:fltVal val="0"/>
                                          </p:val>
                                        </p:tav>
                                      </p:tavLst>
                                    </p:anim>
                                    <p:animEffect transition="in" filter="fade">
                                      <p:cBhvr>
                                        <p:cTn id="33" dur="1000"/>
                                        <p:tgtEl>
                                          <p:spTgt spid="4">
                                            <p:graphicEl>
                                              <a:dgm id="{39CA06D8-19FC-4FF9-B719-3B9D4F1FDC2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p:bldSub>
      </p:bldGraphic>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58</TotalTime>
  <Words>352</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cybersecurity</vt:lpstr>
      <vt:lpstr>What is cybersecurity</vt:lpstr>
      <vt:lpstr>Advantages of cybersecurity</vt:lpstr>
      <vt:lpstr>Rise of cybersecurity</vt:lpstr>
      <vt:lpstr>PowerPoint Presentation</vt:lpstr>
      <vt:lpstr>Importance of cybersecurity</vt:lpstr>
      <vt:lpstr>Importance of csy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USER</dc:creator>
  <cp:lastModifiedBy>USER</cp:lastModifiedBy>
  <cp:revision>9</cp:revision>
  <dcterms:created xsi:type="dcterms:W3CDTF">2024-10-02T10:53:45Z</dcterms:created>
  <dcterms:modified xsi:type="dcterms:W3CDTF">2024-10-02T18:36:16Z</dcterms:modified>
</cp:coreProperties>
</file>