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63" r:id="rId6"/>
    <p:sldId id="293" r:id="rId7"/>
    <p:sldId id="264" r:id="rId8"/>
    <p:sldId id="265" r:id="rId9"/>
    <p:sldId id="266" r:id="rId10"/>
    <p:sldId id="291" r:id="rId11"/>
    <p:sldId id="267" r:id="rId12"/>
    <p:sldId id="268" r:id="rId13"/>
    <p:sldId id="294" r:id="rId14"/>
    <p:sldId id="269" r:id="rId15"/>
    <p:sldId id="270" r:id="rId16"/>
    <p:sldId id="271" r:id="rId17"/>
    <p:sldId id="272" r:id="rId18"/>
    <p:sldId id="273" r:id="rId19"/>
    <p:sldId id="288" r:id="rId20"/>
    <p:sldId id="289" r:id="rId21"/>
    <p:sldId id="290" r:id="rId22"/>
    <p:sldId id="280" r:id="rId23"/>
    <p:sldId id="295" r:id="rId24"/>
    <p:sldId id="275" r:id="rId25"/>
    <p:sldId id="297" r:id="rId26"/>
    <p:sldId id="298" r:id="rId27"/>
    <p:sldId id="299" r:id="rId28"/>
    <p:sldId id="276" r:id="rId29"/>
    <p:sldId id="277" r:id="rId30"/>
    <p:sldId id="278" r:id="rId31"/>
    <p:sldId id="284" r:id="rId32"/>
    <p:sldId id="285" r:id="rId33"/>
    <p:sldId id="287" r:id="rId34"/>
    <p:sldId id="29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31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A43E6-A630-4E4C-B303-5428AAE40F0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BC5CF-53DC-4AEA-96D8-4883728B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4807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17303"/>
            <a:ext cx="10363200" cy="147002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POLAR CODES IN BATTERY CONSTRAINED DEVICES USING FNN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41818"/>
            <a:ext cx="8534400" cy="1177636"/>
          </a:xfrm>
        </p:spPr>
        <p:txBody>
          <a:bodyPr>
            <a:normAutofit/>
          </a:bodyPr>
          <a:lstStyle/>
          <a:p>
            <a:r>
              <a:rPr sz="2000" dirty="0"/>
              <a:t>Supervisor: </a:t>
            </a:r>
            <a:r>
              <a:rPr lang="en-US" sz="2000" dirty="0" smtClean="0"/>
              <a:t>Engr. </a:t>
            </a:r>
            <a:r>
              <a:rPr lang="en-US" sz="2000" dirty="0" err="1" smtClean="0"/>
              <a:t>Furqan</a:t>
            </a:r>
            <a:r>
              <a:rPr lang="en-US" sz="2000" dirty="0" smtClean="0"/>
              <a:t> </a:t>
            </a:r>
            <a:r>
              <a:rPr lang="en-US" sz="2000" dirty="0" err="1" smtClean="0"/>
              <a:t>Haider</a:t>
            </a:r>
            <a:r>
              <a:rPr lang="en-US" sz="2000" dirty="0" smtClean="0"/>
              <a:t> Qureshi</a:t>
            </a:r>
          </a:p>
          <a:p>
            <a:r>
              <a:rPr lang="en-US" sz="2000" dirty="0" smtClean="0"/>
              <a:t>CO-Supervisor: Ma’am Sobia </a:t>
            </a:r>
            <a:r>
              <a:rPr lang="en-US" sz="2000" dirty="0" err="1" smtClean="0"/>
              <a:t>Hayee</a:t>
            </a:r>
            <a:endParaRPr sz="20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07127" cy="1571728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509" y="0"/>
            <a:ext cx="1557241" cy="16865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1645" y="3759015"/>
            <a:ext cx="8028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ABDUL WASAY NAVEED</a:t>
            </a:r>
            <a:br>
              <a:rPr lang="en-US" sz="2400" dirty="0" smtClean="0"/>
            </a:br>
            <a:r>
              <a:rPr lang="en-US" sz="2400" dirty="0" smtClean="0"/>
              <a:t>SUDAIS WASEEM</a:t>
            </a:r>
            <a:br>
              <a:rPr lang="en-US" sz="2400" dirty="0" smtClean="0"/>
            </a:br>
            <a:r>
              <a:rPr lang="en-US" sz="2400" dirty="0" smtClean="0"/>
              <a:t>ZAHID GUL</a:t>
            </a:r>
            <a:br>
              <a:rPr lang="en-US" sz="2400" dirty="0" smtClean="0"/>
            </a:br>
            <a:r>
              <a:rPr lang="en-US" sz="2400" dirty="0" smtClean="0"/>
              <a:t>WAJAHAT KHAN</a:t>
            </a: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8800" y="6424021"/>
            <a:ext cx="8534400" cy="35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Department of Electrical Engineering - 43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350326" y="3602182"/>
            <a:ext cx="3491345" cy="1835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00" y="71821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MODEL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5" y="1417639"/>
            <a:ext cx="7376160" cy="4835995"/>
          </a:xfr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355"/>
            <a:ext cx="10972800" cy="132619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DESIGN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6170"/>
            <a:ext cx="11369040" cy="566928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Overview: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Feedforward Neural Network (FNN) is used to classify and select the most appropriate decoder for a received signal under noisy conditions.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hardcoding decoder logic, we let the FNN learn patterns in signal behavior and environmental features to choose SC, SCL, or LVA.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retransmission attempts due to failed acknowledgments.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Loss Rate: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overall link quality.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Success Rate: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rates suggest reliable communication.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 Error Rate: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error presence in packets.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feature is normalized using fixed mean and standard deviation to ensure balanced input magnitudes during training.</a:t>
            </a:r>
          </a:p>
          <a:p>
            <a:pPr algn="just"/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81280"/>
            <a:ext cx="10972800" cy="149891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DESIGN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189039"/>
            <a:ext cx="11897360" cy="6060439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 Architecture Details: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input neurons, corresponding to scaled transmission feature inputs.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fully connected (dense) layers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for non-linearity</a:t>
            </a:r>
          </a:p>
          <a:p>
            <a:pPr lvl="1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neurons, each corresponding to a decoder class: SC, SCL, LVA</a:t>
            </a:r>
          </a:p>
          <a:p>
            <a:pPr lvl="2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to output normalized class probabilities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cross-entropy, ideal for multi-class classification.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 optimizer for fast convergence and efficient training.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design enables the network to make quick, accurate decisions suitable for embedded systems with limited resources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Layer: 4 neurons (scaled features)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Layers: Dense layers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and dropout regularization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 3 neurons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(for SC, SCL, LVA decoder probabilities)</a:t>
            </a:r>
          </a:p>
          <a:p>
            <a:endParaRPr sz="12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81280"/>
            <a:ext cx="10972800" cy="149891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DESIGN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694233" y="1417638"/>
            <a:ext cx="6803534" cy="4607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1680" y="2964873"/>
            <a:ext cx="20089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9841" y="2964873"/>
            <a:ext cx="2008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4698"/>
            <a:ext cx="10972800" cy="13160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SELECTION USING </a:t>
            </a:r>
            <a:r>
              <a:rPr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9680"/>
            <a:ext cx="11582400" cy="5913119"/>
          </a:xfrm>
        </p:spPr>
        <p:txBody>
          <a:bodyPr>
            <a:normAutofit fontScale="47500" lnSpcReduction="2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Objective: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input features are passed through the FNN, the output is a probability distribution across three classes: SC, SCL, and LVA.</a:t>
            </a:r>
          </a:p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Interpretation: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with the highest probability is selected.</a:t>
            </a: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[0.7, 0.2, 0.1] → SC selected.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Logic: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scenarios with high uncertainty or borderline probabilities, rule-based logic refines the decision.</a:t>
            </a: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At low SNR, if predicted decoder is LVA but retries and CRC error are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switch to SC to save power.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Energy-Aware Strategy: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designed not only to minimize BER but also to optimize for power efficiency.</a:t>
            </a: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selection adapts to environment dynamically—more robust decoders like LVA are used only when needed.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unnecessary decoder complexity.</a:t>
            </a:r>
          </a:p>
          <a:p>
            <a:pPr lvl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reliable communication while conserving energy—ideal for battery-powered embedded systems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821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MODEL LOADING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generated from simulated transmission scenarios under Rayleigh + AWGN channel conditions.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includes scaled features (retries, packet loss, ACK success, CRC error) and corresponding optimal decoder label.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Standardization: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feature is normalized using fixed mean and standard deviation to ensure consistent training behavior.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FNN is trained using the Adam optimizer with categorical cross-entropy loss.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involves multiple epochs with dropout applied to prevent overfitting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27144"/>
            <a:ext cx="10972800" cy="158464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SIMULATION STACK</a:t>
            </a:r>
            <a:endParaRPr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480" y="893141"/>
            <a:ext cx="1091230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was chosen for its robust support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scientific computing and machine learning.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Tools: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building, training, and loading the FNN model.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numerical computations including matrix operations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encoding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efficiently organize, preprocess, and analyze datasets for training the FNN and evaluating decoder performance.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visualize results such as BER curves, power consumption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outage plots.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Environment: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realistic channel modeling (Rayleigh fading + AWGN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encoding, and decoding using SC, SCL, and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LVA.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mimics real-world conditions for SNR ranging from 0 to 30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en-US" sz="2400" dirty="0" err="1">
                <a:latin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096"/>
            <a:ext cx="109728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PARAMETERS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600201"/>
            <a:ext cx="11287760" cy="5013959"/>
          </a:xfrm>
        </p:spPr>
        <p:txBody>
          <a:bodyPr>
            <a:normAutofit fontScale="32500" lnSpcReduction="20000"/>
          </a:bodyPr>
          <a:lstStyle/>
          <a:p>
            <a:r>
              <a:rPr lang="en-US" sz="7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(N):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 bits – the full length of each encoded message, ensuring high redundancy.</a:t>
            </a:r>
          </a:p>
          <a:p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Bits (K):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1024 bits – the actual payload carrying useful data.</a:t>
            </a:r>
          </a:p>
          <a:p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Range: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to 30 dB in steps of 1 dB – used to evaluate system behavior across varying noise conditions.</a:t>
            </a:r>
          </a:p>
          <a:p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Trials per SNR Level: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– ensures statistical reliability and sufficient sampling to evaluate average BER and outage.</a:t>
            </a:r>
          </a:p>
          <a:p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Modeling:</a:t>
            </a: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 practical setup using ESP32 microcontroller with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module.</a:t>
            </a:r>
          </a:p>
          <a:p>
            <a:pPr lvl="1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into account instruction execution energy (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instruction) and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 power.</a:t>
            </a:r>
          </a:p>
          <a:p>
            <a:pPr lvl="1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SNR-dependent power scaling adds realism by increasing power consumption under low SNR.</a:t>
            </a:r>
          </a:p>
          <a:p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096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IMPLIMENTATION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980218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 (Successive Cancellation) Decoder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Decodes bits one-by-one in a sequential fashion using log-likelihood ratios (LLRs).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complexity and fast execution.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suffers at low SNR because errors propagate through the sequential process.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clean channels or energy-constrained scenarios.</a:t>
            </a:r>
          </a:p>
          <a:p>
            <a:pPr algn="just"/>
            <a:endParaRPr sz="36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85018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(Successive Cancellation List) Decoder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multiple decoding paths (list size L) to improve decision-making.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significantly better BER than SC, especially when combined with CRC checks.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complexity and memory usage.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Mid-SNR environments where performance is more critical than power.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08386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IMPLIMENTATION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1821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Codes: A class of capacity-achieving error-correcting codes for binary-input discrete memoryless channels (B-DMCs).</a:t>
            </a: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by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Arikan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2009.</a:t>
            </a: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leverage channel polarization to achieve optimal data transmission.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The growing demand for fast, efficient, and low-power decoding methods in wireless communication.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5G systems, low-latency communication,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</a:p>
          <a:p>
            <a:pPr algn="just"/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659091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LV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Viterbi)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enhanced version of list decoding using Viterbi’s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path selection.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Feature: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Kronecker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structure of polar codes.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decoding performance among the three.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 computational cost.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High-SNR or performance-critical situations.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4096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IMPLIMENTATION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29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DECODER SELECTION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 (Successive Cancellation):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sequential and low-complexity decoder. It consumes the least power and is ideal for stable channel conditions. Selected when retries are low and packet loss is minimal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(Successive Cancellation List):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better decoding accuracy by tracking multiple decoding paths. It has moderate complexity and is used when the channel shows increasing error rates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LVA (List Viterbi Algorithm):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robust and accurate decoder, but also the most power-consuming. It is chosen only in severely noisy environments where other decoders would likely fail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FNN predicts the most suitable decoder class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based on live transmission features. Dynamic thresholds then refine this choice to enhance energy efficiency.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821"/>
            <a:ext cx="109728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GRAPH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06" y="1388481"/>
            <a:ext cx="8269496" cy="3605058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80056"/>
              </p:ext>
            </p:extLst>
          </p:nvPr>
        </p:nvGraphicFramePr>
        <p:xfrm>
          <a:off x="2586400" y="5167199"/>
          <a:ext cx="4007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20">
                  <a:extLst>
                    <a:ext uri="{9D8B030D-6E8A-4147-A177-3AD203B41FA5}">
                      <a16:colId xmlns:a16="http://schemas.microsoft.com/office/drawing/2014/main" val="2155728590"/>
                    </a:ext>
                  </a:extLst>
                </a:gridCol>
                <a:gridCol w="1001920">
                  <a:extLst>
                    <a:ext uri="{9D8B030D-6E8A-4147-A177-3AD203B41FA5}">
                      <a16:colId xmlns:a16="http://schemas.microsoft.com/office/drawing/2014/main" val="2355005499"/>
                    </a:ext>
                  </a:extLst>
                </a:gridCol>
                <a:gridCol w="1001920">
                  <a:extLst>
                    <a:ext uri="{9D8B030D-6E8A-4147-A177-3AD203B41FA5}">
                      <a16:colId xmlns:a16="http://schemas.microsoft.com/office/drawing/2014/main" val="2030752811"/>
                    </a:ext>
                  </a:extLst>
                </a:gridCol>
                <a:gridCol w="1001920">
                  <a:extLst>
                    <a:ext uri="{9D8B030D-6E8A-4147-A177-3AD203B41FA5}">
                      <a16:colId xmlns:a16="http://schemas.microsoft.com/office/drawing/2014/main" val="329688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Precision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Recall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F1-score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0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LV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83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SC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9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SCL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43994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91150" y="5527199"/>
            <a:ext cx="395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88%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91150" y="5450400"/>
            <a:ext cx="2489650" cy="5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71821"/>
            <a:ext cx="109728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 SELECTION GRAPH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36502"/>
              </p:ext>
            </p:extLst>
          </p:nvPr>
        </p:nvGraphicFramePr>
        <p:xfrm>
          <a:off x="2586398" y="4969549"/>
          <a:ext cx="4119204" cy="1510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01">
                  <a:extLst>
                    <a:ext uri="{9D8B030D-6E8A-4147-A177-3AD203B41FA5}">
                      <a16:colId xmlns:a16="http://schemas.microsoft.com/office/drawing/2014/main" val="2155728590"/>
                    </a:ext>
                  </a:extLst>
                </a:gridCol>
                <a:gridCol w="1029801">
                  <a:extLst>
                    <a:ext uri="{9D8B030D-6E8A-4147-A177-3AD203B41FA5}">
                      <a16:colId xmlns:a16="http://schemas.microsoft.com/office/drawing/2014/main" val="1734502525"/>
                    </a:ext>
                  </a:extLst>
                </a:gridCol>
                <a:gridCol w="1029801">
                  <a:extLst>
                    <a:ext uri="{9D8B030D-6E8A-4147-A177-3AD203B41FA5}">
                      <a16:colId xmlns:a16="http://schemas.microsoft.com/office/drawing/2014/main" val="2355005499"/>
                    </a:ext>
                  </a:extLst>
                </a:gridCol>
                <a:gridCol w="1029801">
                  <a:extLst>
                    <a:ext uri="{9D8B030D-6E8A-4147-A177-3AD203B41FA5}">
                      <a16:colId xmlns:a16="http://schemas.microsoft.com/office/drawing/2014/main" val="2030752811"/>
                    </a:ext>
                  </a:extLst>
                </a:gridCol>
              </a:tblGrid>
              <a:tr h="459325">
                <a:tc>
                  <a:txBody>
                    <a:bodyPr/>
                    <a:lstStyle/>
                    <a:p>
                      <a:r>
                        <a:rPr lang="en-US" sz="1400" b="1" dirty="0"/>
                        <a:t>Class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Precision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Recall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F1-score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06628"/>
                  </a:ext>
                </a:extLst>
              </a:tr>
              <a:tr h="328733">
                <a:tc>
                  <a:txBody>
                    <a:bodyPr/>
                    <a:lstStyle/>
                    <a:p>
                      <a:r>
                        <a:rPr lang="en-US" sz="1400" b="1"/>
                        <a:t>LV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838586"/>
                  </a:ext>
                </a:extLst>
              </a:tr>
              <a:tr h="393900">
                <a:tc>
                  <a:txBody>
                    <a:bodyPr/>
                    <a:lstStyle/>
                    <a:p>
                      <a:r>
                        <a:rPr lang="en-US" sz="1400" b="1"/>
                        <a:t>SC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95368"/>
                  </a:ext>
                </a:extLst>
              </a:tr>
              <a:tr h="328733">
                <a:tc>
                  <a:txBody>
                    <a:bodyPr/>
                    <a:lstStyle/>
                    <a:p>
                      <a:r>
                        <a:rPr lang="en-US" sz="1400" b="1"/>
                        <a:t>SCL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43994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07036" y="55213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Accuracy: </a:t>
            </a:r>
            <a:r>
              <a:rPr lang="en-US" b="1" dirty="0" smtClean="0"/>
              <a:t>93%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691150" y="5450400"/>
            <a:ext cx="2489650" cy="51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480" y="1214821"/>
            <a:ext cx="7927949" cy="37541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50" y="84332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1348720" cy="5369242"/>
          </a:xfrm>
        </p:spPr>
        <p:txBody>
          <a:bodyPr>
            <a:normAutofit fontScale="85000" lnSpcReduction="20000"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(Bit Error Rate):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fraction of bits received incorrectly.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BER indicates better decoding performance.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 across SNR levels to compare decoder accuracy.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Outage Probability: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that BER exceeds a threshold (e.g., &gt; 10⁻³).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assess reliability—critical in safety or mission-critical applications.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 Consumption (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used by decoding operations across SNRs.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MCU computation +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 power.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for evaluating suitability on low-power devices.</a:t>
            </a:r>
          </a:p>
          <a:p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9305" y="223206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223206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20710"/>
              </p:ext>
            </p:extLst>
          </p:nvPr>
        </p:nvGraphicFramePr>
        <p:xfrm>
          <a:off x="5586755" y="4093144"/>
          <a:ext cx="5935980" cy="176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60212215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780477780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3819072922"/>
                    </a:ext>
                  </a:extLst>
                </a:gridCol>
              </a:tblGrid>
              <a:tr h="4401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Decoder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Instructions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Power (mW)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033085"/>
                  </a:ext>
                </a:extLst>
              </a:tr>
              <a:tr h="4401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~10,000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~0.37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3373913"/>
                  </a:ext>
                </a:extLst>
              </a:tr>
              <a:tr h="4401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~50,000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~0.41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06838"/>
                  </a:ext>
                </a:extLst>
              </a:tr>
              <a:tr h="44011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LVA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~100,000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~0.46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919413"/>
                  </a:ext>
                </a:extLst>
              </a:tr>
            </a:tbl>
          </a:graphicData>
        </a:graphic>
      </p:graphicFrame>
      <p:pic>
        <p:nvPicPr>
          <p:cNvPr id="1026" name="Picture 2" descr="ESP32 &amp; LoRa SX1278/76 Transmitter Receiver with O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41" y="1286642"/>
            <a:ext cx="4136159" cy="254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200" y="1461655"/>
            <a:ext cx="55002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Dual-core, up to 240 MHz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+ Bluetooth (BLE)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 KB RAM, 4MB Flash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GPIOs (ADC, DAC, UART, SPI, etc.)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Voltage: 3.3 V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Power: ~160 µA (sleep), ~240 mA (Wi-Fi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SX1278: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Dual-core, up to 240 MHz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+ Bluetooth (BLE)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520 KB RAM, 4MB Flash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GPIOs (ADC, DAC, UART, SPI, etc.)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Voltage: 3.3 V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Power: ~160 µA (sleep), ~240 mA (Wi-Fi)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46400" y="5954400"/>
                <a:ext cx="558720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𝐭𝐨𝐭𝐚𝐥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𝐫𝐚𝐝𝐢𝐨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𝐜𝐨𝐦𝐩𝐮𝐭𝐞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00" y="5954400"/>
                <a:ext cx="5587200" cy="671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9305" y="223206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950" y="223206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pic>
        <p:nvPicPr>
          <p:cNvPr id="6" name="Picture 5" descr="A room with a whiteboard and a desk&#10;&#10;AI-generated content may be incorrect.">
            <a:extLst>
              <a:ext uri="{FF2B5EF4-FFF2-40B4-BE49-F238E27FC236}">
                <a16:creationId xmlns:a16="http://schemas.microsoft.com/office/drawing/2014/main" id="{655B5CAB-C849-961C-0027-2A734AA06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9"/>
          <a:stretch/>
        </p:blipFill>
        <p:spPr>
          <a:xfrm>
            <a:off x="1423652" y="1589412"/>
            <a:ext cx="9344695" cy="45455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33652" y="3050462"/>
            <a:ext cx="17126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RECIEVER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6488" y="3050462"/>
            <a:ext cx="17126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anose="02020603050405020304" pitchFamily="18" charset="0"/>
              </a:rPr>
              <a:t>TRANSMITTER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2985655" y="1967345"/>
            <a:ext cx="6539345" cy="914400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3371" y="2069484"/>
            <a:ext cx="3065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 = </a:t>
            </a:r>
            <a:r>
              <a:rPr 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hx</a:t>
            </a:r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+ N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9305" y="223206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950" y="223206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pic>
        <p:nvPicPr>
          <p:cNvPr id="6" name="video complete">
            <a:hlinkClick r:id="" action="ppaction://media"/>
            <a:extLst>
              <a:ext uri="{FF2B5EF4-FFF2-40B4-BE49-F238E27FC236}">
                <a16:creationId xmlns:a16="http://schemas.microsoft.com/office/drawing/2014/main" id="{A22A6632-0690-07A0-1F3C-E0B6818D527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88000" y="1385039"/>
            <a:ext cx="9589940" cy="47474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821"/>
            <a:ext cx="10972800" cy="1143000"/>
          </a:xfrm>
        </p:spPr>
        <p:txBody>
          <a:bodyPr>
            <a:normAutofit/>
          </a:bodyPr>
          <a:lstStyle/>
          <a:p>
            <a:r>
              <a:rPr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SNR (Predicted vs Traditional)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16" y="1431105"/>
            <a:ext cx="7566918" cy="4525963"/>
          </a:xfrm>
        </p:spPr>
      </p:pic>
      <p:sp>
        <p:nvSpPr>
          <p:cNvPr id="4" name="AutoShape 2" descr="blob:https://web.whatsapp.com/35220268-9abf-4de8-b49d-8a2f22b7aab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641"/>
            <a:ext cx="10972800" cy="1143000"/>
          </a:xfrm>
        </p:spPr>
        <p:txBody>
          <a:bodyPr>
            <a:normAutofit/>
          </a:bodyPr>
          <a:lstStyle/>
          <a:p>
            <a:r>
              <a:rPr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Outage </a:t>
            </a:r>
            <a:r>
              <a:rPr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vs. SNR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64" y="1417639"/>
            <a:ext cx="7543271" cy="4525963"/>
          </a:xfr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188" y="71821"/>
            <a:ext cx="4794371" cy="11430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494" y="1460302"/>
            <a:ext cx="11287760" cy="4851399"/>
          </a:xfrm>
        </p:spPr>
        <p:txBody>
          <a:bodyPr anchor="ctr">
            <a:normAutofit fontScale="77500" lnSpcReduction="20000"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simulate a communication system based on polar codes and channel noise modeling.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Feedforward Neural Network (FNN) that intelligently selects among SC, SCL, and LVA decoders.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Bhattacharyya parameters to identify frozen bits and construct the polar code structure.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wireless transmission features (e.g., retries, packet loss, CRC errors) into the FNN for decision-making.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decoding power consumption for embedded systems like ESP32 +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adaptive decoder prediction.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predicted decoder results with traditional decoders (SC, SCL, LVA) in terms of BER, outage, and energy usage.</a:t>
            </a:r>
          </a:p>
          <a:p>
            <a:pPr algn="just"/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821"/>
            <a:ext cx="10972800" cy="1143000"/>
          </a:xfrm>
        </p:spPr>
        <p:txBody>
          <a:bodyPr>
            <a:normAutofit/>
          </a:bodyPr>
          <a:lstStyle/>
          <a:p>
            <a:r>
              <a:rPr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22" y="1417639"/>
            <a:ext cx="7630706" cy="4525963"/>
          </a:xfr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64894"/>
            <a:ext cx="109728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8000" y="1349466"/>
            <a:ext cx="9002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Training: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doesn't adapt after deployment, limiting its ability to handle unforeseen changes in the environment or hardware.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Decoder Pool: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three decoders (SC, SCL, LVA) are considered, excluding potentially better options like SC-Flip or CRC-Aided SCL.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Channel Model: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simulation used Rayleigh fading and AWGN, which may not represent real-world interference like multi-node collisions or burst noise.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Constraints on ESP32: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Due to limited memory, more complex models (CNNs, RNNs) were excluded.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Re-training: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cannot adjust to dynamic conditions or evolving environments after deployment.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096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FUTURE 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1663" y="1416359"/>
            <a:ext cx="1074521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SNR Estimation: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a real-time SNR estimation module (e.g.,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filter) for more accurate decision-making by the FNN.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&amp; Reinforcement Learning: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incremental learning or reinforcement learning to enable the system to adapt continuously and improve performance over time.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Other Codes: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Extend the decoder selection framework to include LDPC and Turbo Codes for broader applicability in different communication standards.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Optimization: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Explore custom hardware acceleration (FPGA/ASIC) and optimize power consumption through event-driven wakeups and efficient sleep modes for ultra-low-power applications.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Decoder Pool: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 more advanced decoders and adaptive techniques to improve performance in varied channel conditions.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9305" y="223206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821"/>
            <a:ext cx="109728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1" y="1324026"/>
            <a:ext cx="11047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X. Liu and C. Huang, "Machine Learning for Polar Codes in Small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Devices,"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IEEE 7th Int. Conf. Big Data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(BDAI)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2024, pp. 1–5,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10.1109/BDAI62182.2024.10692447.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 Huang, H. Zhang, R. Li, Y. Ge, and J. Wang, "AI Coding: Learning to Construct Error Correction Codes,"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68, no. 1, pp. 1–12, Jan. 2020,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10.1109/TCOMM.2019.2955119.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Almazrouei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K. A.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Alnajjar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"Error-correcting Codes in Communication Systems,"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20th Int. Wireless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Mobile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Conf. (IWCMC)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2024, pp. 1–10,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10.1109/IWCMC61514.2024.10592361.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Ebada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Cammerer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Elkelesh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S. ten Brink, "Deep Learning-based Polar Code Design,"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Inst. of Telecommunications, Univ. of Stuttgart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Stuttgart, Germany, 2024.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Arıkan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"Channel Polarization: A Method for Constructing Capacity-Achieving Codes for Symmetric Binary-Input Memoryless Channels,"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Inf. Theory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55, no. 7, pp. 3051–3073, Jul. 2009,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10.1109/TIT.2009.2021379.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Cammerer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Hoydis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S. ten Brink, "Machine Learning for Communications: Current State and Future Directions,"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Mag.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58, no. 6, pp. 14–19, Jun. 2020,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10.1109/MCOM.001.1900650.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I. Tal and A. Vardy, "List Decoding of Polar Codes,"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Inf. Theory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57, no. 2, pp. 686–703, Feb. 2011,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10.1109/TIT.2010.2093698.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7463" y="2992582"/>
            <a:ext cx="9137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71821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 Codes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Arıkan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2009) are capacity-achieving codes adopted in 5G for their efficiency and performance.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SC, SCL, and LVA decoding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(Tal &amp; Vardy, 2011; </a:t>
            </a:r>
            <a:r>
              <a:rPr lang="en-US" alt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Balatsoukas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-Stimming et al., 2015) offer a trade-off between complexity, power, and error performance.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limited power, making high-complexity decoding less feasible (Sarkar et al., 2019).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being applied in physical layer tasks like decoding and modulation (Ye et al., 2018).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FNN-based decoder selection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enables adaptive, energy-aware communication (Kim et al., 2020).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397"/>
            <a:ext cx="109728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GOALS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5" y="2077233"/>
            <a:ext cx="11490960" cy="6217920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SDG-7 (Affordable and Clean Energy):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Optimizing battery usage in constrained devices directly contributes to more sustainable and energy-efficient communication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SDG-11 (Sustainable Cities and Communities):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Enabling reliable and energy-efficient wireless communication is crucial for the development and operation of smart grids, environmental monitoring systems, and intelligent transport systems within sustainable cities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SDG-9 (Industry, Innovation and Infrastructure):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error correction efficiency improves data reliability and reduces transmission power needs, supporting technological advancements in wireless infrastructure.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023953-869C-4063-AF0B-28F952EF41BA}"/>
              </a:ext>
            </a:extLst>
          </p:cNvPr>
          <p:cNvSpPr/>
          <p:nvPr/>
        </p:nvSpPr>
        <p:spPr>
          <a:xfrm rot="16200000">
            <a:off x="2807559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55352-9446-4A83-981F-AA84EA8A40D7}"/>
              </a:ext>
            </a:extLst>
          </p:cNvPr>
          <p:cNvSpPr/>
          <p:nvPr/>
        </p:nvSpPr>
        <p:spPr>
          <a:xfrm>
            <a:off x="725888" y="1628390"/>
            <a:ext cx="980288" cy="72461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27E74-15B9-4B93-836F-A8559A34902A}"/>
              </a:ext>
            </a:extLst>
          </p:cNvPr>
          <p:cNvSpPr txBox="1"/>
          <p:nvPr/>
        </p:nvSpPr>
        <p:spPr>
          <a:xfrm>
            <a:off x="509011" y="1782447"/>
            <a:ext cx="14384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5360" y="210131"/>
            <a:ext cx="1001339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27" name="Picture 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97A95-A68D-DF68-C232-096936D5546A}"/>
              </a:ext>
            </a:extLst>
          </p:cNvPr>
          <p:cNvCxnSpPr>
            <a:cxnSpLocks/>
          </p:cNvCxnSpPr>
          <p:nvPr/>
        </p:nvCxnSpPr>
        <p:spPr>
          <a:xfrm>
            <a:off x="1732228" y="2047094"/>
            <a:ext cx="414469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E37A7-2B1F-D0FF-4BC2-3E31C4C39C69}"/>
              </a:ext>
            </a:extLst>
          </p:cNvPr>
          <p:cNvSpPr/>
          <p:nvPr/>
        </p:nvSpPr>
        <p:spPr>
          <a:xfrm>
            <a:off x="2131141" y="2828577"/>
            <a:ext cx="1407013" cy="87701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A1CD6-FF8E-8AE2-064F-856E293DF656}"/>
              </a:ext>
            </a:extLst>
          </p:cNvPr>
          <p:cNvSpPr txBox="1"/>
          <p:nvPr/>
        </p:nvSpPr>
        <p:spPr>
          <a:xfrm>
            <a:off x="1923054" y="1847039"/>
            <a:ext cx="16992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ENCODER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420519-C505-91D7-1B1F-5CEEDE3514F6}"/>
              </a:ext>
            </a:extLst>
          </p:cNvPr>
          <p:cNvCxnSpPr>
            <a:cxnSpLocks/>
          </p:cNvCxnSpPr>
          <p:nvPr/>
        </p:nvCxnSpPr>
        <p:spPr>
          <a:xfrm>
            <a:off x="2814196" y="2494556"/>
            <a:ext cx="1608" cy="33402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2BAEE3-9F0A-CC31-AE46-EB7094C5C861}"/>
              </a:ext>
            </a:extLst>
          </p:cNvPr>
          <p:cNvSpPr/>
          <p:nvPr/>
        </p:nvSpPr>
        <p:spPr>
          <a:xfrm>
            <a:off x="2146697" y="1617537"/>
            <a:ext cx="1407013" cy="87701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31997-4F82-9460-2184-C05D372836C4}"/>
              </a:ext>
            </a:extLst>
          </p:cNvPr>
          <p:cNvSpPr txBox="1"/>
          <p:nvPr/>
        </p:nvSpPr>
        <p:spPr>
          <a:xfrm>
            <a:off x="2114331" y="2772650"/>
            <a:ext cx="142382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ko-KR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B25C21-A599-9FE1-25D5-265C0085B413}"/>
              </a:ext>
            </a:extLst>
          </p:cNvPr>
          <p:cNvSpPr/>
          <p:nvPr/>
        </p:nvSpPr>
        <p:spPr>
          <a:xfrm>
            <a:off x="2131140" y="3987764"/>
            <a:ext cx="1407013" cy="87701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025361-1FBA-19EB-00D5-E0A7E1FC0EE5}"/>
              </a:ext>
            </a:extLst>
          </p:cNvPr>
          <p:cNvCxnSpPr>
            <a:cxnSpLocks/>
          </p:cNvCxnSpPr>
          <p:nvPr/>
        </p:nvCxnSpPr>
        <p:spPr>
          <a:xfrm flipH="1">
            <a:off x="2814196" y="3694686"/>
            <a:ext cx="1" cy="30537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5A805C-4E77-A0AA-256B-45322E08A303}"/>
              </a:ext>
            </a:extLst>
          </p:cNvPr>
          <p:cNvSpPr txBox="1"/>
          <p:nvPr/>
        </p:nvSpPr>
        <p:spPr>
          <a:xfrm>
            <a:off x="2287489" y="4119296"/>
            <a:ext cx="1250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BITS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D673F0-CDC2-C3A9-06F8-632C4783A2FA}"/>
              </a:ext>
            </a:extLst>
          </p:cNvPr>
          <p:cNvSpPr/>
          <p:nvPr/>
        </p:nvSpPr>
        <p:spPr>
          <a:xfrm>
            <a:off x="2098169" y="5157419"/>
            <a:ext cx="1407013" cy="87701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937BB7-289C-F7B3-0A15-956EFA9DABCD}"/>
              </a:ext>
            </a:extLst>
          </p:cNvPr>
          <p:cNvSpPr txBox="1"/>
          <p:nvPr/>
        </p:nvSpPr>
        <p:spPr>
          <a:xfrm>
            <a:off x="2047073" y="5304675"/>
            <a:ext cx="1845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POLARIZATION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575E42-D6D1-04ED-AA23-2390C91CC9C5}"/>
              </a:ext>
            </a:extLst>
          </p:cNvPr>
          <p:cNvCxnSpPr>
            <a:cxnSpLocks/>
          </p:cNvCxnSpPr>
          <p:nvPr/>
        </p:nvCxnSpPr>
        <p:spPr>
          <a:xfrm flipH="1">
            <a:off x="2807670" y="4850457"/>
            <a:ext cx="1" cy="30537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F699A-F944-D0C1-D02C-4DA56BDA7275}"/>
              </a:ext>
            </a:extLst>
          </p:cNvPr>
          <p:cNvSpPr/>
          <p:nvPr/>
        </p:nvSpPr>
        <p:spPr>
          <a:xfrm>
            <a:off x="4228590" y="2832584"/>
            <a:ext cx="1488975" cy="87701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753C12F-9FA9-E8D3-D12E-9C416DCDAC04}"/>
              </a:ext>
            </a:extLst>
          </p:cNvPr>
          <p:cNvCxnSpPr>
            <a:cxnSpLocks/>
          </p:cNvCxnSpPr>
          <p:nvPr/>
        </p:nvCxnSpPr>
        <p:spPr>
          <a:xfrm>
            <a:off x="4958909" y="2498563"/>
            <a:ext cx="1608" cy="33402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B6BC855-4C12-D064-23C8-3E80CD29ED0F}"/>
              </a:ext>
            </a:extLst>
          </p:cNvPr>
          <p:cNvSpPr/>
          <p:nvPr/>
        </p:nvSpPr>
        <p:spPr>
          <a:xfrm>
            <a:off x="4291410" y="1621544"/>
            <a:ext cx="1407013" cy="87701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5135D1-7177-11A4-6151-79EE9D9F0A19}"/>
              </a:ext>
            </a:extLst>
          </p:cNvPr>
          <p:cNvSpPr txBox="1"/>
          <p:nvPr/>
        </p:nvSpPr>
        <p:spPr>
          <a:xfrm>
            <a:off x="4014022" y="1662373"/>
            <a:ext cx="17855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OVER NOISY CHANNEL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E8E611-496E-A7C4-3D7C-38DB30EA4E8A}"/>
              </a:ext>
            </a:extLst>
          </p:cNvPr>
          <p:cNvSpPr txBox="1"/>
          <p:nvPr/>
        </p:nvSpPr>
        <p:spPr>
          <a:xfrm>
            <a:off x="3970814" y="2899333"/>
            <a:ext cx="1785505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Rayleigh Fading</a:t>
            </a:r>
          </a:p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Free Space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8394D9-5940-A146-5038-64DC09AE752A}"/>
              </a:ext>
            </a:extLst>
          </p:cNvPr>
          <p:cNvSpPr/>
          <p:nvPr/>
        </p:nvSpPr>
        <p:spPr>
          <a:xfrm>
            <a:off x="6134706" y="2824265"/>
            <a:ext cx="1407013" cy="87701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C6800E-4213-2206-8111-2E601F15316E}"/>
              </a:ext>
            </a:extLst>
          </p:cNvPr>
          <p:cNvCxnSpPr>
            <a:cxnSpLocks/>
          </p:cNvCxnSpPr>
          <p:nvPr/>
        </p:nvCxnSpPr>
        <p:spPr>
          <a:xfrm>
            <a:off x="6817761" y="2490244"/>
            <a:ext cx="1608" cy="33402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13048D-90DB-B5D2-832A-68D4D6674226}"/>
              </a:ext>
            </a:extLst>
          </p:cNvPr>
          <p:cNvSpPr/>
          <p:nvPr/>
        </p:nvSpPr>
        <p:spPr>
          <a:xfrm>
            <a:off x="6150262" y="1613225"/>
            <a:ext cx="1407013" cy="87701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9EC0A8-F75E-2C06-AFD2-4A340D904C72}"/>
              </a:ext>
            </a:extLst>
          </p:cNvPr>
          <p:cNvSpPr txBox="1"/>
          <p:nvPr/>
        </p:nvSpPr>
        <p:spPr>
          <a:xfrm>
            <a:off x="5925008" y="1847039"/>
            <a:ext cx="17855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33CD7D-F8D1-E38E-81B3-7A4E290DE9C6}"/>
              </a:ext>
            </a:extLst>
          </p:cNvPr>
          <p:cNvSpPr txBox="1"/>
          <p:nvPr/>
        </p:nvSpPr>
        <p:spPr>
          <a:xfrm>
            <a:off x="6173460" y="2824265"/>
            <a:ext cx="132080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1.FEATURE EXTRACTION</a:t>
            </a:r>
          </a:p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2.DECIDING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9C3CFA-FF7C-1656-EF88-D0E2956FDFB6}"/>
              </a:ext>
            </a:extLst>
          </p:cNvPr>
          <p:cNvSpPr/>
          <p:nvPr/>
        </p:nvSpPr>
        <p:spPr>
          <a:xfrm>
            <a:off x="8147681" y="2832584"/>
            <a:ext cx="1407013" cy="87701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3144C2-8314-C38B-0F58-4B68DF74AC3C}"/>
              </a:ext>
            </a:extLst>
          </p:cNvPr>
          <p:cNvCxnSpPr>
            <a:cxnSpLocks/>
          </p:cNvCxnSpPr>
          <p:nvPr/>
        </p:nvCxnSpPr>
        <p:spPr>
          <a:xfrm>
            <a:off x="8830736" y="2498563"/>
            <a:ext cx="1608" cy="33402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0F421CC-3062-FEA6-9406-368EA582FD98}"/>
              </a:ext>
            </a:extLst>
          </p:cNvPr>
          <p:cNvSpPr/>
          <p:nvPr/>
        </p:nvSpPr>
        <p:spPr>
          <a:xfrm>
            <a:off x="8163237" y="1621544"/>
            <a:ext cx="1407013" cy="87701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972DB-D3F7-0AA5-4571-84A46A27FAA2}"/>
              </a:ext>
            </a:extLst>
          </p:cNvPr>
          <p:cNvSpPr/>
          <p:nvPr/>
        </p:nvSpPr>
        <p:spPr>
          <a:xfrm>
            <a:off x="8147680" y="3991771"/>
            <a:ext cx="1407013" cy="87701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5D282-E264-F32F-A705-4FB802DBC2B2}"/>
              </a:ext>
            </a:extLst>
          </p:cNvPr>
          <p:cNvCxnSpPr>
            <a:cxnSpLocks/>
          </p:cNvCxnSpPr>
          <p:nvPr/>
        </p:nvCxnSpPr>
        <p:spPr>
          <a:xfrm flipH="1">
            <a:off x="8830736" y="3698693"/>
            <a:ext cx="1" cy="305371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626AF4-41BC-1533-9559-B3AEFCE8FDC9}"/>
              </a:ext>
            </a:extLst>
          </p:cNvPr>
          <p:cNvSpPr txBox="1"/>
          <p:nvPr/>
        </p:nvSpPr>
        <p:spPr>
          <a:xfrm>
            <a:off x="8304029" y="4041682"/>
            <a:ext cx="1250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1.SC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2.SCL</a:t>
            </a: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3.LVD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AE75D-D172-C9E6-9DB6-B2B87C5FCB27}"/>
              </a:ext>
            </a:extLst>
          </p:cNvPr>
          <p:cNvSpPr txBox="1"/>
          <p:nvPr/>
        </p:nvSpPr>
        <p:spPr>
          <a:xfrm>
            <a:off x="7963396" y="1859999"/>
            <a:ext cx="16243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860B65-D5D5-66C9-EA4E-556FF3C6D410}"/>
              </a:ext>
            </a:extLst>
          </p:cNvPr>
          <p:cNvSpPr txBox="1"/>
          <p:nvPr/>
        </p:nvSpPr>
        <p:spPr>
          <a:xfrm>
            <a:off x="7842626" y="2946957"/>
            <a:ext cx="19762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DECODING TECHNIQUES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63AB79-2035-6FC5-EBDC-2CB2A142B3D8}"/>
              </a:ext>
            </a:extLst>
          </p:cNvPr>
          <p:cNvSpPr/>
          <p:nvPr/>
        </p:nvSpPr>
        <p:spPr>
          <a:xfrm>
            <a:off x="10088847" y="1662373"/>
            <a:ext cx="1152785" cy="72461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C9425A-A802-F9C7-8CE6-62046119A567}"/>
              </a:ext>
            </a:extLst>
          </p:cNvPr>
          <p:cNvSpPr txBox="1"/>
          <p:nvPr/>
        </p:nvSpPr>
        <p:spPr>
          <a:xfrm>
            <a:off x="10022974" y="1530991"/>
            <a:ext cx="126526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4EF1FD-A504-F9DC-67FA-6AD36C181CF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53710" y="2047093"/>
            <a:ext cx="737700" cy="8954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D602103-702B-5F11-0647-A8DCBB911F4A}"/>
              </a:ext>
            </a:extLst>
          </p:cNvPr>
          <p:cNvCxnSpPr>
            <a:cxnSpLocks/>
          </p:cNvCxnSpPr>
          <p:nvPr/>
        </p:nvCxnSpPr>
        <p:spPr>
          <a:xfrm>
            <a:off x="7541719" y="2056046"/>
            <a:ext cx="627162" cy="1534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7A7FF-F5D9-C207-6ABC-A7A8587E64E1}"/>
              </a:ext>
            </a:extLst>
          </p:cNvPr>
          <p:cNvCxnSpPr>
            <a:cxnSpLocks/>
          </p:cNvCxnSpPr>
          <p:nvPr/>
        </p:nvCxnSpPr>
        <p:spPr>
          <a:xfrm flipV="1">
            <a:off x="5632954" y="2056046"/>
            <a:ext cx="517308" cy="1534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4FDFF0-9536-36B4-3A09-E26BD0B3C52B}"/>
              </a:ext>
            </a:extLst>
          </p:cNvPr>
          <p:cNvCxnSpPr>
            <a:cxnSpLocks/>
          </p:cNvCxnSpPr>
          <p:nvPr/>
        </p:nvCxnSpPr>
        <p:spPr>
          <a:xfrm>
            <a:off x="9570250" y="2047093"/>
            <a:ext cx="545902" cy="895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821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23870" y="1421574"/>
            <a:ext cx="12105493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BPSK-modulated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 signals.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AWGN and Rayleigh fading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channel simulation.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SC, SCL, and LV decoders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python.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each decoder: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BER, outage probability, power Consumption, PDP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4 features: retries, ACK success rate, CRC, packet loss.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FNN predicts best decoder.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on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signals and SNRs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performance comparison.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00" y="71821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 ENCODING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Encoding: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generator matrix constructed from repeated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Kronecker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of a base kernel matrix (typically [[1, 0], [1, 1]]). This transforms a message vector into a longer encoded vector for error protection.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Bits: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Polar coding divides the bit positions into 'reliable' and 'unreliable' using a measure of reliability.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Bhattacharyya Parameter: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mathematical metric used to estimate the reliability of each bit channel. Lower values mean higher reliability.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Bhattacharyya parameters based on the design SNR.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parameters to identify the most reliable K bit positions.</a:t>
            </a:r>
          </a:p>
          <a:p>
            <a:pPr lvl="1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remaining (N−K) positions as frozen (usually fixed to 0).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K most reliable positions carry actual information; frozen bits guide decoding and reduce ambiguity, improving performance over noisy channels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68DCCA7-E2AA-4564-B5ED-334330338929}"/>
              </a:ext>
            </a:extLst>
          </p:cNvPr>
          <p:cNvSpPr txBox="1">
            <a:spLocks/>
          </p:cNvSpPr>
          <p:nvPr/>
        </p:nvSpPr>
        <p:spPr>
          <a:xfrm>
            <a:off x="1081680" y="245481"/>
            <a:ext cx="10013390" cy="8402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00" y="-60418"/>
            <a:ext cx="10972800" cy="140747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MODEL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00" y="1328614"/>
            <a:ext cx="10894752" cy="628904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Rayleigh Fading: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signal reflections from multiple paths causing interference. Common in wireless and mobile scenarios.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AWGN (Additive White Gaussian Noise):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Simulates thermal noise with zero mean, affecting amplitude and phase.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Model: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Realistic simulation combining fading and noise to evaluate decoder performance.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y=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hx+N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h: Channel gain (Rayleigh-distributed)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Transmitted signal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N: Gaussian noise</a:t>
            </a: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Plot: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AWGN channel leads to steep BER reduction with increasing SNR.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Rayleigh channel exhibits slower BER improvement due to multipath fading.</a:t>
            </a:r>
          </a:p>
          <a:p>
            <a:pPr algn="just"/>
            <a:endParaRPr sz="22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063FBB-A453-44C6-B64F-77E99FB5D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000" cy="116183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7E02631-1C4D-4ACE-8FCB-80C64B5C2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750" y="0"/>
            <a:ext cx="1188000" cy="12866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2796</Words>
  <Application>Microsoft Office PowerPoint</Application>
  <PresentationFormat>Widescreen</PresentationFormat>
  <Paragraphs>325</Paragraphs>
  <Slides>34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Cambria Math</vt:lpstr>
      <vt:lpstr>Times New Roman</vt:lpstr>
      <vt:lpstr>Office Theme</vt:lpstr>
      <vt:lpstr>IMPLEMENTATION OF POLAR CODES IN BATTERY CONSTRAINED DEVICES USING FNN</vt:lpstr>
      <vt:lpstr>INTRODUCTION</vt:lpstr>
      <vt:lpstr>OBJECTIVES</vt:lpstr>
      <vt:lpstr>LITERATURE REVIEW</vt:lpstr>
      <vt:lpstr>SUSTAINABLE DEVELOPMENT GOALS</vt:lpstr>
      <vt:lpstr>PowerPoint Presentation</vt:lpstr>
      <vt:lpstr>METHODOLOGY</vt:lpstr>
      <vt:lpstr>POLAR ENCODING</vt:lpstr>
      <vt:lpstr>CHANNEL MODEL</vt:lpstr>
      <vt:lpstr>CHANNEL MODEL</vt:lpstr>
      <vt:lpstr>NEURAL NETWORK DESIGN</vt:lpstr>
      <vt:lpstr>NEURAL NETWORK DESIGN</vt:lpstr>
      <vt:lpstr>NEURAL NETWORK DESIGN</vt:lpstr>
      <vt:lpstr>DECODER SELECTION USING FNN</vt:lpstr>
      <vt:lpstr>TRAINING &amp; MODEL LOADING</vt:lpstr>
      <vt:lpstr>SOFTWARE &amp; SIMULATION STACK</vt:lpstr>
      <vt:lpstr>SIMULATION PARAMETERS</vt:lpstr>
      <vt:lpstr>DECODER IMPLIMENTATION</vt:lpstr>
      <vt:lpstr>DECODER IMPLIMENTATION</vt:lpstr>
      <vt:lpstr>DECODER IMPLIMENTATION</vt:lpstr>
      <vt:lpstr>ADAPTIVE DECODER SELECTION</vt:lpstr>
      <vt:lpstr>TRAINING GRAPH</vt:lpstr>
      <vt:lpstr>DECODER SELECTION GRAPH</vt:lpstr>
      <vt:lpstr>EVALUATION METRICS</vt:lpstr>
      <vt:lpstr>PowerPoint Presentation</vt:lpstr>
      <vt:lpstr>PowerPoint Presentation</vt:lpstr>
      <vt:lpstr>PowerPoint Presentation</vt:lpstr>
      <vt:lpstr>BER vs. SNR (Predicted vs Traditional)</vt:lpstr>
      <vt:lpstr>Outage Probability vs. SNR</vt:lpstr>
      <vt:lpstr>Power Consumption Comparison</vt:lpstr>
      <vt:lpstr>LIMITATIONS</vt:lpstr>
      <vt:lpstr>SUGGESTIONS FOR FUTURE WORK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Polar Codes on a Noisy Message Signal Using Feedforward Neural Networks</dc:title>
  <dc:subject/>
  <dc:creator>Abdul Wasay</dc:creator>
  <cp:keywords/>
  <dc:description>generated using python-pptx</dc:description>
  <cp:lastModifiedBy>user</cp:lastModifiedBy>
  <cp:revision>42</cp:revision>
  <dcterms:created xsi:type="dcterms:W3CDTF">2013-01-27T09:14:16Z</dcterms:created>
  <dcterms:modified xsi:type="dcterms:W3CDTF">2025-05-05T11:25:02Z</dcterms:modified>
  <cp:category/>
</cp:coreProperties>
</file>