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9.xml" ContentType="application/vnd.openxmlformats-officedocument.presentationml.notesSlide+xml"/>
  <Override PartName="/ppt/charts/chartEx1.xml" ContentType="application/vnd.ms-office.chartex+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86" r:id="rId6"/>
    <p:sldId id="278" r:id="rId7"/>
    <p:sldId id="258" r:id="rId8"/>
    <p:sldId id="282" r:id="rId9"/>
    <p:sldId id="287" r:id="rId10"/>
    <p:sldId id="288" r:id="rId11"/>
    <p:sldId id="289" r:id="rId12"/>
    <p:sldId id="290" r:id="rId13"/>
    <p:sldId id="291" r:id="rId14"/>
    <p:sldId id="29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DF4F81-D3DD-4017-A5F8-A32701285520}" v="468" dt="2024-04-30T17:27:07.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9178" autoAdjust="0"/>
  </p:normalViewPr>
  <p:slideViewPr>
    <p:cSldViewPr snapToGrid="0">
      <p:cViewPr varScale="1">
        <p:scale>
          <a:sx n="99" d="100"/>
          <a:sy n="99" d="100"/>
        </p:scale>
        <p:origin x="1640" y="1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Wasay Zarbi" userId="576b20ba43b64535" providerId="LiveId" clId="{81DF4F81-D3DD-4017-A5F8-A32701285520}"/>
    <pc:docChg chg="undo custSel addSld delSld modSld sldOrd">
      <pc:chgData name="Abdul Wasay Zarbi" userId="576b20ba43b64535" providerId="LiveId" clId="{81DF4F81-D3DD-4017-A5F8-A32701285520}" dt="2024-04-30T17:28:04.862" v="3474" actId="20577"/>
      <pc:docMkLst>
        <pc:docMk/>
      </pc:docMkLst>
      <pc:sldChg chg="modSp mod">
        <pc:chgData name="Abdul Wasay Zarbi" userId="576b20ba43b64535" providerId="LiveId" clId="{81DF4F81-D3DD-4017-A5F8-A32701285520}" dt="2024-04-27T16:49:10.418" v="87" actId="20577"/>
        <pc:sldMkLst>
          <pc:docMk/>
          <pc:sldMk cId="2586058810" sldId="256"/>
        </pc:sldMkLst>
        <pc:spChg chg="mod">
          <ac:chgData name="Abdul Wasay Zarbi" userId="576b20ba43b64535" providerId="LiveId" clId="{81DF4F81-D3DD-4017-A5F8-A32701285520}" dt="2024-04-27T16:49:10.418" v="87" actId="20577"/>
          <ac:spMkLst>
            <pc:docMk/>
            <pc:sldMk cId="2586058810" sldId="256"/>
            <ac:spMk id="2" creationId="{CFE75451-6A4B-484B-9ED1-353CCE25B0F4}"/>
          </ac:spMkLst>
        </pc:spChg>
      </pc:sldChg>
      <pc:sldChg chg="addSp delSp modSp mod chgLayout modNotesTx">
        <pc:chgData name="Abdul Wasay Zarbi" userId="576b20ba43b64535" providerId="LiveId" clId="{81DF4F81-D3DD-4017-A5F8-A32701285520}" dt="2024-04-30T16:35:58.852" v="3382" actId="313"/>
        <pc:sldMkLst>
          <pc:docMk/>
          <pc:sldMk cId="3571516367" sldId="258"/>
        </pc:sldMkLst>
        <pc:spChg chg="mod">
          <ac:chgData name="Abdul Wasay Zarbi" userId="576b20ba43b64535" providerId="LiveId" clId="{81DF4F81-D3DD-4017-A5F8-A32701285520}" dt="2024-04-30T15:07:05.549" v="3323" actId="403"/>
          <ac:spMkLst>
            <pc:docMk/>
            <pc:sldMk cId="3571516367" sldId="258"/>
            <ac:spMk id="2" creationId="{0A32731C-311B-46F7-A865-6C3AF6B09A47}"/>
          </ac:spMkLst>
        </pc:spChg>
        <pc:spChg chg="del">
          <ac:chgData name="Abdul Wasay Zarbi" userId="576b20ba43b64535" providerId="LiveId" clId="{81DF4F81-D3DD-4017-A5F8-A32701285520}" dt="2024-04-27T16:54:02.423" v="165" actId="478"/>
          <ac:spMkLst>
            <pc:docMk/>
            <pc:sldMk cId="3571516367" sldId="258"/>
            <ac:spMk id="3" creationId="{9D5232F9-FD00-464A-9F17-619C91AEF8F3}"/>
          </ac:spMkLst>
        </pc:spChg>
        <pc:spChg chg="add del mod">
          <ac:chgData name="Abdul Wasay Zarbi" userId="576b20ba43b64535" providerId="LiveId" clId="{81DF4F81-D3DD-4017-A5F8-A32701285520}" dt="2024-04-27T16:54:06.097" v="166" actId="478"/>
          <ac:spMkLst>
            <pc:docMk/>
            <pc:sldMk cId="3571516367" sldId="258"/>
            <ac:spMk id="5" creationId="{1B3FA4D3-448C-DBFA-989E-CE11FCD48E80}"/>
          </ac:spMkLst>
        </pc:spChg>
        <pc:spChg chg="mod">
          <ac:chgData name="Abdul Wasay Zarbi" userId="576b20ba43b64535" providerId="LiveId" clId="{81DF4F81-D3DD-4017-A5F8-A32701285520}" dt="2024-04-27T18:30:49.529" v="240" actId="26606"/>
          <ac:spMkLst>
            <pc:docMk/>
            <pc:sldMk cId="3571516367" sldId="258"/>
            <ac:spMk id="14" creationId="{ECE635A2-70B8-3EAB-6A18-952B02EBAA1E}"/>
          </ac:spMkLst>
        </pc:spChg>
        <pc:graphicFrameChg chg="add del mod modGraphic">
          <ac:chgData name="Abdul Wasay Zarbi" userId="576b20ba43b64535" providerId="LiveId" clId="{81DF4F81-D3DD-4017-A5F8-A32701285520}" dt="2024-04-27T16:59:02.728" v="215" actId="478"/>
          <ac:graphicFrameMkLst>
            <pc:docMk/>
            <pc:sldMk cId="3571516367" sldId="258"/>
            <ac:graphicFrameMk id="6" creationId="{BE7C5624-0EBC-BD56-4B0A-0AC6F76F25DE}"/>
          </ac:graphicFrameMkLst>
        </pc:graphicFrameChg>
        <pc:graphicFrameChg chg="add del mod modGraphic">
          <ac:chgData name="Abdul Wasay Zarbi" userId="576b20ba43b64535" providerId="LiveId" clId="{81DF4F81-D3DD-4017-A5F8-A32701285520}" dt="2024-04-27T17:01:18.711" v="229" actId="478"/>
          <ac:graphicFrameMkLst>
            <pc:docMk/>
            <pc:sldMk cId="3571516367" sldId="258"/>
            <ac:graphicFrameMk id="7" creationId="{25E7B9D0-7354-C371-FFE0-E826B1715567}"/>
          </ac:graphicFrameMkLst>
        </pc:graphicFrameChg>
        <pc:graphicFrameChg chg="add mod modGraphic">
          <ac:chgData name="Abdul Wasay Zarbi" userId="576b20ba43b64535" providerId="LiveId" clId="{81DF4F81-D3DD-4017-A5F8-A32701285520}" dt="2024-04-30T16:35:58.852" v="3382" actId="313"/>
          <ac:graphicFrameMkLst>
            <pc:docMk/>
            <pc:sldMk cId="3571516367" sldId="258"/>
            <ac:graphicFrameMk id="8" creationId="{71CDA3DE-6564-7275-602B-6C220C1F06FA}"/>
          </ac:graphicFrameMkLst>
        </pc:graphicFrameChg>
        <pc:picChg chg="add del mod">
          <ac:chgData name="Abdul Wasay Zarbi" userId="576b20ba43b64535" providerId="LiveId" clId="{81DF4F81-D3DD-4017-A5F8-A32701285520}" dt="2024-04-27T18:43:01.804" v="309" actId="478"/>
          <ac:picMkLst>
            <pc:docMk/>
            <pc:sldMk cId="3571516367" sldId="258"/>
            <ac:picMk id="9" creationId="{CCDEA54F-D3A6-D3CF-970B-8E9A3BEBEF67}"/>
          </ac:picMkLst>
        </pc:picChg>
      </pc:sldChg>
      <pc:sldChg chg="del">
        <pc:chgData name="Abdul Wasay Zarbi" userId="576b20ba43b64535" providerId="LiveId" clId="{81DF4F81-D3DD-4017-A5F8-A32701285520}" dt="2024-04-28T21:10:52.166" v="457" actId="2696"/>
        <pc:sldMkLst>
          <pc:docMk/>
          <pc:sldMk cId="1742861620" sldId="266"/>
        </pc:sldMkLst>
      </pc:sldChg>
      <pc:sldChg chg="addSp delSp modSp mod setBg">
        <pc:chgData name="Abdul Wasay Zarbi" userId="576b20ba43b64535" providerId="LiveId" clId="{81DF4F81-D3DD-4017-A5F8-A32701285520}" dt="2024-04-28T21:14:50.261" v="478" actId="1076"/>
        <pc:sldMkLst>
          <pc:docMk/>
          <pc:sldMk cId="1969787568" sldId="271"/>
        </pc:sldMkLst>
        <pc:spChg chg="del">
          <ac:chgData name="Abdul Wasay Zarbi" userId="576b20ba43b64535" providerId="LiveId" clId="{81DF4F81-D3DD-4017-A5F8-A32701285520}" dt="2024-04-28T21:13:34.851" v="465" actId="478"/>
          <ac:spMkLst>
            <pc:docMk/>
            <pc:sldMk cId="1969787568" sldId="271"/>
            <ac:spMk id="2" creationId="{8BDF1EDE-5423-435C-B149-87AB1BC22B83}"/>
          </ac:spMkLst>
        </pc:spChg>
        <pc:spChg chg="del">
          <ac:chgData name="Abdul Wasay Zarbi" userId="576b20ba43b64535" providerId="LiveId" clId="{81DF4F81-D3DD-4017-A5F8-A32701285520}" dt="2024-04-28T21:11:02.068" v="458" actId="478"/>
          <ac:spMkLst>
            <pc:docMk/>
            <pc:sldMk cId="1969787568" sldId="271"/>
            <ac:spMk id="3" creationId="{AF64C29E-DF30-4DC6-AB95-2016F9A703B6}"/>
          </ac:spMkLst>
        </pc:spChg>
        <pc:spChg chg="add del mod">
          <ac:chgData name="Abdul Wasay Zarbi" userId="576b20ba43b64535" providerId="LiveId" clId="{81DF4F81-D3DD-4017-A5F8-A32701285520}" dt="2024-04-28T21:11:04.513" v="459" actId="478"/>
          <ac:spMkLst>
            <pc:docMk/>
            <pc:sldMk cId="1969787568" sldId="271"/>
            <ac:spMk id="5" creationId="{4146F8B9-E60C-171C-972F-3171DE1F24AA}"/>
          </ac:spMkLst>
        </pc:spChg>
        <pc:spChg chg="add del mod">
          <ac:chgData name="Abdul Wasay Zarbi" userId="576b20ba43b64535" providerId="LiveId" clId="{81DF4F81-D3DD-4017-A5F8-A32701285520}" dt="2024-04-28T21:13:38.069" v="466" actId="478"/>
          <ac:spMkLst>
            <pc:docMk/>
            <pc:sldMk cId="1969787568" sldId="271"/>
            <ac:spMk id="8" creationId="{485D1CAA-C895-462D-E685-798316E902A4}"/>
          </ac:spMkLst>
        </pc:spChg>
        <pc:picChg chg="add mod modCrop">
          <ac:chgData name="Abdul Wasay Zarbi" userId="576b20ba43b64535" providerId="LiveId" clId="{81DF4F81-D3DD-4017-A5F8-A32701285520}" dt="2024-04-28T21:14:50.261" v="478" actId="1076"/>
          <ac:picMkLst>
            <pc:docMk/>
            <pc:sldMk cId="1969787568" sldId="271"/>
            <ac:picMk id="10" creationId="{798D8590-BF6D-3C53-85AF-EBB678DDB000}"/>
          </ac:picMkLst>
        </pc:picChg>
      </pc:sldChg>
      <pc:sldChg chg="addSp delSp modSp mod modNotesTx">
        <pc:chgData name="Abdul Wasay Zarbi" userId="576b20ba43b64535" providerId="LiveId" clId="{81DF4F81-D3DD-4017-A5F8-A32701285520}" dt="2024-04-30T15:37:28.949" v="3381" actId="20577"/>
        <pc:sldMkLst>
          <pc:docMk/>
          <pc:sldMk cId="608796113" sldId="278"/>
        </pc:sldMkLst>
        <pc:spChg chg="mod">
          <ac:chgData name="Abdul Wasay Zarbi" userId="576b20ba43b64535" providerId="LiveId" clId="{81DF4F81-D3DD-4017-A5F8-A32701285520}" dt="2024-04-29T18:28:29.645" v="1735" actId="20577"/>
          <ac:spMkLst>
            <pc:docMk/>
            <pc:sldMk cId="608796113" sldId="278"/>
            <ac:spMk id="2" creationId="{9528DBD1-DB29-D44F-FD5A-3071BB37EF37}"/>
          </ac:spMkLst>
        </pc:spChg>
        <pc:spChg chg="add mod">
          <ac:chgData name="Abdul Wasay Zarbi" userId="576b20ba43b64535" providerId="LiveId" clId="{81DF4F81-D3DD-4017-A5F8-A32701285520}" dt="2024-04-29T18:28:52.772" v="1743" actId="20577"/>
          <ac:spMkLst>
            <pc:docMk/>
            <pc:sldMk cId="608796113" sldId="278"/>
            <ac:spMk id="3" creationId="{D422E857-1475-B7A6-2F89-62709350696D}"/>
          </ac:spMkLst>
        </pc:spChg>
        <pc:picChg chg="add del mod">
          <ac:chgData name="Abdul Wasay Zarbi" userId="576b20ba43b64535" providerId="LiveId" clId="{81DF4F81-D3DD-4017-A5F8-A32701285520}" dt="2024-04-27T18:42:59.682" v="308" actId="478"/>
          <ac:picMkLst>
            <pc:docMk/>
            <pc:sldMk cId="608796113" sldId="278"/>
            <ac:picMk id="4" creationId="{AA8B3468-46AF-BBC5-DEAA-EB1E116EC294}"/>
          </ac:picMkLst>
        </pc:picChg>
      </pc:sldChg>
      <pc:sldChg chg="del">
        <pc:chgData name="Abdul Wasay Zarbi" userId="576b20ba43b64535" providerId="LiveId" clId="{81DF4F81-D3DD-4017-A5F8-A32701285520}" dt="2024-04-27T16:44:25.545" v="1" actId="2696"/>
        <pc:sldMkLst>
          <pc:docMk/>
          <pc:sldMk cId="2241459136" sldId="279"/>
        </pc:sldMkLst>
      </pc:sldChg>
      <pc:sldChg chg="del">
        <pc:chgData name="Abdul Wasay Zarbi" userId="576b20ba43b64535" providerId="LiveId" clId="{81DF4F81-D3DD-4017-A5F8-A32701285520}" dt="2024-04-28T21:10:26.762" v="452" actId="2696"/>
        <pc:sldMkLst>
          <pc:docMk/>
          <pc:sldMk cId="334696707" sldId="280"/>
        </pc:sldMkLst>
      </pc:sldChg>
      <pc:sldChg chg="del">
        <pc:chgData name="Abdul Wasay Zarbi" userId="576b20ba43b64535" providerId="LiveId" clId="{81DF4F81-D3DD-4017-A5F8-A32701285520}" dt="2024-04-28T21:10:32.214" v="453" actId="2696"/>
        <pc:sldMkLst>
          <pc:docMk/>
          <pc:sldMk cId="103458723" sldId="281"/>
        </pc:sldMkLst>
      </pc:sldChg>
      <pc:sldChg chg="addSp delSp modSp mod ord modNotesTx">
        <pc:chgData name="Abdul Wasay Zarbi" userId="576b20ba43b64535" providerId="LiveId" clId="{81DF4F81-D3DD-4017-A5F8-A32701285520}" dt="2024-04-30T17:22:07.097" v="3408" actId="20577"/>
        <pc:sldMkLst>
          <pc:docMk/>
          <pc:sldMk cId="636929804" sldId="282"/>
        </pc:sldMkLst>
        <pc:spChg chg="mod">
          <ac:chgData name="Abdul Wasay Zarbi" userId="576b20ba43b64535" providerId="LiveId" clId="{81DF4F81-D3DD-4017-A5F8-A32701285520}" dt="2024-04-28T21:17:46.455" v="509" actId="20577"/>
          <ac:spMkLst>
            <pc:docMk/>
            <pc:sldMk cId="636929804" sldId="282"/>
            <ac:spMk id="2" creationId="{8B27D9B3-B64F-656A-0D99-161A6C0F518F}"/>
          </ac:spMkLst>
        </pc:spChg>
        <pc:spChg chg="add del mod">
          <ac:chgData name="Abdul Wasay Zarbi" userId="576b20ba43b64535" providerId="LiveId" clId="{81DF4F81-D3DD-4017-A5F8-A32701285520}" dt="2024-04-28T21:16:24.085" v="493" actId="478"/>
          <ac:spMkLst>
            <pc:docMk/>
            <pc:sldMk cId="636929804" sldId="282"/>
            <ac:spMk id="4" creationId="{6CAD4E5D-A92D-079F-971B-47C81C92410C}"/>
          </ac:spMkLst>
        </pc:spChg>
        <pc:spChg chg="add del mod">
          <ac:chgData name="Abdul Wasay Zarbi" userId="576b20ba43b64535" providerId="LiveId" clId="{81DF4F81-D3DD-4017-A5F8-A32701285520}" dt="2024-04-28T21:16:27.754" v="495" actId="478"/>
          <ac:spMkLst>
            <pc:docMk/>
            <pc:sldMk cId="636929804" sldId="282"/>
            <ac:spMk id="6" creationId="{39305E43-63BB-3AF2-E255-CE7A0BD95F10}"/>
          </ac:spMkLst>
        </pc:spChg>
        <pc:spChg chg="add mod">
          <ac:chgData name="Abdul Wasay Zarbi" userId="576b20ba43b64535" providerId="LiveId" clId="{81DF4F81-D3DD-4017-A5F8-A32701285520}" dt="2024-04-30T17:22:07.097" v="3408" actId="20577"/>
          <ac:spMkLst>
            <pc:docMk/>
            <pc:sldMk cId="636929804" sldId="282"/>
            <ac:spMk id="8" creationId="{F4590596-4FB8-5490-FA11-3E01448746E1}"/>
          </ac:spMkLst>
        </pc:spChg>
        <pc:spChg chg="add del mod">
          <ac:chgData name="Abdul Wasay Zarbi" userId="576b20ba43b64535" providerId="LiveId" clId="{81DF4F81-D3DD-4017-A5F8-A32701285520}" dt="2024-04-28T21:16:35.095" v="499" actId="478"/>
          <ac:spMkLst>
            <pc:docMk/>
            <pc:sldMk cId="636929804" sldId="282"/>
            <ac:spMk id="10" creationId="{DFFAB369-6596-6112-7D44-E5C07DB5FA44}"/>
          </ac:spMkLst>
        </pc:spChg>
        <pc:spChg chg="del mod">
          <ac:chgData name="Abdul Wasay Zarbi" userId="576b20ba43b64535" providerId="LiveId" clId="{81DF4F81-D3DD-4017-A5F8-A32701285520}" dt="2024-04-28T21:16:22.126" v="492" actId="478"/>
          <ac:spMkLst>
            <pc:docMk/>
            <pc:sldMk cId="636929804" sldId="282"/>
            <ac:spMk id="13" creationId="{7E5B6E40-3A7D-ACF7-AA38-25977D322D81}"/>
          </ac:spMkLst>
        </pc:spChg>
        <pc:spChg chg="del">
          <ac:chgData name="Abdul Wasay Zarbi" userId="576b20ba43b64535" providerId="LiveId" clId="{81DF4F81-D3DD-4017-A5F8-A32701285520}" dt="2024-04-28T21:16:34.029" v="498" actId="478"/>
          <ac:spMkLst>
            <pc:docMk/>
            <pc:sldMk cId="636929804" sldId="282"/>
            <ac:spMk id="14" creationId="{5112969F-EB84-49D5-7100-1FB28870FB30}"/>
          </ac:spMkLst>
        </pc:spChg>
        <pc:spChg chg="del">
          <ac:chgData name="Abdul Wasay Zarbi" userId="576b20ba43b64535" providerId="LiveId" clId="{81DF4F81-D3DD-4017-A5F8-A32701285520}" dt="2024-04-28T21:16:29.222" v="496" actId="478"/>
          <ac:spMkLst>
            <pc:docMk/>
            <pc:sldMk cId="636929804" sldId="282"/>
            <ac:spMk id="15" creationId="{A536BD54-EFA1-25A2-9F04-4F22C36E2A5D}"/>
          </ac:spMkLst>
        </pc:spChg>
        <pc:spChg chg="del mod">
          <ac:chgData name="Abdul Wasay Zarbi" userId="576b20ba43b64535" providerId="LiveId" clId="{81DF4F81-D3DD-4017-A5F8-A32701285520}" dt="2024-04-28T21:16:25.821" v="494" actId="478"/>
          <ac:spMkLst>
            <pc:docMk/>
            <pc:sldMk cId="636929804" sldId="282"/>
            <ac:spMk id="36" creationId="{E71298F0-74F1-FECA-0F02-495F9A2EBA7B}"/>
          </ac:spMkLst>
        </pc:spChg>
      </pc:sldChg>
      <pc:sldChg chg="del">
        <pc:chgData name="Abdul Wasay Zarbi" userId="576b20ba43b64535" providerId="LiveId" clId="{81DF4F81-D3DD-4017-A5F8-A32701285520}" dt="2024-04-28T21:10:47.207" v="455" actId="2696"/>
        <pc:sldMkLst>
          <pc:docMk/>
          <pc:sldMk cId="1658164610" sldId="283"/>
        </pc:sldMkLst>
      </pc:sldChg>
      <pc:sldChg chg="del">
        <pc:chgData name="Abdul Wasay Zarbi" userId="576b20ba43b64535" providerId="LiveId" clId="{81DF4F81-D3DD-4017-A5F8-A32701285520}" dt="2024-04-28T21:10:49.922" v="456" actId="2696"/>
        <pc:sldMkLst>
          <pc:docMk/>
          <pc:sldMk cId="2403577982" sldId="284"/>
        </pc:sldMkLst>
      </pc:sldChg>
      <pc:sldChg chg="del">
        <pc:chgData name="Abdul Wasay Zarbi" userId="576b20ba43b64535" providerId="LiveId" clId="{81DF4F81-D3DD-4017-A5F8-A32701285520}" dt="2024-04-28T21:10:44.234" v="454" actId="2696"/>
        <pc:sldMkLst>
          <pc:docMk/>
          <pc:sldMk cId="2791821786" sldId="285"/>
        </pc:sldMkLst>
      </pc:sldChg>
      <pc:sldChg chg="addSp delSp modSp add mod modNotesTx">
        <pc:chgData name="Abdul Wasay Zarbi" userId="576b20ba43b64535" providerId="LiveId" clId="{81DF4F81-D3DD-4017-A5F8-A32701285520}" dt="2024-04-30T04:42:24.679" v="3135" actId="20577"/>
        <pc:sldMkLst>
          <pc:docMk/>
          <pc:sldMk cId="4034307204" sldId="286"/>
        </pc:sldMkLst>
        <pc:spChg chg="mod">
          <ac:chgData name="Abdul Wasay Zarbi" userId="576b20ba43b64535" providerId="LiveId" clId="{81DF4F81-D3DD-4017-A5F8-A32701285520}" dt="2024-04-27T16:52:11.619" v="160" actId="14100"/>
          <ac:spMkLst>
            <pc:docMk/>
            <pc:sldMk cId="4034307204" sldId="286"/>
            <ac:spMk id="2" creationId="{CFE75451-6A4B-484B-9ED1-353CCE25B0F4}"/>
          </ac:spMkLst>
        </pc:spChg>
        <pc:spChg chg="add del mod">
          <ac:chgData name="Abdul Wasay Zarbi" userId="576b20ba43b64535" providerId="LiveId" clId="{81DF4F81-D3DD-4017-A5F8-A32701285520}" dt="2024-04-29T18:14:01.240" v="1341" actId="478"/>
          <ac:spMkLst>
            <pc:docMk/>
            <pc:sldMk cId="4034307204" sldId="286"/>
            <ac:spMk id="3" creationId="{7438A1A7-177F-4556-0D1D-44FD4892900B}"/>
          </ac:spMkLst>
        </pc:spChg>
        <pc:spChg chg="add del mod">
          <ac:chgData name="Abdul Wasay Zarbi" userId="576b20ba43b64535" providerId="LiveId" clId="{81DF4F81-D3DD-4017-A5F8-A32701285520}" dt="2024-04-29T18:17:30.534" v="1358" actId="478"/>
          <ac:spMkLst>
            <pc:docMk/>
            <pc:sldMk cId="4034307204" sldId="286"/>
            <ac:spMk id="4" creationId="{A5B5FB6A-FCED-2247-62AC-3CB4EFAC67F4}"/>
          </ac:spMkLst>
        </pc:spChg>
        <pc:spChg chg="add mod">
          <ac:chgData name="Abdul Wasay Zarbi" userId="576b20ba43b64535" providerId="LiveId" clId="{81DF4F81-D3DD-4017-A5F8-A32701285520}" dt="2024-04-30T04:18:31.589" v="3068" actId="20577"/>
          <ac:spMkLst>
            <pc:docMk/>
            <pc:sldMk cId="4034307204" sldId="286"/>
            <ac:spMk id="6" creationId="{4C2CFB9B-3D35-1C86-7228-F0FB48A38043}"/>
          </ac:spMkLst>
        </pc:spChg>
        <pc:picChg chg="del mod">
          <ac:chgData name="Abdul Wasay Zarbi" userId="576b20ba43b64535" providerId="LiveId" clId="{81DF4F81-D3DD-4017-A5F8-A32701285520}" dt="2024-04-29T18:13:47.576" v="1339" actId="478"/>
          <ac:picMkLst>
            <pc:docMk/>
            <pc:sldMk cId="4034307204" sldId="286"/>
            <ac:picMk id="5" creationId="{DA1520E7-830F-4577-6F73-75D7EFE57032}"/>
          </ac:picMkLst>
        </pc:picChg>
      </pc:sldChg>
      <pc:sldChg chg="addSp delSp modSp add mod modClrScheme chgLayout modNotesTx">
        <pc:chgData name="Abdul Wasay Zarbi" userId="576b20ba43b64535" providerId="LiveId" clId="{81DF4F81-D3DD-4017-A5F8-A32701285520}" dt="2024-04-30T17:23:36.674" v="3428" actId="20577"/>
        <pc:sldMkLst>
          <pc:docMk/>
          <pc:sldMk cId="2875771779" sldId="287"/>
        </pc:sldMkLst>
        <pc:spChg chg="mod ord">
          <ac:chgData name="Abdul Wasay Zarbi" userId="576b20ba43b64535" providerId="LiveId" clId="{81DF4F81-D3DD-4017-A5F8-A32701285520}" dt="2024-04-28T21:43:48.134" v="547" actId="1076"/>
          <ac:spMkLst>
            <pc:docMk/>
            <pc:sldMk cId="2875771779" sldId="287"/>
            <ac:spMk id="2" creationId="{0A32731C-311B-46F7-A865-6C3AF6B09A47}"/>
          </ac:spMkLst>
        </pc:spChg>
        <pc:spChg chg="add del mod">
          <ac:chgData name="Abdul Wasay Zarbi" userId="576b20ba43b64535" providerId="LiveId" clId="{81DF4F81-D3DD-4017-A5F8-A32701285520}" dt="2024-04-28T19:54:45.272" v="328"/>
          <ac:spMkLst>
            <pc:docMk/>
            <pc:sldMk cId="2875771779" sldId="287"/>
            <ac:spMk id="3" creationId="{9D5232F9-FD00-464A-9F17-619C91AEF8F3}"/>
          </ac:spMkLst>
        </pc:spChg>
        <pc:spChg chg="add del mod">
          <ac:chgData name="Abdul Wasay Zarbi" userId="576b20ba43b64535" providerId="LiveId" clId="{81DF4F81-D3DD-4017-A5F8-A32701285520}" dt="2024-04-29T21:09:37.622" v="2215"/>
          <ac:spMkLst>
            <pc:docMk/>
            <pc:sldMk cId="2875771779" sldId="287"/>
            <ac:spMk id="10" creationId="{063FF39B-4CDB-EFC2-3256-F755B0427FBD}"/>
          </ac:spMkLst>
        </pc:spChg>
        <pc:spChg chg="add mod">
          <ac:chgData name="Abdul Wasay Zarbi" userId="576b20ba43b64535" providerId="LiveId" clId="{81DF4F81-D3DD-4017-A5F8-A32701285520}" dt="2024-04-30T17:23:36.674" v="3428" actId="20577"/>
          <ac:spMkLst>
            <pc:docMk/>
            <pc:sldMk cId="2875771779" sldId="287"/>
            <ac:spMk id="12" creationId="{CA098A22-6F22-83A5-2661-D36DA4F0C8F4}"/>
          </ac:spMkLst>
        </pc:spChg>
        <pc:spChg chg="add del mod ord">
          <ac:chgData name="Abdul Wasay Zarbi" userId="576b20ba43b64535" providerId="LiveId" clId="{81DF4F81-D3DD-4017-A5F8-A32701285520}" dt="2024-04-28T20:13:11.240" v="396" actId="478"/>
          <ac:spMkLst>
            <pc:docMk/>
            <pc:sldMk cId="2875771779" sldId="287"/>
            <ac:spMk id="13" creationId="{77D199EB-0419-5F4F-8156-078BB0843D2B}"/>
          </ac:spMkLst>
        </pc:spChg>
        <pc:spChg chg="mod">
          <ac:chgData name="Abdul Wasay Zarbi" userId="576b20ba43b64535" providerId="LiveId" clId="{81DF4F81-D3DD-4017-A5F8-A32701285520}" dt="2024-04-28T20:11:56.767" v="381" actId="26606"/>
          <ac:spMkLst>
            <pc:docMk/>
            <pc:sldMk cId="2875771779" sldId="287"/>
            <ac:spMk id="14" creationId="{ECE635A2-70B8-3EAB-6A18-952B02EBAA1E}"/>
          </ac:spMkLst>
        </pc:spChg>
        <pc:spChg chg="add del mod ord">
          <ac:chgData name="Abdul Wasay Zarbi" userId="576b20ba43b64535" providerId="LiveId" clId="{81DF4F81-D3DD-4017-A5F8-A32701285520}" dt="2024-04-28T20:13:01.232" v="395" actId="478"/>
          <ac:spMkLst>
            <pc:docMk/>
            <pc:sldMk cId="2875771779" sldId="287"/>
            <ac:spMk id="15" creationId="{F7DB2F7E-E3AC-ED4F-86B3-151C0A2470BD}"/>
          </ac:spMkLst>
        </pc:spChg>
        <pc:spChg chg="add del mod ord">
          <ac:chgData name="Abdul Wasay Zarbi" userId="576b20ba43b64535" providerId="LiveId" clId="{81DF4F81-D3DD-4017-A5F8-A32701285520}" dt="2024-04-28T20:12:35.712" v="389" actId="478"/>
          <ac:spMkLst>
            <pc:docMk/>
            <pc:sldMk cId="2875771779" sldId="287"/>
            <ac:spMk id="16" creationId="{58B26CA4-D646-77E8-74E5-C77813391D2D}"/>
          </ac:spMkLst>
        </pc:spChg>
        <pc:spChg chg="add del mod">
          <ac:chgData name="Abdul Wasay Zarbi" userId="576b20ba43b64535" providerId="LiveId" clId="{81DF4F81-D3DD-4017-A5F8-A32701285520}" dt="2024-04-28T20:12:56.850" v="394" actId="700"/>
          <ac:spMkLst>
            <pc:docMk/>
            <pc:sldMk cId="2875771779" sldId="287"/>
            <ac:spMk id="18" creationId="{B0050C85-8EC0-9BE0-381A-8E78309CA473}"/>
          </ac:spMkLst>
        </pc:spChg>
        <pc:spChg chg="add del mod">
          <ac:chgData name="Abdul Wasay Zarbi" userId="576b20ba43b64535" providerId="LiveId" clId="{81DF4F81-D3DD-4017-A5F8-A32701285520}" dt="2024-04-28T20:10:53.931" v="369" actId="26606"/>
          <ac:spMkLst>
            <pc:docMk/>
            <pc:sldMk cId="2875771779" sldId="287"/>
            <ac:spMk id="19" creationId="{D67872D4-30C2-5404-5139-A5C117770573}"/>
          </ac:spMkLst>
        </pc:spChg>
        <pc:spChg chg="add del mod ord">
          <ac:chgData name="Abdul Wasay Zarbi" userId="576b20ba43b64535" providerId="LiveId" clId="{81DF4F81-D3DD-4017-A5F8-A32701285520}" dt="2024-04-28T20:12:56.850" v="394" actId="700"/>
          <ac:spMkLst>
            <pc:docMk/>
            <pc:sldMk cId="2875771779" sldId="287"/>
            <ac:spMk id="20" creationId="{29346862-50D4-FA30-0C7E-733C1E53EC15}"/>
          </ac:spMkLst>
        </pc:spChg>
        <pc:spChg chg="add del mod">
          <ac:chgData name="Abdul Wasay Zarbi" userId="576b20ba43b64535" providerId="LiveId" clId="{81DF4F81-D3DD-4017-A5F8-A32701285520}" dt="2024-04-28T20:10:53.931" v="369" actId="26606"/>
          <ac:spMkLst>
            <pc:docMk/>
            <pc:sldMk cId="2875771779" sldId="287"/>
            <ac:spMk id="21" creationId="{73097FD6-EE7E-EDBA-7349-D9A5B2D55083}"/>
          </ac:spMkLst>
        </pc:spChg>
        <pc:spChg chg="add del mod">
          <ac:chgData name="Abdul Wasay Zarbi" userId="576b20ba43b64535" providerId="LiveId" clId="{81DF4F81-D3DD-4017-A5F8-A32701285520}" dt="2024-04-28T20:12:56.850" v="394" actId="700"/>
          <ac:spMkLst>
            <pc:docMk/>
            <pc:sldMk cId="2875771779" sldId="287"/>
            <ac:spMk id="22" creationId="{54D30979-64B2-5515-B467-F4E487589B70}"/>
          </ac:spMkLst>
        </pc:spChg>
        <pc:spChg chg="add del mod">
          <ac:chgData name="Abdul Wasay Zarbi" userId="576b20ba43b64535" providerId="LiveId" clId="{81DF4F81-D3DD-4017-A5F8-A32701285520}" dt="2024-04-28T20:10:53.931" v="369" actId="26606"/>
          <ac:spMkLst>
            <pc:docMk/>
            <pc:sldMk cId="2875771779" sldId="287"/>
            <ac:spMk id="23" creationId="{B123F616-680D-4C0B-6747-7284C795013A}"/>
          </ac:spMkLst>
        </pc:spChg>
        <pc:spChg chg="add mod ord">
          <ac:chgData name="Abdul Wasay Zarbi" userId="576b20ba43b64535" providerId="LiveId" clId="{81DF4F81-D3DD-4017-A5F8-A32701285520}" dt="2024-04-28T20:12:56.850" v="394" actId="700"/>
          <ac:spMkLst>
            <pc:docMk/>
            <pc:sldMk cId="2875771779" sldId="287"/>
            <ac:spMk id="24" creationId="{37B34BB7-A58F-6DAD-C7DD-F75D31236E73}"/>
          </ac:spMkLst>
        </pc:spChg>
        <pc:spChg chg="add del mod">
          <ac:chgData name="Abdul Wasay Zarbi" userId="576b20ba43b64535" providerId="LiveId" clId="{81DF4F81-D3DD-4017-A5F8-A32701285520}" dt="2024-04-28T20:10:53.931" v="369" actId="26606"/>
          <ac:spMkLst>
            <pc:docMk/>
            <pc:sldMk cId="2875771779" sldId="287"/>
            <ac:spMk id="25" creationId="{91CBF781-FD88-0166-B068-21C3F9A1D880}"/>
          </ac:spMkLst>
        </pc:spChg>
        <pc:spChg chg="add del">
          <ac:chgData name="Abdul Wasay Zarbi" userId="576b20ba43b64535" providerId="LiveId" clId="{81DF4F81-D3DD-4017-A5F8-A32701285520}" dt="2024-04-28T20:10:55.664" v="371" actId="26606"/>
          <ac:spMkLst>
            <pc:docMk/>
            <pc:sldMk cId="2875771779" sldId="287"/>
            <ac:spMk id="27" creationId="{58B26CA4-D646-77E8-74E5-C77813391D2D}"/>
          </ac:spMkLst>
        </pc:spChg>
        <pc:graphicFrameChg chg="add mod">
          <ac:chgData name="Abdul Wasay Zarbi" userId="576b20ba43b64535" providerId="LiveId" clId="{81DF4F81-D3DD-4017-A5F8-A32701285520}" dt="2024-04-28T19:54:45.111" v="327"/>
          <ac:graphicFrameMkLst>
            <pc:docMk/>
            <pc:sldMk cId="2875771779" sldId="287"/>
            <ac:graphicFrameMk id="7" creationId="{BD37F208-64B0-49CF-95A4-1A0E53749BEE}"/>
          </ac:graphicFrameMkLst>
        </pc:graphicFrameChg>
        <pc:graphicFrameChg chg="add mod">
          <ac:chgData name="Abdul Wasay Zarbi" userId="576b20ba43b64535" providerId="LiveId" clId="{81DF4F81-D3DD-4017-A5F8-A32701285520}" dt="2024-04-30T17:22:56.872" v="3410" actId="1076"/>
          <ac:graphicFrameMkLst>
            <pc:docMk/>
            <pc:sldMk cId="2875771779" sldId="287"/>
            <ac:graphicFrameMk id="8" creationId="{BD37F208-64B0-49CF-95A4-1A0E53749BEE}"/>
          </ac:graphicFrameMkLst>
        </pc:graphicFrameChg>
        <pc:picChg chg="add del mod">
          <ac:chgData name="Abdul Wasay Zarbi" userId="576b20ba43b64535" providerId="LiveId" clId="{81DF4F81-D3DD-4017-A5F8-A32701285520}" dt="2024-04-27T18:43:03.732" v="310" actId="478"/>
          <ac:picMkLst>
            <pc:docMk/>
            <pc:sldMk cId="2875771779" sldId="287"/>
            <ac:picMk id="4" creationId="{89829709-7768-A91A-24EF-4711CF3FA8E2}"/>
          </ac:picMkLst>
        </pc:picChg>
      </pc:sldChg>
      <pc:sldChg chg="addSp delSp modSp add mod chgLayout modNotesTx">
        <pc:chgData name="Abdul Wasay Zarbi" userId="576b20ba43b64535" providerId="LiveId" clId="{81DF4F81-D3DD-4017-A5F8-A32701285520}" dt="2024-04-30T17:25:12.031" v="3462" actId="20577"/>
        <pc:sldMkLst>
          <pc:docMk/>
          <pc:sldMk cId="882039583" sldId="288"/>
        </pc:sldMkLst>
        <pc:spChg chg="mod">
          <ac:chgData name="Abdul Wasay Zarbi" userId="576b20ba43b64535" providerId="LiveId" clId="{81DF4F81-D3DD-4017-A5F8-A32701285520}" dt="2024-04-28T20:38:40.780" v="425" actId="14100"/>
          <ac:spMkLst>
            <pc:docMk/>
            <pc:sldMk cId="882039583" sldId="288"/>
            <ac:spMk id="2" creationId="{0A32731C-311B-46F7-A865-6C3AF6B09A47}"/>
          </ac:spMkLst>
        </pc:spChg>
        <pc:spChg chg="add del mod">
          <ac:chgData name="Abdul Wasay Zarbi" userId="576b20ba43b64535" providerId="LiveId" clId="{81DF4F81-D3DD-4017-A5F8-A32701285520}" dt="2024-04-28T20:09:40.677" v="360"/>
          <ac:spMkLst>
            <pc:docMk/>
            <pc:sldMk cId="882039583" sldId="288"/>
            <ac:spMk id="3" creationId="{9D5232F9-FD00-464A-9F17-619C91AEF8F3}"/>
          </ac:spMkLst>
        </pc:spChg>
        <pc:spChg chg="add del mod">
          <ac:chgData name="Abdul Wasay Zarbi" userId="576b20ba43b64535" providerId="LiveId" clId="{81DF4F81-D3DD-4017-A5F8-A32701285520}" dt="2024-04-28T20:38:21.764" v="420" actId="478"/>
          <ac:spMkLst>
            <pc:docMk/>
            <pc:sldMk cId="882039583" sldId="288"/>
            <ac:spMk id="9" creationId="{F7CCE9A1-BCE5-8E30-EBBA-D01E455428FE}"/>
          </ac:spMkLst>
        </pc:spChg>
        <pc:spChg chg="add del mod">
          <ac:chgData name="Abdul Wasay Zarbi" userId="576b20ba43b64535" providerId="LiveId" clId="{81DF4F81-D3DD-4017-A5F8-A32701285520}" dt="2024-04-29T21:09:04.456" v="2207"/>
          <ac:spMkLst>
            <pc:docMk/>
            <pc:sldMk cId="882039583" sldId="288"/>
            <ac:spMk id="11" creationId="{AC839361-CEB5-2E27-2098-4D21BFFD0B44}"/>
          </ac:spMkLst>
        </pc:spChg>
        <pc:spChg chg="add del mod">
          <ac:chgData name="Abdul Wasay Zarbi" userId="576b20ba43b64535" providerId="LiveId" clId="{81DF4F81-D3DD-4017-A5F8-A32701285520}" dt="2024-04-29T00:51:58.476" v="600" actId="478"/>
          <ac:spMkLst>
            <pc:docMk/>
            <pc:sldMk cId="882039583" sldId="288"/>
            <ac:spMk id="13" creationId="{9F693884-D5E4-CAA1-1A89-909773844102}"/>
          </ac:spMkLst>
        </pc:spChg>
        <pc:spChg chg="mod">
          <ac:chgData name="Abdul Wasay Zarbi" userId="576b20ba43b64535" providerId="LiveId" clId="{81DF4F81-D3DD-4017-A5F8-A32701285520}" dt="2024-04-28T20:10:00.516" v="364" actId="26606"/>
          <ac:spMkLst>
            <pc:docMk/>
            <pc:sldMk cId="882039583" sldId="288"/>
            <ac:spMk id="14" creationId="{ECE635A2-70B8-3EAB-6A18-952B02EBAA1E}"/>
          </ac:spMkLst>
        </pc:spChg>
        <pc:spChg chg="add mod">
          <ac:chgData name="Abdul Wasay Zarbi" userId="576b20ba43b64535" providerId="LiveId" clId="{81DF4F81-D3DD-4017-A5F8-A32701285520}" dt="2024-04-30T17:25:12.031" v="3462" actId="20577"/>
          <ac:spMkLst>
            <pc:docMk/>
            <pc:sldMk cId="882039583" sldId="288"/>
            <ac:spMk id="18" creationId="{93C64D0B-ADAA-B056-0B6A-9ED95EFCA3C9}"/>
          </ac:spMkLst>
        </pc:spChg>
        <pc:spChg chg="add del mod">
          <ac:chgData name="Abdul Wasay Zarbi" userId="576b20ba43b64535" providerId="LiveId" clId="{81DF4F81-D3DD-4017-A5F8-A32701285520}" dt="2024-04-28T20:10:26.532" v="365"/>
          <ac:spMkLst>
            <pc:docMk/>
            <pc:sldMk cId="882039583" sldId="288"/>
            <ac:spMk id="19" creationId="{4DECD00D-BFFB-6056-31DE-7AB057DDF9B9}"/>
          </ac:spMkLst>
        </pc:spChg>
        <pc:graphicFrameChg chg="add mod">
          <ac:chgData name="Abdul Wasay Zarbi" userId="576b20ba43b64535" providerId="LiveId" clId="{81DF4F81-D3DD-4017-A5F8-A32701285520}" dt="2024-04-28T20:09:40.144" v="359"/>
          <ac:graphicFrameMkLst>
            <pc:docMk/>
            <pc:sldMk cId="882039583" sldId="288"/>
            <ac:graphicFrameMk id="5" creationId="{443D0423-1E03-6D7D-2D4E-5FDEE85C0F1E}"/>
          </ac:graphicFrameMkLst>
        </pc:graphicFrameChg>
        <pc:graphicFrameChg chg="add del mod">
          <ac:chgData name="Abdul Wasay Zarbi" userId="576b20ba43b64535" providerId="LiveId" clId="{81DF4F81-D3DD-4017-A5F8-A32701285520}" dt="2024-04-29T00:51:54.324" v="599" actId="478"/>
          <ac:graphicFrameMkLst>
            <pc:docMk/>
            <pc:sldMk cId="882039583" sldId="288"/>
            <ac:graphicFrameMk id="6" creationId="{443D0423-1E03-6D7D-2D4E-5FDEE85C0F1E}"/>
          </ac:graphicFrameMkLst>
        </pc:graphicFrameChg>
        <pc:graphicFrameChg chg="add del mod modGraphic">
          <ac:chgData name="Abdul Wasay Zarbi" userId="576b20ba43b64535" providerId="LiveId" clId="{81DF4F81-D3DD-4017-A5F8-A32701285520}" dt="2024-04-28T20:37:50.633" v="418" actId="478"/>
          <ac:graphicFrameMkLst>
            <pc:docMk/>
            <pc:sldMk cId="882039583" sldId="288"/>
            <ac:graphicFrameMk id="7" creationId="{E6084598-409D-0524-4961-ACE269C87327}"/>
          </ac:graphicFrameMkLst>
        </pc:graphicFrameChg>
        <pc:graphicFrameChg chg="add mod">
          <ac:chgData name="Abdul Wasay Zarbi" userId="576b20ba43b64535" providerId="LiveId" clId="{81DF4F81-D3DD-4017-A5F8-A32701285520}" dt="2024-04-29T00:52:08.876" v="604"/>
          <ac:graphicFrameMkLst>
            <pc:docMk/>
            <pc:sldMk cId="882039583" sldId="288"/>
            <ac:graphicFrameMk id="15" creationId="{925451EB-006D-8FF4-2881-C577A7FD3C2C}"/>
          </ac:graphicFrameMkLst>
        </pc:graphicFrameChg>
        <pc:graphicFrameChg chg="add mod">
          <ac:chgData name="Abdul Wasay Zarbi" userId="576b20ba43b64535" providerId="LiveId" clId="{81DF4F81-D3DD-4017-A5F8-A32701285520}" dt="2024-04-29T21:07:04.344" v="2194" actId="20577"/>
          <ac:graphicFrameMkLst>
            <pc:docMk/>
            <pc:sldMk cId="882039583" sldId="288"/>
            <ac:graphicFrameMk id="16" creationId="{925451EB-006D-8FF4-2881-C577A7FD3C2C}"/>
          </ac:graphicFrameMkLst>
        </pc:graphicFrameChg>
        <pc:picChg chg="add del mod">
          <ac:chgData name="Abdul Wasay Zarbi" userId="576b20ba43b64535" providerId="LiveId" clId="{81DF4F81-D3DD-4017-A5F8-A32701285520}" dt="2024-04-27T18:43:05.721" v="311" actId="478"/>
          <ac:picMkLst>
            <pc:docMk/>
            <pc:sldMk cId="882039583" sldId="288"/>
            <ac:picMk id="4" creationId="{D8EDAF6F-BE51-8258-A143-03EB99E1126D}"/>
          </ac:picMkLst>
        </pc:picChg>
      </pc:sldChg>
      <pc:sldChg chg="addSp delSp modSp add mod modNotesTx">
        <pc:chgData name="Abdul Wasay Zarbi" userId="576b20ba43b64535" providerId="LiveId" clId="{81DF4F81-D3DD-4017-A5F8-A32701285520}" dt="2024-04-30T17:26:11.515" v="3466" actId="20577"/>
        <pc:sldMkLst>
          <pc:docMk/>
          <pc:sldMk cId="272639743" sldId="289"/>
        </pc:sldMkLst>
        <pc:spChg chg="mod">
          <ac:chgData name="Abdul Wasay Zarbi" userId="576b20ba43b64535" providerId="LiveId" clId="{81DF4F81-D3DD-4017-A5F8-A32701285520}" dt="2024-04-27T18:41:37.024" v="292" actId="20577"/>
          <ac:spMkLst>
            <pc:docMk/>
            <pc:sldMk cId="272639743" sldId="289"/>
            <ac:spMk id="2" creationId="{0A32731C-311B-46F7-A865-6C3AF6B09A47}"/>
          </ac:spMkLst>
        </pc:spChg>
        <pc:spChg chg="add del mod">
          <ac:chgData name="Abdul Wasay Zarbi" userId="576b20ba43b64535" providerId="LiveId" clId="{81DF4F81-D3DD-4017-A5F8-A32701285520}" dt="2024-04-28T20:39:40.963" v="433"/>
          <ac:spMkLst>
            <pc:docMk/>
            <pc:sldMk cId="272639743" sldId="289"/>
            <ac:spMk id="3" creationId="{9D5232F9-FD00-464A-9F17-619C91AEF8F3}"/>
          </ac:spMkLst>
        </pc:spChg>
        <pc:spChg chg="add mod">
          <ac:chgData name="Abdul Wasay Zarbi" userId="576b20ba43b64535" providerId="LiveId" clId="{81DF4F81-D3DD-4017-A5F8-A32701285520}" dt="2024-04-30T17:26:11.515" v="3466" actId="20577"/>
          <ac:spMkLst>
            <pc:docMk/>
            <pc:sldMk cId="272639743" sldId="289"/>
            <ac:spMk id="4" creationId="{E7F33730-C186-C5DA-3276-2A4A6F42B3E6}"/>
          </ac:spMkLst>
        </pc:spChg>
        <pc:spChg chg="add mod">
          <ac:chgData name="Abdul Wasay Zarbi" userId="576b20ba43b64535" providerId="LiveId" clId="{81DF4F81-D3DD-4017-A5F8-A32701285520}" dt="2024-04-30T16:37:11.005" v="3388" actId="1076"/>
          <ac:spMkLst>
            <pc:docMk/>
            <pc:sldMk cId="272639743" sldId="289"/>
            <ac:spMk id="10" creationId="{2FFF7F15-F68A-6C83-82BF-B4BFC0A5FB62}"/>
          </ac:spMkLst>
        </pc:spChg>
        <pc:spChg chg="add del mod">
          <ac:chgData name="Abdul Wasay Zarbi" userId="576b20ba43b64535" providerId="LiveId" clId="{81DF4F81-D3DD-4017-A5F8-A32701285520}" dt="2024-04-29T21:17:50.866" v="2356" actId="478"/>
          <ac:spMkLst>
            <pc:docMk/>
            <pc:sldMk cId="272639743" sldId="289"/>
            <ac:spMk id="12" creationId="{F8DB1AFE-DB2F-8B50-B3A5-E920CAC14347}"/>
          </ac:spMkLst>
        </pc:spChg>
        <pc:graphicFrameChg chg="add mod">
          <ac:chgData name="Abdul Wasay Zarbi" userId="576b20ba43b64535" providerId="LiveId" clId="{81DF4F81-D3DD-4017-A5F8-A32701285520}" dt="2024-04-28T20:39:40.800" v="432"/>
          <ac:graphicFrameMkLst>
            <pc:docMk/>
            <pc:sldMk cId="272639743" sldId="289"/>
            <ac:graphicFrameMk id="5" creationId="{2FD07397-286B-6B7E-4EAA-4FC93E07AE89}"/>
          </ac:graphicFrameMkLst>
        </pc:graphicFrameChg>
        <pc:graphicFrameChg chg="add del mod">
          <ac:chgData name="Abdul Wasay Zarbi" userId="576b20ba43b64535" providerId="LiveId" clId="{81DF4F81-D3DD-4017-A5F8-A32701285520}" dt="2024-04-29T21:17:29.563" v="2347" actId="478"/>
          <ac:graphicFrameMkLst>
            <pc:docMk/>
            <pc:sldMk cId="272639743" sldId="289"/>
            <ac:graphicFrameMk id="6" creationId="{2FD07397-286B-6B7E-4EAA-4FC93E07AE89}"/>
          </ac:graphicFrameMkLst>
        </pc:graphicFrameChg>
        <pc:graphicFrameChg chg="add del mod modGraphic">
          <ac:chgData name="Abdul Wasay Zarbi" userId="576b20ba43b64535" providerId="LiveId" clId="{81DF4F81-D3DD-4017-A5F8-A32701285520}" dt="2024-04-29T21:11:13.136" v="2259" actId="478"/>
          <ac:graphicFrameMkLst>
            <pc:docMk/>
            <pc:sldMk cId="272639743" sldId="289"/>
            <ac:graphicFrameMk id="7" creationId="{4A29DB1A-F82C-D280-C2A5-5BEAE6FB2336}"/>
          </ac:graphicFrameMkLst>
        </pc:graphicFrameChg>
        <pc:graphicFrameChg chg="add mod">
          <ac:chgData name="Abdul Wasay Zarbi" userId="576b20ba43b64535" providerId="LiveId" clId="{81DF4F81-D3DD-4017-A5F8-A32701285520}" dt="2024-04-29T03:06:07.979" v="817" actId="1076"/>
          <ac:graphicFrameMkLst>
            <pc:docMk/>
            <pc:sldMk cId="272639743" sldId="289"/>
            <ac:graphicFrameMk id="8" creationId="{484FD5FD-B468-E25A-9A3C-8BAFB7F60BC0}"/>
          </ac:graphicFrameMkLst>
        </pc:graphicFrameChg>
        <pc:graphicFrameChg chg="add mod">
          <ac:chgData name="Abdul Wasay Zarbi" userId="576b20ba43b64535" providerId="LiveId" clId="{81DF4F81-D3DD-4017-A5F8-A32701285520}" dt="2024-04-29T21:17:41.186" v="2352"/>
          <ac:graphicFrameMkLst>
            <pc:docMk/>
            <pc:sldMk cId="272639743" sldId="289"/>
            <ac:graphicFrameMk id="13" creationId="{2FD07397-286B-6B7E-4EAA-4FC93E07AE89}"/>
          </ac:graphicFrameMkLst>
        </pc:graphicFrameChg>
        <pc:graphicFrameChg chg="add mod">
          <ac:chgData name="Abdul Wasay Zarbi" userId="576b20ba43b64535" providerId="LiveId" clId="{81DF4F81-D3DD-4017-A5F8-A32701285520}" dt="2024-04-29T21:17:47.043" v="2355"/>
          <ac:graphicFrameMkLst>
            <pc:docMk/>
            <pc:sldMk cId="272639743" sldId="289"/>
            <ac:graphicFrameMk id="15" creationId="{2FD07397-286B-6B7E-4EAA-4FC93E07AE89}"/>
          </ac:graphicFrameMkLst>
        </pc:graphicFrameChg>
        <pc:graphicFrameChg chg="add mod">
          <ac:chgData name="Abdul Wasay Zarbi" userId="576b20ba43b64535" providerId="LiveId" clId="{81DF4F81-D3DD-4017-A5F8-A32701285520}" dt="2024-04-29T21:17:56.337" v="2358"/>
          <ac:graphicFrameMkLst>
            <pc:docMk/>
            <pc:sldMk cId="272639743" sldId="289"/>
            <ac:graphicFrameMk id="16" creationId="{2FD07397-286B-6B7E-4EAA-4FC93E07AE89}"/>
          </ac:graphicFrameMkLst>
        </pc:graphicFrameChg>
        <pc:graphicFrameChg chg="add mod">
          <ac:chgData name="Abdul Wasay Zarbi" userId="576b20ba43b64535" providerId="LiveId" clId="{81DF4F81-D3DD-4017-A5F8-A32701285520}" dt="2024-04-30T16:37:20.957" v="3392" actId="14100"/>
          <ac:graphicFrameMkLst>
            <pc:docMk/>
            <pc:sldMk cId="272639743" sldId="289"/>
            <ac:graphicFrameMk id="17" creationId="{2FD07397-286B-6B7E-4EAA-4FC93E07AE89}"/>
          </ac:graphicFrameMkLst>
        </pc:graphicFrameChg>
        <pc:picChg chg="add del mod">
          <ac:chgData name="Abdul Wasay Zarbi" userId="576b20ba43b64535" providerId="LiveId" clId="{81DF4F81-D3DD-4017-A5F8-A32701285520}" dt="2024-04-27T18:43:07.318" v="312" actId="478"/>
          <ac:picMkLst>
            <pc:docMk/>
            <pc:sldMk cId="272639743" sldId="289"/>
            <ac:picMk id="4" creationId="{F63B6493-136F-171A-259C-F0404651F438}"/>
          </ac:picMkLst>
        </pc:picChg>
      </pc:sldChg>
      <pc:sldChg chg="addSp delSp modSp add mod modNotesTx">
        <pc:chgData name="Abdul Wasay Zarbi" userId="576b20ba43b64535" providerId="LiveId" clId="{81DF4F81-D3DD-4017-A5F8-A32701285520}" dt="2024-04-30T17:28:04.862" v="3474" actId="20577"/>
        <pc:sldMkLst>
          <pc:docMk/>
          <pc:sldMk cId="3154322897" sldId="290"/>
        </pc:sldMkLst>
        <pc:spChg chg="mod">
          <ac:chgData name="Abdul Wasay Zarbi" userId="576b20ba43b64535" providerId="LiveId" clId="{81DF4F81-D3DD-4017-A5F8-A32701285520}" dt="2024-04-27T18:42:05.691" v="301" actId="20577"/>
          <ac:spMkLst>
            <pc:docMk/>
            <pc:sldMk cId="3154322897" sldId="290"/>
            <ac:spMk id="2" creationId="{0A32731C-311B-46F7-A865-6C3AF6B09A47}"/>
          </ac:spMkLst>
        </pc:spChg>
        <pc:spChg chg="add del mod">
          <ac:chgData name="Abdul Wasay Zarbi" userId="576b20ba43b64535" providerId="LiveId" clId="{81DF4F81-D3DD-4017-A5F8-A32701285520}" dt="2024-04-28T20:41:18.752" v="444"/>
          <ac:spMkLst>
            <pc:docMk/>
            <pc:sldMk cId="3154322897" sldId="290"/>
            <ac:spMk id="3" creationId="{9D5232F9-FD00-464A-9F17-619C91AEF8F3}"/>
          </ac:spMkLst>
        </pc:spChg>
        <pc:spChg chg="add mod">
          <ac:chgData name="Abdul Wasay Zarbi" userId="576b20ba43b64535" providerId="LiveId" clId="{81DF4F81-D3DD-4017-A5F8-A32701285520}" dt="2024-04-30T17:28:04.862" v="3474" actId="20577"/>
          <ac:spMkLst>
            <pc:docMk/>
            <pc:sldMk cId="3154322897" sldId="290"/>
            <ac:spMk id="4" creationId="{A77A812D-8047-06E8-552F-74CF906826EA}"/>
          </ac:spMkLst>
        </pc:spChg>
        <pc:spChg chg="add del mod">
          <ac:chgData name="Abdul Wasay Zarbi" userId="576b20ba43b64535" providerId="LiveId" clId="{81DF4F81-D3DD-4017-A5F8-A32701285520}" dt="2024-04-29T23:18:09.540" v="2416" actId="21"/>
          <ac:spMkLst>
            <pc:docMk/>
            <pc:sldMk cId="3154322897" sldId="290"/>
            <ac:spMk id="8" creationId="{E3F0480E-6519-6685-0C2C-7DC16EBC6942}"/>
          </ac:spMkLst>
        </pc:spChg>
        <pc:spChg chg="add del mod">
          <ac:chgData name="Abdul Wasay Zarbi" userId="576b20ba43b64535" providerId="LiveId" clId="{81DF4F81-D3DD-4017-A5F8-A32701285520}" dt="2024-04-30T01:02:31.160" v="2423" actId="478"/>
          <ac:spMkLst>
            <pc:docMk/>
            <pc:sldMk cId="3154322897" sldId="290"/>
            <ac:spMk id="11" creationId="{15300D6B-09FF-E8AF-2588-383023EDA85A}"/>
          </ac:spMkLst>
        </pc:spChg>
        <pc:spChg chg="add mod">
          <ac:chgData name="Abdul Wasay Zarbi" userId="576b20ba43b64535" providerId="LiveId" clId="{81DF4F81-D3DD-4017-A5F8-A32701285520}" dt="2024-04-30T01:05:02.573" v="2485" actId="20577"/>
          <ac:spMkLst>
            <pc:docMk/>
            <pc:sldMk cId="3154322897" sldId="290"/>
            <ac:spMk id="15" creationId="{B745CB07-7925-22E9-D7D7-7638DBC0C451}"/>
          </ac:spMkLst>
        </pc:spChg>
        <pc:graphicFrameChg chg="add mod">
          <ac:chgData name="Abdul Wasay Zarbi" userId="576b20ba43b64535" providerId="LiveId" clId="{81DF4F81-D3DD-4017-A5F8-A32701285520}" dt="2024-04-28T20:41:18.599" v="443"/>
          <ac:graphicFrameMkLst>
            <pc:docMk/>
            <pc:sldMk cId="3154322897" sldId="290"/>
            <ac:graphicFrameMk id="5" creationId="{558E25B7-D03A-0A42-89FE-4C74DABCD562}"/>
          </ac:graphicFrameMkLst>
        </pc:graphicFrameChg>
        <pc:graphicFrameChg chg="add del mod">
          <ac:chgData name="Abdul Wasay Zarbi" userId="576b20ba43b64535" providerId="LiveId" clId="{81DF4F81-D3DD-4017-A5F8-A32701285520}" dt="2024-04-30T01:02:27.496" v="2422" actId="478"/>
          <ac:graphicFrameMkLst>
            <pc:docMk/>
            <pc:sldMk cId="3154322897" sldId="290"/>
            <ac:graphicFrameMk id="6" creationId="{558E25B7-D03A-0A42-89FE-4C74DABCD562}"/>
          </ac:graphicFrameMkLst>
        </pc:graphicFrameChg>
        <pc:graphicFrameChg chg="add mod">
          <ac:chgData name="Abdul Wasay Zarbi" userId="576b20ba43b64535" providerId="LiveId" clId="{81DF4F81-D3DD-4017-A5F8-A32701285520}" dt="2024-04-29T23:18:06.784" v="2414" actId="1076"/>
          <ac:graphicFrameMkLst>
            <pc:docMk/>
            <pc:sldMk cId="3154322897" sldId="290"/>
            <ac:graphicFrameMk id="9" creationId="{558E25B7-D03A-0A42-89FE-4C74DABCD562}"/>
          </ac:graphicFrameMkLst>
        </pc:graphicFrameChg>
        <pc:graphicFrameChg chg="add mod">
          <ac:chgData name="Abdul Wasay Zarbi" userId="576b20ba43b64535" providerId="LiveId" clId="{81DF4F81-D3DD-4017-A5F8-A32701285520}" dt="2024-04-30T01:02:51.861" v="2427"/>
          <ac:graphicFrameMkLst>
            <pc:docMk/>
            <pc:sldMk cId="3154322897" sldId="290"/>
            <ac:graphicFrameMk id="12" creationId="{C8858C36-7149-396D-698A-25BCA5E2E22D}"/>
          </ac:graphicFrameMkLst>
        </pc:graphicFrameChg>
        <pc:graphicFrameChg chg="add mod modGraphic">
          <ac:chgData name="Abdul Wasay Zarbi" userId="576b20ba43b64535" providerId="LiveId" clId="{81DF4F81-D3DD-4017-A5F8-A32701285520}" dt="2024-04-30T16:36:03.699" v="3383" actId="313"/>
          <ac:graphicFrameMkLst>
            <pc:docMk/>
            <pc:sldMk cId="3154322897" sldId="290"/>
            <ac:graphicFrameMk id="13" creationId="{C8858C36-7149-396D-698A-25BCA5E2E22D}"/>
          </ac:graphicFrameMkLst>
        </pc:graphicFrameChg>
        <pc:picChg chg="add del mod">
          <ac:chgData name="Abdul Wasay Zarbi" userId="576b20ba43b64535" providerId="LiveId" clId="{81DF4F81-D3DD-4017-A5F8-A32701285520}" dt="2024-04-27T18:43:10.450" v="313" actId="478"/>
          <ac:picMkLst>
            <pc:docMk/>
            <pc:sldMk cId="3154322897" sldId="290"/>
            <ac:picMk id="4" creationId="{5F614FE9-15E8-119D-9282-6C9BF6AA41F5}"/>
          </ac:picMkLst>
        </pc:picChg>
      </pc:sldChg>
      <pc:sldChg chg="modSp add mod">
        <pc:chgData name="Abdul Wasay Zarbi" userId="576b20ba43b64535" providerId="LiveId" clId="{81DF4F81-D3DD-4017-A5F8-A32701285520}" dt="2024-04-30T01:45:40.674" v="2718" actId="403"/>
        <pc:sldMkLst>
          <pc:docMk/>
          <pc:sldMk cId="2185985308" sldId="291"/>
        </pc:sldMkLst>
        <pc:spChg chg="mod">
          <ac:chgData name="Abdul Wasay Zarbi" userId="576b20ba43b64535" providerId="LiveId" clId="{81DF4F81-D3DD-4017-A5F8-A32701285520}" dt="2024-04-29T15:18:59.418" v="1277" actId="1076"/>
          <ac:spMkLst>
            <pc:docMk/>
            <pc:sldMk cId="2185985308" sldId="291"/>
            <ac:spMk id="2" creationId="{8B27D9B3-B64F-656A-0D99-161A6C0F518F}"/>
          </ac:spMkLst>
        </pc:spChg>
        <pc:spChg chg="mod">
          <ac:chgData name="Abdul Wasay Zarbi" userId="576b20ba43b64535" providerId="LiveId" clId="{81DF4F81-D3DD-4017-A5F8-A32701285520}" dt="2024-04-30T01:45:40.674" v="2718" actId="403"/>
          <ac:spMkLst>
            <pc:docMk/>
            <pc:sldMk cId="2185985308" sldId="291"/>
            <ac:spMk id="8" creationId="{F4590596-4FB8-5490-FA11-3E01448746E1}"/>
          </ac:spMkLst>
        </pc:spChg>
      </pc:sldChg>
      <pc:sldChg chg="modSp add del mod">
        <pc:chgData name="Abdul Wasay Zarbi" userId="576b20ba43b64535" providerId="LiveId" clId="{81DF4F81-D3DD-4017-A5F8-A32701285520}" dt="2024-04-30T01:45:58.405" v="2719" actId="2696"/>
        <pc:sldMkLst>
          <pc:docMk/>
          <pc:sldMk cId="1149628283" sldId="292"/>
        </pc:sldMkLst>
        <pc:spChg chg="mod">
          <ac:chgData name="Abdul Wasay Zarbi" userId="576b20ba43b64535" providerId="LiveId" clId="{81DF4F81-D3DD-4017-A5F8-A32701285520}" dt="2024-04-28T21:18:40.792" v="516" actId="14100"/>
          <ac:spMkLst>
            <pc:docMk/>
            <pc:sldMk cId="1149628283" sldId="292"/>
            <ac:spMk id="2" creationId="{8B27D9B3-B64F-656A-0D99-161A6C0F518F}"/>
          </ac:spMkLst>
        </pc:spChg>
      </pc:sldChg>
      <pc:sldChg chg="modSp add mod modNotesTx">
        <pc:chgData name="Abdul Wasay Zarbi" userId="576b20ba43b64535" providerId="LiveId" clId="{81DF4F81-D3DD-4017-A5F8-A32701285520}" dt="2024-04-30T01:53:09.979" v="3042" actId="20577"/>
        <pc:sldMkLst>
          <pc:docMk/>
          <pc:sldMk cId="871883638" sldId="293"/>
        </pc:sldMkLst>
        <pc:spChg chg="mod">
          <ac:chgData name="Abdul Wasay Zarbi" userId="576b20ba43b64535" providerId="LiveId" clId="{81DF4F81-D3DD-4017-A5F8-A32701285520}" dt="2024-04-28T21:19:18.363" v="527" actId="404"/>
          <ac:spMkLst>
            <pc:docMk/>
            <pc:sldMk cId="871883638" sldId="293"/>
            <ac:spMk id="2" creationId="{8B27D9B3-B64F-656A-0D99-161A6C0F518F}"/>
          </ac:spMkLst>
        </pc:spChg>
        <pc:spChg chg="mod">
          <ac:chgData name="Abdul Wasay Zarbi" userId="576b20ba43b64535" providerId="LiveId" clId="{81DF4F81-D3DD-4017-A5F8-A32701285520}" dt="2024-04-30T01:52:32.831" v="3034" actId="20577"/>
          <ac:spMkLst>
            <pc:docMk/>
            <pc:sldMk cId="871883638" sldId="293"/>
            <ac:spMk id="8" creationId="{F4590596-4FB8-5490-FA11-3E01448746E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d.docs.live.net/576b20ba43b64535/Desktop/Program%20Evalutor/PE%20global%20position%20skill%20demo%20dataset%20-%20final.xlsx" TargetMode="External"/><Relationship Id="rId4"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'[PE global position skill demo dataset - final.xlsx]Data'!$J$1</c:f>
              <c:strCache>
                <c:ptCount val="1"/>
                <c:pt idx="0">
                  <c:v>INTAKE</c:v>
                </c:pt>
              </c:strCache>
            </c:strRef>
          </c:tx>
          <c:spPr>
            <a:ln w="28575" cap="rnd">
              <a:noFill/>
              <a:round/>
            </a:ln>
            <a:effectLst/>
          </c:spPr>
          <c:marker>
            <c:symbol val="circle"/>
            <c:size val="7"/>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44450" cap="rnd">
                <a:solidFill>
                  <a:srgbClr val="FF0000">
                    <a:alpha val="90000"/>
                  </a:srgbClr>
                </a:solidFill>
                <a:prstDash val="sysDot"/>
              </a:ln>
              <a:effectLst/>
            </c:spPr>
            <c:trendlineType val="linear"/>
            <c:dispRSqr val="0"/>
            <c:dispEq val="0"/>
          </c:trendline>
          <c:xVal>
            <c:numRef>
              <c:f>'[PE global position skill demo dataset - final.xlsx]Data'!$I$2:$I$95</c:f>
              <c:numCache>
                <c:formatCode>General</c:formatCode>
                <c:ptCount val="94"/>
                <c:pt idx="0">
                  <c:v>47</c:v>
                </c:pt>
                <c:pt idx="1">
                  <c:v>19</c:v>
                </c:pt>
                <c:pt idx="2">
                  <c:v>47</c:v>
                </c:pt>
                <c:pt idx="3">
                  <c:v>46</c:v>
                </c:pt>
                <c:pt idx="4">
                  <c:v>56</c:v>
                </c:pt>
                <c:pt idx="5">
                  <c:v>47</c:v>
                </c:pt>
                <c:pt idx="6">
                  <c:v>47</c:v>
                </c:pt>
                <c:pt idx="7">
                  <c:v>68</c:v>
                </c:pt>
                <c:pt idx="8">
                  <c:v>62</c:v>
                </c:pt>
                <c:pt idx="9">
                  <c:v>42</c:v>
                </c:pt>
                <c:pt idx="10">
                  <c:v>43</c:v>
                </c:pt>
                <c:pt idx="11">
                  <c:v>39</c:v>
                </c:pt>
                <c:pt idx="12">
                  <c:v>47</c:v>
                </c:pt>
                <c:pt idx="13">
                  <c:v>28</c:v>
                </c:pt>
                <c:pt idx="14">
                  <c:v>47</c:v>
                </c:pt>
                <c:pt idx="15">
                  <c:v>67</c:v>
                </c:pt>
                <c:pt idx="16">
                  <c:v>47</c:v>
                </c:pt>
                <c:pt idx="17">
                  <c:v>30</c:v>
                </c:pt>
                <c:pt idx="18">
                  <c:v>71</c:v>
                </c:pt>
                <c:pt idx="19">
                  <c:v>78</c:v>
                </c:pt>
                <c:pt idx="20">
                  <c:v>62</c:v>
                </c:pt>
                <c:pt idx="21">
                  <c:v>24</c:v>
                </c:pt>
                <c:pt idx="22">
                  <c:v>47</c:v>
                </c:pt>
                <c:pt idx="23">
                  <c:v>23</c:v>
                </c:pt>
                <c:pt idx="24">
                  <c:v>47</c:v>
                </c:pt>
                <c:pt idx="25">
                  <c:v>47</c:v>
                </c:pt>
                <c:pt idx="26">
                  <c:v>37</c:v>
                </c:pt>
                <c:pt idx="27">
                  <c:v>65</c:v>
                </c:pt>
                <c:pt idx="28">
                  <c:v>68</c:v>
                </c:pt>
                <c:pt idx="29">
                  <c:v>59</c:v>
                </c:pt>
                <c:pt idx="30">
                  <c:v>44</c:v>
                </c:pt>
                <c:pt idx="31">
                  <c:v>33</c:v>
                </c:pt>
                <c:pt idx="32">
                  <c:v>47</c:v>
                </c:pt>
                <c:pt idx="33">
                  <c:v>33</c:v>
                </c:pt>
                <c:pt idx="34">
                  <c:v>47</c:v>
                </c:pt>
                <c:pt idx="35">
                  <c:v>77</c:v>
                </c:pt>
                <c:pt idx="36">
                  <c:v>65</c:v>
                </c:pt>
                <c:pt idx="37">
                  <c:v>49</c:v>
                </c:pt>
                <c:pt idx="38">
                  <c:v>47</c:v>
                </c:pt>
                <c:pt idx="39">
                  <c:v>50</c:v>
                </c:pt>
                <c:pt idx="40">
                  <c:v>26</c:v>
                </c:pt>
                <c:pt idx="41">
                  <c:v>44</c:v>
                </c:pt>
                <c:pt idx="42">
                  <c:v>46</c:v>
                </c:pt>
                <c:pt idx="43">
                  <c:v>62</c:v>
                </c:pt>
                <c:pt idx="44">
                  <c:v>47</c:v>
                </c:pt>
                <c:pt idx="45">
                  <c:v>41</c:v>
                </c:pt>
                <c:pt idx="46">
                  <c:v>47</c:v>
                </c:pt>
                <c:pt idx="47">
                  <c:v>28</c:v>
                </c:pt>
                <c:pt idx="48">
                  <c:v>32</c:v>
                </c:pt>
                <c:pt idx="49">
                  <c:v>34</c:v>
                </c:pt>
                <c:pt idx="50">
                  <c:v>27</c:v>
                </c:pt>
                <c:pt idx="51">
                  <c:v>29</c:v>
                </c:pt>
                <c:pt idx="52">
                  <c:v>47</c:v>
                </c:pt>
                <c:pt idx="53">
                  <c:v>32</c:v>
                </c:pt>
                <c:pt idx="54">
                  <c:v>47</c:v>
                </c:pt>
                <c:pt idx="55">
                  <c:v>83</c:v>
                </c:pt>
                <c:pt idx="56">
                  <c:v>47</c:v>
                </c:pt>
                <c:pt idx="57">
                  <c:v>26</c:v>
                </c:pt>
                <c:pt idx="58">
                  <c:v>53</c:v>
                </c:pt>
                <c:pt idx="59">
                  <c:v>38</c:v>
                </c:pt>
                <c:pt idx="60">
                  <c:v>63</c:v>
                </c:pt>
                <c:pt idx="61">
                  <c:v>47</c:v>
                </c:pt>
                <c:pt idx="62">
                  <c:v>47</c:v>
                </c:pt>
                <c:pt idx="63">
                  <c:v>47</c:v>
                </c:pt>
                <c:pt idx="64">
                  <c:v>68</c:v>
                </c:pt>
                <c:pt idx="65">
                  <c:v>23</c:v>
                </c:pt>
                <c:pt idx="66">
                  <c:v>23</c:v>
                </c:pt>
                <c:pt idx="67">
                  <c:v>47</c:v>
                </c:pt>
                <c:pt idx="68">
                  <c:v>28</c:v>
                </c:pt>
                <c:pt idx="69">
                  <c:v>32</c:v>
                </c:pt>
                <c:pt idx="70">
                  <c:v>64</c:v>
                </c:pt>
                <c:pt idx="71">
                  <c:v>47</c:v>
                </c:pt>
                <c:pt idx="72">
                  <c:v>56</c:v>
                </c:pt>
                <c:pt idx="73">
                  <c:v>48</c:v>
                </c:pt>
                <c:pt idx="74">
                  <c:v>47</c:v>
                </c:pt>
                <c:pt idx="75">
                  <c:v>38</c:v>
                </c:pt>
                <c:pt idx="76">
                  <c:v>40</c:v>
                </c:pt>
                <c:pt idx="77">
                  <c:v>47</c:v>
                </c:pt>
                <c:pt idx="78">
                  <c:v>63</c:v>
                </c:pt>
                <c:pt idx="79">
                  <c:v>55</c:v>
                </c:pt>
                <c:pt idx="80">
                  <c:v>29</c:v>
                </c:pt>
                <c:pt idx="81">
                  <c:v>45</c:v>
                </c:pt>
                <c:pt idx="82">
                  <c:v>42</c:v>
                </c:pt>
                <c:pt idx="83">
                  <c:v>41</c:v>
                </c:pt>
                <c:pt idx="84">
                  <c:v>47</c:v>
                </c:pt>
                <c:pt idx="85">
                  <c:v>68</c:v>
                </c:pt>
                <c:pt idx="86">
                  <c:v>48</c:v>
                </c:pt>
                <c:pt idx="87">
                  <c:v>66</c:v>
                </c:pt>
                <c:pt idx="88">
                  <c:v>44</c:v>
                </c:pt>
                <c:pt idx="89">
                  <c:v>49</c:v>
                </c:pt>
                <c:pt idx="90">
                  <c:v>78</c:v>
                </c:pt>
                <c:pt idx="91">
                  <c:v>47</c:v>
                </c:pt>
                <c:pt idx="92">
                  <c:v>70</c:v>
                </c:pt>
                <c:pt idx="93">
                  <c:v>45</c:v>
                </c:pt>
              </c:numCache>
            </c:numRef>
          </c:xVal>
          <c:yVal>
            <c:numRef>
              <c:f>'[PE global position skill demo dataset - final.xlsx]Data'!$J$2:$J$95</c:f>
              <c:numCache>
                <c:formatCode>General</c:formatCode>
                <c:ptCount val="94"/>
                <c:pt idx="0">
                  <c:v>9</c:v>
                </c:pt>
                <c:pt idx="1">
                  <c:v>12</c:v>
                </c:pt>
                <c:pt idx="2">
                  <c:v>9</c:v>
                </c:pt>
                <c:pt idx="3">
                  <c:v>8</c:v>
                </c:pt>
                <c:pt idx="4">
                  <c:v>12</c:v>
                </c:pt>
                <c:pt idx="5">
                  <c:v>14</c:v>
                </c:pt>
                <c:pt idx="6">
                  <c:v>15</c:v>
                </c:pt>
                <c:pt idx="7">
                  <c:v>14</c:v>
                </c:pt>
                <c:pt idx="8">
                  <c:v>13</c:v>
                </c:pt>
                <c:pt idx="9">
                  <c:v>9</c:v>
                </c:pt>
                <c:pt idx="10">
                  <c:v>0</c:v>
                </c:pt>
                <c:pt idx="11">
                  <c:v>14</c:v>
                </c:pt>
                <c:pt idx="12">
                  <c:v>13</c:v>
                </c:pt>
                <c:pt idx="13">
                  <c:v>13</c:v>
                </c:pt>
                <c:pt idx="14">
                  <c:v>11</c:v>
                </c:pt>
                <c:pt idx="15">
                  <c:v>12</c:v>
                </c:pt>
                <c:pt idx="16">
                  <c:v>9</c:v>
                </c:pt>
                <c:pt idx="17">
                  <c:v>13</c:v>
                </c:pt>
                <c:pt idx="18">
                  <c:v>9</c:v>
                </c:pt>
                <c:pt idx="19">
                  <c:v>13</c:v>
                </c:pt>
                <c:pt idx="20">
                  <c:v>11</c:v>
                </c:pt>
                <c:pt idx="21">
                  <c:v>9</c:v>
                </c:pt>
                <c:pt idx="22">
                  <c:v>12</c:v>
                </c:pt>
                <c:pt idx="23">
                  <c:v>14</c:v>
                </c:pt>
                <c:pt idx="24">
                  <c:v>16</c:v>
                </c:pt>
                <c:pt idx="25">
                  <c:v>14</c:v>
                </c:pt>
                <c:pt idx="26">
                  <c:v>10</c:v>
                </c:pt>
                <c:pt idx="27">
                  <c:v>16</c:v>
                </c:pt>
                <c:pt idx="28">
                  <c:v>10</c:v>
                </c:pt>
                <c:pt idx="29">
                  <c:v>9</c:v>
                </c:pt>
                <c:pt idx="30">
                  <c:v>11</c:v>
                </c:pt>
                <c:pt idx="31">
                  <c:v>14</c:v>
                </c:pt>
                <c:pt idx="32">
                  <c:v>14</c:v>
                </c:pt>
                <c:pt idx="33">
                  <c:v>11</c:v>
                </c:pt>
                <c:pt idx="34">
                  <c:v>16</c:v>
                </c:pt>
                <c:pt idx="35">
                  <c:v>12</c:v>
                </c:pt>
                <c:pt idx="36">
                  <c:v>11</c:v>
                </c:pt>
                <c:pt idx="37">
                  <c:v>10</c:v>
                </c:pt>
                <c:pt idx="38">
                  <c:v>14</c:v>
                </c:pt>
                <c:pt idx="39">
                  <c:v>11</c:v>
                </c:pt>
                <c:pt idx="40">
                  <c:v>16</c:v>
                </c:pt>
                <c:pt idx="41">
                  <c:v>15</c:v>
                </c:pt>
                <c:pt idx="42">
                  <c:v>14</c:v>
                </c:pt>
                <c:pt idx="43">
                  <c:v>13</c:v>
                </c:pt>
                <c:pt idx="44">
                  <c:v>9</c:v>
                </c:pt>
                <c:pt idx="45">
                  <c:v>0</c:v>
                </c:pt>
                <c:pt idx="46">
                  <c:v>7</c:v>
                </c:pt>
                <c:pt idx="47">
                  <c:v>9</c:v>
                </c:pt>
                <c:pt idx="48">
                  <c:v>14</c:v>
                </c:pt>
                <c:pt idx="49">
                  <c:v>17</c:v>
                </c:pt>
                <c:pt idx="50">
                  <c:v>9</c:v>
                </c:pt>
                <c:pt idx="51">
                  <c:v>9</c:v>
                </c:pt>
                <c:pt idx="52">
                  <c:v>12</c:v>
                </c:pt>
                <c:pt idx="53">
                  <c:v>10</c:v>
                </c:pt>
                <c:pt idx="54">
                  <c:v>9</c:v>
                </c:pt>
                <c:pt idx="55">
                  <c:v>16</c:v>
                </c:pt>
                <c:pt idx="56">
                  <c:v>15</c:v>
                </c:pt>
                <c:pt idx="57">
                  <c:v>11</c:v>
                </c:pt>
                <c:pt idx="58">
                  <c:v>10</c:v>
                </c:pt>
                <c:pt idx="59">
                  <c:v>9</c:v>
                </c:pt>
                <c:pt idx="60">
                  <c:v>15</c:v>
                </c:pt>
                <c:pt idx="61">
                  <c:v>9</c:v>
                </c:pt>
                <c:pt idx="62">
                  <c:v>14</c:v>
                </c:pt>
                <c:pt idx="63">
                  <c:v>8</c:v>
                </c:pt>
                <c:pt idx="64">
                  <c:v>15</c:v>
                </c:pt>
                <c:pt idx="65">
                  <c:v>11</c:v>
                </c:pt>
                <c:pt idx="66">
                  <c:v>9</c:v>
                </c:pt>
                <c:pt idx="67">
                  <c:v>14</c:v>
                </c:pt>
                <c:pt idx="68">
                  <c:v>9</c:v>
                </c:pt>
                <c:pt idx="69">
                  <c:v>9</c:v>
                </c:pt>
                <c:pt idx="70">
                  <c:v>14</c:v>
                </c:pt>
                <c:pt idx="71">
                  <c:v>12</c:v>
                </c:pt>
                <c:pt idx="72">
                  <c:v>15</c:v>
                </c:pt>
                <c:pt idx="73">
                  <c:v>8</c:v>
                </c:pt>
                <c:pt idx="74">
                  <c:v>13</c:v>
                </c:pt>
                <c:pt idx="75">
                  <c:v>9</c:v>
                </c:pt>
                <c:pt idx="76">
                  <c:v>8</c:v>
                </c:pt>
                <c:pt idx="77">
                  <c:v>12</c:v>
                </c:pt>
                <c:pt idx="78">
                  <c:v>16</c:v>
                </c:pt>
                <c:pt idx="79">
                  <c:v>13</c:v>
                </c:pt>
                <c:pt idx="80">
                  <c:v>11</c:v>
                </c:pt>
                <c:pt idx="81">
                  <c:v>16</c:v>
                </c:pt>
                <c:pt idx="82">
                  <c:v>13</c:v>
                </c:pt>
                <c:pt idx="83">
                  <c:v>8</c:v>
                </c:pt>
                <c:pt idx="84">
                  <c:v>8</c:v>
                </c:pt>
                <c:pt idx="85">
                  <c:v>10</c:v>
                </c:pt>
                <c:pt idx="86">
                  <c:v>14</c:v>
                </c:pt>
                <c:pt idx="87">
                  <c:v>10</c:v>
                </c:pt>
                <c:pt idx="88">
                  <c:v>11</c:v>
                </c:pt>
                <c:pt idx="89">
                  <c:v>17</c:v>
                </c:pt>
                <c:pt idx="90">
                  <c:v>7</c:v>
                </c:pt>
                <c:pt idx="91">
                  <c:v>8</c:v>
                </c:pt>
                <c:pt idx="92">
                  <c:v>10</c:v>
                </c:pt>
                <c:pt idx="93">
                  <c:v>10</c:v>
                </c:pt>
              </c:numCache>
            </c:numRef>
          </c:yVal>
          <c:smooth val="0"/>
          <c:extLst>
            <c:ext xmlns:c16="http://schemas.microsoft.com/office/drawing/2014/chart" uri="{C3380CC4-5D6E-409C-BE32-E72D297353CC}">
              <c16:uniqueId val="{00000003-C50D-415E-8248-71236ABCEE24}"/>
            </c:ext>
          </c:extLst>
        </c:ser>
        <c:dLbls>
          <c:showLegendKey val="0"/>
          <c:showVal val="0"/>
          <c:showCatName val="0"/>
          <c:showSerName val="0"/>
          <c:showPercent val="0"/>
          <c:showBubbleSize val="0"/>
        </c:dLbls>
        <c:axId val="1377282992"/>
        <c:axId val="1377284912"/>
      </c:scatterChart>
      <c:valAx>
        <c:axId val="1377282992"/>
        <c:scaling>
          <c:orientation val="minMax"/>
          <c:max val="90"/>
          <c:min val="19"/>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baseline="0" dirty="0"/>
                  <a:t>Age</a:t>
                </a:r>
              </a:p>
              <a:p>
                <a:pPr>
                  <a:defRPr sz="1500"/>
                </a:pPr>
                <a:endParaRPr lang="en-US" sz="1500" baseline="0" dirty="0"/>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1377284912"/>
        <c:crosses val="autoZero"/>
        <c:crossBetween val="midCat"/>
      </c:valAx>
      <c:valAx>
        <c:axId val="1377284912"/>
        <c:scaling>
          <c:orientation val="minMax"/>
        </c:scaling>
        <c:delete val="0"/>
        <c:axPos val="l"/>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b="0" i="0" u="none" strike="noStrike" baseline="0" dirty="0">
                    <a:effectLst/>
                  </a:rPr>
                  <a:t>psychological symptoms </a:t>
                </a:r>
                <a:endParaRPr lang="en-US" sz="1500" baseline="0" dirty="0"/>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13772829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[PE global position skill demo dataset - final.xlsx]Q2.2!PivotTable24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'Q2.2'!$B$3:$B$4</c:f>
              <c:strCache>
                <c:ptCount val="1"/>
                <c:pt idx="0">
                  <c:v>No</c:v>
                </c:pt>
              </c:strCache>
            </c:strRef>
          </c:tx>
          <c:spPr>
            <a:solidFill>
              <a:schemeClr val="accent1"/>
            </a:solidFill>
            <a:ln>
              <a:noFill/>
            </a:ln>
            <a:effectLst/>
          </c:spPr>
          <c:invertIfNegative val="0"/>
          <c:dLbls>
            <c:spPr>
              <a:noFill/>
              <a:ln>
                <a:noFill/>
              </a:ln>
              <a:effectLst>
                <a:outerShdw blurRad="50800" dist="50800" dir="5400000" sx="1000" sy="1000" algn="ctr" rotWithShape="0">
                  <a:srgbClr val="000000">
                    <a:alpha val="43137"/>
                  </a:srgbClr>
                </a:outerShdw>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'Q2.2'!$A$5:$A$6</c:f>
              <c:strCache>
                <c:ptCount val="2"/>
                <c:pt idx="0">
                  <c:v>Group 1</c:v>
                </c:pt>
                <c:pt idx="1">
                  <c:v>Group 2</c:v>
                </c:pt>
              </c:strCache>
            </c:strRef>
          </c:cat>
          <c:val>
            <c:numRef>
              <c:f>'Q2.2'!$B$5:$B$6</c:f>
              <c:numCache>
                <c:formatCode>0.0</c:formatCode>
                <c:ptCount val="2"/>
                <c:pt idx="0">
                  <c:v>10.5</c:v>
                </c:pt>
                <c:pt idx="1">
                  <c:v>11.333333333333334</c:v>
                </c:pt>
              </c:numCache>
            </c:numRef>
          </c:val>
          <c:extLst>
            <c:ext xmlns:c16="http://schemas.microsoft.com/office/drawing/2014/chart" uri="{C3380CC4-5D6E-409C-BE32-E72D297353CC}">
              <c16:uniqueId val="{00000000-9173-467F-A426-24028505DCB1}"/>
            </c:ext>
          </c:extLst>
        </c:ser>
        <c:ser>
          <c:idx val="1"/>
          <c:order val="1"/>
          <c:tx>
            <c:strRef>
              <c:f>'Q2.2'!$C$3:$C$4</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'Q2.2'!$A$5:$A$6</c:f>
              <c:strCache>
                <c:ptCount val="2"/>
                <c:pt idx="0">
                  <c:v>Group 1</c:v>
                </c:pt>
                <c:pt idx="1">
                  <c:v>Group 2</c:v>
                </c:pt>
              </c:strCache>
            </c:strRef>
          </c:cat>
          <c:val>
            <c:numRef>
              <c:f>'Q2.2'!$C$5:$C$6</c:f>
              <c:numCache>
                <c:formatCode>0.0</c:formatCode>
                <c:ptCount val="2"/>
                <c:pt idx="0">
                  <c:v>12.518518518518519</c:v>
                </c:pt>
                <c:pt idx="1">
                  <c:v>11.324324324324325</c:v>
                </c:pt>
              </c:numCache>
            </c:numRef>
          </c:val>
          <c:extLst>
            <c:ext xmlns:c16="http://schemas.microsoft.com/office/drawing/2014/chart" uri="{C3380CC4-5D6E-409C-BE32-E72D297353CC}">
              <c16:uniqueId val="{00000001-9173-467F-A426-24028505DCB1}"/>
            </c:ext>
          </c:extLst>
        </c:ser>
        <c:dLbls>
          <c:dLblPos val="outEnd"/>
          <c:showLegendKey val="0"/>
          <c:showVal val="1"/>
          <c:showCatName val="0"/>
          <c:showSerName val="0"/>
          <c:showPercent val="0"/>
          <c:showBubbleSize val="0"/>
        </c:dLbls>
        <c:gapWidth val="219"/>
        <c:overlap val="-27"/>
        <c:axId val="869417488"/>
        <c:axId val="869419408"/>
      </c:barChart>
      <c:catAx>
        <c:axId val="869417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baseline="0" dirty="0"/>
                  <a:t>Intervention Average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869419408"/>
        <c:crosses val="autoZero"/>
        <c:auto val="1"/>
        <c:lblAlgn val="ctr"/>
        <c:lblOffset val="100"/>
        <c:noMultiLvlLbl val="0"/>
      </c:catAx>
      <c:valAx>
        <c:axId val="8694194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baseline="0" dirty="0"/>
                  <a:t>Torture Scores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869417488"/>
        <c:crosses val="autoZero"/>
        <c:crossBetween val="between"/>
      </c:valAx>
      <c:spPr>
        <a:noFill/>
        <a:ln>
          <a:noFill/>
        </a:ln>
        <a:effectLst/>
      </c:spPr>
    </c:plotArea>
    <c:legend>
      <c:legendPos val="r"/>
      <c:overlay val="0"/>
      <c:spPr>
        <a:noFill/>
        <a:ln>
          <a:noFill/>
        </a:ln>
        <a:effectLst>
          <a:glow rad="1092200">
            <a:srgbClr val="E9E6DF">
              <a:alpha val="40000"/>
            </a:srgbClr>
          </a:glow>
          <a:outerShdw blurRad="50800" dist="50800" dir="5400000" sx="7000" sy="7000" algn="ctr" rotWithShape="0">
            <a:srgbClr val="000000">
              <a:alpha val="43137"/>
            </a:srgbClr>
          </a:outerShdw>
        </a:effectLst>
      </c:spPr>
      <c:txPr>
        <a:bodyPr rot="0" spcFirstLastPara="1" vertOverflow="ellipsis" vert="horz" wrap="square" anchor="ctr" anchorCtr="1"/>
        <a:lstStyle/>
        <a:p>
          <a:pPr>
            <a:defRPr sz="1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710364878511593"/>
          <c:y val="0.31272046502661743"/>
          <c:w val="0.84614519229158136"/>
          <c:h val="0.59912075213723948"/>
        </c:manualLayout>
      </c:layout>
      <c:scatterChart>
        <c:scatterStyle val="lineMarker"/>
        <c:varyColors val="0"/>
        <c:ser>
          <c:idx val="0"/>
          <c:order val="0"/>
          <c:tx>
            <c:strRef>
              <c:f>'[PE global position skill demo dataset - final.xlsx]Q3'!$I$1</c:f>
              <c:strCache>
                <c:ptCount val="1"/>
              </c:strCache>
            </c:strRef>
          </c:tx>
          <c:spPr>
            <a:ln w="28575" cap="rnd">
              <a:noFill/>
              <a:round/>
            </a:ln>
            <a:effectLst/>
          </c:spPr>
          <c:marker>
            <c:symbol val="circle"/>
            <c:size val="8"/>
            <c:spPr>
              <a:solidFill>
                <a:schemeClr val="accent1"/>
              </a:solidFill>
              <a:ln w="9525">
                <a:noFill/>
              </a:ln>
              <a:effectLst/>
            </c:spPr>
          </c:marker>
          <c:trendline>
            <c:spPr>
              <a:ln w="19050" cap="rnd">
                <a:solidFill>
                  <a:srgbClr val="FF0000"/>
                </a:solidFill>
                <a:prstDash val="sysDash"/>
                <a:tailEnd type="none"/>
              </a:ln>
              <a:effectLst/>
            </c:spPr>
            <c:trendlineType val="linear"/>
            <c:dispRSqr val="0"/>
            <c:dispEq val="0"/>
          </c:trendline>
          <c:xVal>
            <c:numRef>
              <c:f>'[PE global position skill demo dataset - final.xlsx]Q3'!$F$3:$F$96</c:f>
              <c:numCache>
                <c:formatCode>General</c:formatCode>
                <c:ptCount val="43"/>
                <c:pt idx="0">
                  <c:v>9</c:v>
                </c:pt>
                <c:pt idx="1">
                  <c:v>12</c:v>
                </c:pt>
                <c:pt idx="2">
                  <c:v>10</c:v>
                </c:pt>
                <c:pt idx="3">
                  <c:v>9</c:v>
                </c:pt>
                <c:pt idx="4">
                  <c:v>16</c:v>
                </c:pt>
                <c:pt idx="5">
                  <c:v>15</c:v>
                </c:pt>
                <c:pt idx="6">
                  <c:v>11</c:v>
                </c:pt>
                <c:pt idx="7">
                  <c:v>10</c:v>
                </c:pt>
                <c:pt idx="8">
                  <c:v>9</c:v>
                </c:pt>
                <c:pt idx="9">
                  <c:v>15</c:v>
                </c:pt>
                <c:pt idx="10">
                  <c:v>9</c:v>
                </c:pt>
                <c:pt idx="11">
                  <c:v>14</c:v>
                </c:pt>
                <c:pt idx="12">
                  <c:v>8</c:v>
                </c:pt>
                <c:pt idx="13">
                  <c:v>15</c:v>
                </c:pt>
                <c:pt idx="14">
                  <c:v>11</c:v>
                </c:pt>
                <c:pt idx="15">
                  <c:v>9</c:v>
                </c:pt>
                <c:pt idx="16">
                  <c:v>14</c:v>
                </c:pt>
                <c:pt idx="17">
                  <c:v>9</c:v>
                </c:pt>
                <c:pt idx="18">
                  <c:v>9</c:v>
                </c:pt>
                <c:pt idx="19">
                  <c:v>14</c:v>
                </c:pt>
                <c:pt idx="20">
                  <c:v>12</c:v>
                </c:pt>
                <c:pt idx="21">
                  <c:v>15</c:v>
                </c:pt>
                <c:pt idx="22">
                  <c:v>8</c:v>
                </c:pt>
                <c:pt idx="23">
                  <c:v>13</c:v>
                </c:pt>
                <c:pt idx="24">
                  <c:v>9</c:v>
                </c:pt>
                <c:pt idx="25">
                  <c:v>8</c:v>
                </c:pt>
                <c:pt idx="26">
                  <c:v>12</c:v>
                </c:pt>
                <c:pt idx="27">
                  <c:v>16</c:v>
                </c:pt>
                <c:pt idx="28">
                  <c:v>13</c:v>
                </c:pt>
                <c:pt idx="29">
                  <c:v>11</c:v>
                </c:pt>
                <c:pt idx="30">
                  <c:v>16</c:v>
                </c:pt>
                <c:pt idx="31">
                  <c:v>13</c:v>
                </c:pt>
                <c:pt idx="32">
                  <c:v>8</c:v>
                </c:pt>
                <c:pt idx="33">
                  <c:v>8</c:v>
                </c:pt>
                <c:pt idx="34">
                  <c:v>10</c:v>
                </c:pt>
                <c:pt idx="35">
                  <c:v>14</c:v>
                </c:pt>
                <c:pt idx="36">
                  <c:v>10</c:v>
                </c:pt>
                <c:pt idx="37">
                  <c:v>11</c:v>
                </c:pt>
                <c:pt idx="38">
                  <c:v>17</c:v>
                </c:pt>
                <c:pt idx="39">
                  <c:v>7</c:v>
                </c:pt>
                <c:pt idx="40">
                  <c:v>8</c:v>
                </c:pt>
                <c:pt idx="41">
                  <c:v>10</c:v>
                </c:pt>
                <c:pt idx="42">
                  <c:v>10</c:v>
                </c:pt>
              </c:numCache>
            </c:numRef>
          </c:xVal>
          <c:yVal>
            <c:numRef>
              <c:f>'[PE global position skill demo dataset - final.xlsx]Q3'!$G$3:$G$96</c:f>
              <c:numCache>
                <c:formatCode>General</c:formatCode>
                <c:ptCount val="43"/>
                <c:pt idx="0">
                  <c:v>2</c:v>
                </c:pt>
                <c:pt idx="1">
                  <c:v>2</c:v>
                </c:pt>
                <c:pt idx="2">
                  <c:v>5</c:v>
                </c:pt>
                <c:pt idx="3">
                  <c:v>3</c:v>
                </c:pt>
                <c:pt idx="4">
                  <c:v>13</c:v>
                </c:pt>
                <c:pt idx="5">
                  <c:v>6</c:v>
                </c:pt>
                <c:pt idx="6">
                  <c:v>12</c:v>
                </c:pt>
                <c:pt idx="7">
                  <c:v>7</c:v>
                </c:pt>
                <c:pt idx="8">
                  <c:v>3</c:v>
                </c:pt>
                <c:pt idx="9">
                  <c:v>11</c:v>
                </c:pt>
                <c:pt idx="10">
                  <c:v>2</c:v>
                </c:pt>
                <c:pt idx="11">
                  <c:v>0</c:v>
                </c:pt>
                <c:pt idx="12">
                  <c:v>4</c:v>
                </c:pt>
                <c:pt idx="13">
                  <c:v>6</c:v>
                </c:pt>
                <c:pt idx="14">
                  <c:v>8</c:v>
                </c:pt>
                <c:pt idx="15">
                  <c:v>4</c:v>
                </c:pt>
                <c:pt idx="16">
                  <c:v>9</c:v>
                </c:pt>
                <c:pt idx="17">
                  <c:v>3</c:v>
                </c:pt>
                <c:pt idx="18">
                  <c:v>4</c:v>
                </c:pt>
                <c:pt idx="19">
                  <c:v>9</c:v>
                </c:pt>
                <c:pt idx="20">
                  <c:v>2</c:v>
                </c:pt>
                <c:pt idx="21">
                  <c:v>4</c:v>
                </c:pt>
                <c:pt idx="22">
                  <c:v>2</c:v>
                </c:pt>
                <c:pt idx="23">
                  <c:v>8</c:v>
                </c:pt>
                <c:pt idx="24">
                  <c:v>8</c:v>
                </c:pt>
                <c:pt idx="25">
                  <c:v>5</c:v>
                </c:pt>
                <c:pt idx="26">
                  <c:v>8</c:v>
                </c:pt>
                <c:pt idx="27">
                  <c:v>10</c:v>
                </c:pt>
                <c:pt idx="28">
                  <c:v>8</c:v>
                </c:pt>
                <c:pt idx="29">
                  <c:v>5</c:v>
                </c:pt>
                <c:pt idx="30">
                  <c:v>4</c:v>
                </c:pt>
                <c:pt idx="31">
                  <c:v>8</c:v>
                </c:pt>
                <c:pt idx="32">
                  <c:v>6</c:v>
                </c:pt>
                <c:pt idx="33">
                  <c:v>1</c:v>
                </c:pt>
                <c:pt idx="34">
                  <c:v>1</c:v>
                </c:pt>
                <c:pt idx="35">
                  <c:v>9</c:v>
                </c:pt>
                <c:pt idx="36">
                  <c:v>3</c:v>
                </c:pt>
                <c:pt idx="37">
                  <c:v>5</c:v>
                </c:pt>
                <c:pt idx="38">
                  <c:v>10</c:v>
                </c:pt>
                <c:pt idx="39">
                  <c:v>7</c:v>
                </c:pt>
                <c:pt idx="40">
                  <c:v>4</c:v>
                </c:pt>
                <c:pt idx="41">
                  <c:v>8</c:v>
                </c:pt>
                <c:pt idx="42">
                  <c:v>8</c:v>
                </c:pt>
              </c:numCache>
            </c:numRef>
          </c:yVal>
          <c:smooth val="0"/>
          <c:extLst>
            <c:ext xmlns:c16="http://schemas.microsoft.com/office/drawing/2014/chart" uri="{C3380CC4-5D6E-409C-BE32-E72D297353CC}">
              <c16:uniqueId val="{00000001-1950-4985-9C86-CA49D85120E8}"/>
            </c:ext>
          </c:extLst>
        </c:ser>
        <c:dLbls>
          <c:showLegendKey val="0"/>
          <c:showVal val="0"/>
          <c:showCatName val="0"/>
          <c:showSerName val="0"/>
          <c:showPercent val="0"/>
          <c:showBubbleSize val="0"/>
        </c:dLbls>
        <c:axId val="135267503"/>
        <c:axId val="135267983"/>
      </c:scatterChart>
      <c:valAx>
        <c:axId val="135267503"/>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baseline="0" dirty="0"/>
                  <a:t>Follow Up Appointment </a:t>
                </a:r>
              </a:p>
            </c:rich>
          </c:tx>
          <c:layout>
            <c:manualLayout>
              <c:xMode val="edge"/>
              <c:yMode val="edge"/>
              <c:x val="0.36151581847497694"/>
              <c:y val="0.95718636099017917"/>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135267983"/>
        <c:crosses val="autoZero"/>
        <c:crossBetween val="midCat"/>
      </c:valAx>
      <c:valAx>
        <c:axId val="135267983"/>
        <c:scaling>
          <c:orientation val="minMax"/>
          <c:max val="18"/>
        </c:scaling>
        <c:delete val="0"/>
        <c:axPos val="l"/>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500" b="0" i="0" u="none" strike="noStrike" kern="1200" baseline="0">
                    <a:solidFill>
                      <a:sysClr val="windowText" lastClr="000000">
                        <a:lumMod val="65000"/>
                        <a:lumOff val="35000"/>
                      </a:sysClr>
                    </a:solidFill>
                    <a:latin typeface="+mn-lt"/>
                    <a:ea typeface="+mn-ea"/>
                    <a:cs typeface="+mn-cs"/>
                  </a:defRPr>
                </a:pPr>
                <a:r>
                  <a:rPr lang="en-US" sz="1500" b="0" i="0" u="none" strike="noStrike" kern="1200" baseline="0" dirty="0">
                    <a:solidFill>
                      <a:prstClr val="black">
                        <a:lumMod val="65000"/>
                        <a:lumOff val="35000"/>
                      </a:prstClr>
                    </a:solidFill>
                  </a:rPr>
                  <a:t>Psychological Symptoms </a:t>
                </a:r>
                <a:r>
                  <a:rPr lang="en-US" sz="1500" baseline="0" dirty="0"/>
                  <a:t> </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5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en-US"/>
          </a:p>
        </c:txPr>
        <c:crossAx val="135267503"/>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'[PE global position skill demo dataset - final.xlsx]Q4'!$BB$3:$BB$96</cx:f>
        <cx:lvl ptCount="94">
          <cx:pt idx="0">Group 1</cx:pt>
          <cx:pt idx="1">Group 1</cx:pt>
          <cx:pt idx="2">Group 1</cx:pt>
          <cx:pt idx="3">Group 1</cx:pt>
          <cx:pt idx="4">Group 1</cx:pt>
          <cx:pt idx="5">Group 1</cx:pt>
          <cx:pt idx="6">Group 1</cx:pt>
          <cx:pt idx="7">Group 1</cx:pt>
          <cx:pt idx="8">Group 1</cx:pt>
          <cx:pt idx="9">Group 1</cx:pt>
          <cx:pt idx="10">Group 1</cx:pt>
          <cx:pt idx="11">Group 1</cx:pt>
          <cx:pt idx="12">Group 1</cx:pt>
          <cx:pt idx="13">Group 1</cx:pt>
          <cx:pt idx="14">Group 1</cx:pt>
          <cx:pt idx="15">Group 1</cx:pt>
          <cx:pt idx="16">Group 1</cx:pt>
          <cx:pt idx="17">Group 1</cx:pt>
          <cx:pt idx="18">Group 1</cx:pt>
          <cx:pt idx="19">Group 1</cx:pt>
          <cx:pt idx="20">Group 1</cx:pt>
          <cx:pt idx="21">Group 1</cx:pt>
          <cx:pt idx="22">Group 1</cx:pt>
          <cx:pt idx="23">Group 1</cx:pt>
          <cx:pt idx="24">Group 1</cx:pt>
          <cx:pt idx="25">Group 1</cx:pt>
          <cx:pt idx="26">Group 1</cx:pt>
          <cx:pt idx="27">Group 1</cx:pt>
          <cx:pt idx="28">Group 1</cx:pt>
          <cx:pt idx="29">Group 1</cx:pt>
          <cx:pt idx="30">Group 1</cx:pt>
          <cx:pt idx="31">Group 1</cx:pt>
          <cx:pt idx="32">Group 1</cx:pt>
          <cx:pt idx="33">Group 1</cx:pt>
          <cx:pt idx="34">Group 1</cx:pt>
          <cx:pt idx="35">Group 1</cx:pt>
          <cx:pt idx="36">Group 1</cx:pt>
          <cx:pt idx="37">Group 1</cx:pt>
          <cx:pt idx="38">Group 1</cx:pt>
          <cx:pt idx="39">Group 1</cx:pt>
          <cx:pt idx="40">Group 1</cx:pt>
          <cx:pt idx="41">Group 1</cx:pt>
          <cx:pt idx="42">Group 1</cx:pt>
          <cx:pt idx="43">Group 1</cx:pt>
          <cx:pt idx="44">Group 1</cx:pt>
          <cx:pt idx="45">Group 1</cx:pt>
          <cx:pt idx="46">Group 1</cx:pt>
          <cx:pt idx="47">Group 1</cx:pt>
          <cx:pt idx="48">Group 1</cx:pt>
          <cx:pt idx="49">Group 1</cx:pt>
          <cx:pt idx="50">Group 1</cx:pt>
          <cx:pt idx="51">Group 2</cx:pt>
          <cx:pt idx="52">Group 2</cx:pt>
          <cx:pt idx="53">Group 2</cx:pt>
          <cx:pt idx="54">Group 2</cx:pt>
          <cx:pt idx="55">Group 2</cx:pt>
          <cx:pt idx="56">Group 2</cx:pt>
          <cx:pt idx="57">Group 2</cx:pt>
          <cx:pt idx="58">Group 2</cx:pt>
          <cx:pt idx="59">Group 2</cx:pt>
          <cx:pt idx="60">Group 2</cx:pt>
          <cx:pt idx="61">Group 2</cx:pt>
          <cx:pt idx="62">Group 2</cx:pt>
          <cx:pt idx="63">Group 2</cx:pt>
          <cx:pt idx="64">Group 2</cx:pt>
          <cx:pt idx="65">Group 2</cx:pt>
          <cx:pt idx="66">Group 2</cx:pt>
          <cx:pt idx="67">Group 2</cx:pt>
          <cx:pt idx="68">Group 2</cx:pt>
          <cx:pt idx="69">Group 2</cx:pt>
          <cx:pt idx="70">Group 2</cx:pt>
          <cx:pt idx="71">Group 2</cx:pt>
          <cx:pt idx="72">Group 2</cx:pt>
          <cx:pt idx="73">Group 2</cx:pt>
          <cx:pt idx="74">Group 2</cx:pt>
          <cx:pt idx="75">Group 2</cx:pt>
          <cx:pt idx="76">Group 2</cx:pt>
          <cx:pt idx="77">Group 2</cx:pt>
          <cx:pt idx="78">Group 2</cx:pt>
          <cx:pt idx="79">Group 2</cx:pt>
          <cx:pt idx="80">Group 2</cx:pt>
          <cx:pt idx="81">Group 2</cx:pt>
          <cx:pt idx="82">Group 2</cx:pt>
          <cx:pt idx="83">Group 2</cx:pt>
          <cx:pt idx="84">Group 2</cx:pt>
          <cx:pt idx="85">Group 2</cx:pt>
          <cx:pt idx="86">Group 2</cx:pt>
          <cx:pt idx="87">Group 2</cx:pt>
          <cx:pt idx="88">Group 2</cx:pt>
          <cx:pt idx="89">Group 2</cx:pt>
          <cx:pt idx="90">Group 2</cx:pt>
          <cx:pt idx="91">Group 2</cx:pt>
          <cx:pt idx="92">Group 2</cx:pt>
          <cx:pt idx="93">Group 2</cx:pt>
        </cx:lvl>
      </cx:strDim>
      <cx:numDim type="val">
        <cx:f>'[PE global position skill demo dataset - final.xlsx]Q4'!$BC$3:$BC$96</cx:f>
        <cx:lvl ptCount="94" formatCode="General">
          <cx:pt idx="0">4</cx:pt>
          <cx:pt idx="1">8</cx:pt>
          <cx:pt idx="2">8</cx:pt>
          <cx:pt idx="3">1</cx:pt>
          <cx:pt idx="4">10</cx:pt>
          <cx:pt idx="5">10</cx:pt>
          <cx:pt idx="6">10</cx:pt>
          <cx:pt idx="7">4</cx:pt>
          <cx:pt idx="8">7</cx:pt>
          <cx:pt idx="9">7</cx:pt>
          <cx:pt idx="10">-1</cx:pt>
          <cx:pt idx="11">5</cx:pt>
          <cx:pt idx="12">3</cx:pt>
          <cx:pt idx="13">8</cx:pt>
          <cx:pt idx="14">9</cx:pt>
          <cx:pt idx="15">1</cx:pt>
          <cx:pt idx="16">2</cx:pt>
          <cx:pt idx="17">3</cx:pt>
          <cx:pt idx="18">2</cx:pt>
          <cx:pt idx="19">-7</cx:pt>
          <cx:pt idx="20">6</cx:pt>
          <cx:pt idx="21">1</cx:pt>
          <cx:pt idx="22">-4</cx:pt>
          <cx:pt idx="23">5</cx:pt>
          <cx:pt idx="24">7</cx:pt>
          <cx:pt idx="25">10</cx:pt>
          <cx:pt idx="26">6</cx:pt>
          <cx:pt idx="27">6</cx:pt>
          <cx:pt idx="28">-2</cx:pt>
          <cx:pt idx="29">1</cx:pt>
          <cx:pt idx="30">8</cx:pt>
          <cx:pt idx="31">6</cx:pt>
          <cx:pt idx="32">8</cx:pt>
          <cx:pt idx="33">4</cx:pt>
          <cx:pt idx="34">7</cx:pt>
          <cx:pt idx="35">9</cx:pt>
          <cx:pt idx="36">0</cx:pt>
          <cx:pt idx="37">1</cx:pt>
          <cx:pt idx="38">13</cx:pt>
          <cx:pt idx="39">-1</cx:pt>
          <cx:pt idx="40">3</cx:pt>
          <cx:pt idx="41">7</cx:pt>
          <cx:pt idx="42">7</cx:pt>
          <cx:pt idx="43">3</cx:pt>
          <cx:pt idx="44">-3</cx:pt>
          <cx:pt idx="45">-1</cx:pt>
          <cx:pt idx="46">6</cx:pt>
          <cx:pt idx="47">9</cx:pt>
          <cx:pt idx="48">6</cx:pt>
          <cx:pt idx="49">9</cx:pt>
          <cx:pt idx="50">9</cx:pt>
          <cx:pt idx="51">7</cx:pt>
          <cx:pt idx="52">10</cx:pt>
          <cx:pt idx="53">5</cx:pt>
          <cx:pt idx="54">6</cx:pt>
          <cx:pt idx="55">3</cx:pt>
          <cx:pt idx="56">9</cx:pt>
          <cx:pt idx="57">-1</cx:pt>
          <cx:pt idx="58">3</cx:pt>
          <cx:pt idx="59">6</cx:pt>
          <cx:pt idx="60">4</cx:pt>
          <cx:pt idx="61">7</cx:pt>
          <cx:pt idx="62">14</cx:pt>
          <cx:pt idx="63">4</cx:pt>
          <cx:pt idx="64">9</cx:pt>
          <cx:pt idx="65">3</cx:pt>
          <cx:pt idx="66">5</cx:pt>
          <cx:pt idx="67">5</cx:pt>
          <cx:pt idx="68">6</cx:pt>
          <cx:pt idx="69">5</cx:pt>
          <cx:pt idx="70">5</cx:pt>
          <cx:pt idx="71">10</cx:pt>
          <cx:pt idx="72">11</cx:pt>
          <cx:pt idx="73">6</cx:pt>
          <cx:pt idx="74">5</cx:pt>
          <cx:pt idx="75">1</cx:pt>
          <cx:pt idx="76">3</cx:pt>
          <cx:pt idx="77">4</cx:pt>
          <cx:pt idx="78">6</cx:pt>
          <cx:pt idx="79">5</cx:pt>
          <cx:pt idx="80">6</cx:pt>
          <cx:pt idx="81">12</cx:pt>
          <cx:pt idx="82">5</cx:pt>
          <cx:pt idx="83">2</cx:pt>
          <cx:pt idx="84">7</cx:pt>
          <cx:pt idx="85">9</cx:pt>
          <cx:pt idx="86">5</cx:pt>
          <cx:pt idx="87">7</cx:pt>
          <cx:pt idx="88">6</cx:pt>
          <cx:pt idx="89">7</cx:pt>
          <cx:pt idx="90">0</cx:pt>
          <cx:pt idx="91">4</cx:pt>
          <cx:pt idx="92">2</cx:pt>
          <cx:pt idx="93">2</cx:pt>
        </cx:lvl>
      </cx:numDim>
    </cx:data>
  </cx:chartData>
  <cx:chart>
    <cx:plotArea>
      <cx:plotAreaRegion>
        <cx:plotSurface>
          <cx:spPr>
            <a:ln w="6350" cap="rnd">
              <a:solidFill>
                <a:schemeClr val="tx2">
                  <a:lumMod val="40000"/>
                  <a:lumOff val="60000"/>
                </a:schemeClr>
              </a:solidFill>
            </a:ln>
          </cx:spPr>
        </cx:plotSurface>
        <cx:series layoutId="boxWhisker" uniqueId="{716EA994-3BA3-4860-9102-19BAEF21BC21}">
          <cx:dataLabels pos="r">
            <cx:spPr>
              <a:ln w="3175" cap="rnd">
                <a:solidFill>
                  <a:schemeClr val="tx1">
                    <a:alpha val="0"/>
                  </a:schemeClr>
                </a:solidFill>
              </a:ln>
            </cx:spPr>
            <cx:txPr>
              <a:bodyPr spcFirstLastPara="1" vertOverflow="ellipsis" horzOverflow="overflow" wrap="square" lIns="0" tIns="0" rIns="0" bIns="0" anchor="ctr" anchorCtr="1"/>
              <a:lstStyle/>
              <a:p>
                <a:pPr algn="ctr" rtl="0">
                  <a:defRPr sz="1500" b="1" baseline="0"/>
                </a:pPr>
                <a:endParaRPr lang="en-US" sz="1500" b="1" i="0" u="none" strike="noStrike" baseline="0">
                  <a:solidFill>
                    <a:sysClr val="windowText" lastClr="000000">
                      <a:lumMod val="65000"/>
                      <a:lumOff val="35000"/>
                    </a:sysClr>
                  </a:solidFill>
                  <a:latin typeface="Calibri"/>
                </a:endParaRPr>
              </a:p>
            </cx:txPr>
            <cx:visibility seriesName="0" categoryName="0" value="1"/>
            <cx:separator>, </cx:separator>
          </cx:dataLabels>
          <cx:dataId val="0"/>
          <cx:layoutPr>
            <cx:visibility meanLine="0" meanMarker="1" nonoutliers="0" outliers="0"/>
            <cx:statistics quartileMethod="inclusive"/>
          </cx:layoutPr>
        </cx:series>
      </cx:plotAreaRegion>
      <cx:axis id="0">
        <cx:catScaling gapWidth="0.910000026"/>
        <cx:tickLabels/>
        <cx:txPr>
          <a:bodyPr vertOverflow="overflow" horzOverflow="overflow" wrap="square" lIns="0" tIns="0" rIns="0" bIns="0"/>
          <a:lstStyle/>
          <a:p>
            <a:pPr algn="ctr" rtl="0">
              <a:defRPr sz="1500" b="0" i="0" baseline="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1500" baseline="0"/>
          </a:p>
        </cx:txPr>
      </cx:axis>
      <cx:axis id="1">
        <cx:valScaling max="18"/>
        <cx:title>
          <cx:tx>
            <cx:txData>
              <cx:v>Intervention Effectiveness </cx:v>
            </cx:txData>
          </cx:tx>
          <cx:txPr>
            <a:bodyPr spcFirstLastPara="1" vertOverflow="ellipsis" horzOverflow="overflow" wrap="square" lIns="0" tIns="0" rIns="0" bIns="0" anchor="ctr" anchorCtr="1"/>
            <a:lstStyle/>
            <a:p>
              <a:pPr algn="ctr" rtl="0">
                <a:defRPr sz="1500" baseline="0"/>
              </a:pPr>
              <a:r>
                <a:rPr lang="en-US" sz="1500" b="0" i="0" u="none" strike="noStrike" baseline="0" dirty="0">
                  <a:solidFill>
                    <a:sysClr val="windowText" lastClr="000000">
                      <a:lumMod val="65000"/>
                      <a:lumOff val="35000"/>
                    </a:sysClr>
                  </a:solidFill>
                  <a:latin typeface="Calibri"/>
                </a:rPr>
                <a:t>Intervention Effectiveness </a:t>
              </a:r>
            </a:p>
          </cx:txPr>
        </cx:title>
        <cx:tickLabels/>
        <cx:txPr>
          <a:bodyPr vertOverflow="overflow" horzOverflow="overflow" wrap="square" lIns="0" tIns="0" rIns="0" bIns="0"/>
          <a:lstStyle/>
          <a:p>
            <a:pPr algn="ctr" rtl="0">
              <a:defRPr sz="1300" b="0" i="0" baseline="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US" sz="1300" baseline="0"/>
          </a:p>
        </cx:txPr>
      </cx:axis>
    </cx:plotArea>
  </cx:chart>
  <cx:spPr>
    <a:ln>
      <a:solidFill>
        <a:schemeClr val="accent1"/>
      </a:solidFill>
    </a:ln>
  </cx:spPr>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6/12/25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6/12/25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70729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1. The study sample size may be relatively small, limiting the generalizability of the findings to broader populations of war survivors.</a:t>
            </a:r>
          </a:p>
          <a:p>
            <a:r>
              <a:rPr lang="en-US" b="0" i="0" dirty="0">
                <a:solidFill>
                  <a:srgbClr val="0D0D0D"/>
                </a:solidFill>
                <a:effectLst/>
                <a:highlight>
                  <a:srgbClr val="FFFFFF"/>
                </a:highlight>
                <a:latin typeface="Söhne"/>
              </a:rPr>
              <a:t>2. The study sample may not be entirely representative of all war survivors, as it includes only those who sought treatment. This could introduce selection bias.</a:t>
            </a:r>
          </a:p>
          <a:p>
            <a:r>
              <a:rPr lang="en-US" b="0" i="0" dirty="0">
                <a:solidFill>
                  <a:srgbClr val="0D0D0D"/>
                </a:solidFill>
                <a:effectLst/>
                <a:highlight>
                  <a:srgbClr val="FFFFFF"/>
                </a:highlight>
                <a:latin typeface="Söhne"/>
              </a:rPr>
              <a:t>3. We may consider different factors, data collection protocol, enumerator training and data entry etc.</a:t>
            </a:r>
            <a:endParaRPr lang="en-US" b="0"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4. Dataset does not include information on potential other factors such as participants' socioeconomic status, education level, or pre-existing medical conditions</a:t>
            </a:r>
          </a:p>
          <a:p>
            <a:r>
              <a:rPr lang="en-US" i="0" dirty="0">
                <a:solidFill>
                  <a:srgbClr val="0D0D0D"/>
                </a:solidFill>
                <a:effectLst/>
                <a:highlight>
                  <a:srgbClr val="FFFFFF"/>
                </a:highlight>
                <a:latin typeface="Söhne"/>
              </a:rPr>
              <a:t>Interventions</a:t>
            </a:r>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Group 1 received a well-established intervention supported by evidence from past clinical trials, while Group 2 received a new intervention for which limited research had been conducted.</a:t>
            </a:r>
          </a:p>
          <a:p>
            <a:r>
              <a:rPr lang="en-US" b="0" i="0" dirty="0">
                <a:solidFill>
                  <a:srgbClr val="0D0D0D"/>
                </a:solidFill>
                <a:effectLst/>
                <a:highlight>
                  <a:srgbClr val="FFFFFF"/>
                </a:highlight>
                <a:latin typeface="Söhne"/>
              </a:rPr>
              <a:t>5. The follow-up period of three months may be insufficient to capture long-term changes in psychological symptoms or the sustained effects of the interventions. Longer follow-up periods would provide a more comprehensive understanding of intervention outcomes over time.</a:t>
            </a:r>
          </a:p>
          <a:p>
            <a:r>
              <a:rPr lang="en-US" b="0" i="0" dirty="0">
                <a:solidFill>
                  <a:srgbClr val="0D0D0D"/>
                </a:solidFill>
                <a:effectLst/>
                <a:highlight>
                  <a:srgbClr val="FFFFFF"/>
                </a:highlight>
                <a:latin typeface="Söhne"/>
              </a:rPr>
              <a:t>Future research with a larger sample size, more complete data, and a broader scope of analysis would help address some of these limitations and provide a more comprehensive understanding of the research questions. </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168627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dirty="0">
                <a:effectLst/>
                <a:highlight>
                  <a:srgbClr val="FFFFFF"/>
                </a:highlight>
                <a:latin typeface="Söhne"/>
              </a:rPr>
              <a:t>1. In this study, two groups of participants were researched to evaluate the effectiveness of 2 interventions focused on addressing psychological distress among war survivors. </a:t>
            </a:r>
          </a:p>
          <a:p>
            <a:pPr marL="0" indent="0">
              <a:buFont typeface="Arial" panose="020B0604020202020204" pitchFamily="34" charset="0"/>
              <a:buNone/>
            </a:pPr>
            <a:r>
              <a:rPr lang="en-US" b="0" i="0" dirty="0">
                <a:effectLst/>
                <a:highlight>
                  <a:srgbClr val="FFFFFF"/>
                </a:highlight>
                <a:latin typeface="Söhne"/>
              </a:rPr>
              <a:t>2. Group 1 received a well-established intervention, while Group 2 received a different intervention for which limited research had been conducted.</a:t>
            </a:r>
            <a:endParaRPr lang="en-US" dirty="0">
              <a:highlight>
                <a:srgbClr val="FFFFFF"/>
              </a:highlight>
              <a:latin typeface="Söhne"/>
            </a:endParaRPr>
          </a:p>
          <a:p>
            <a:pPr marL="0" indent="0">
              <a:buFont typeface="Arial" panose="020B0604020202020204" pitchFamily="34" charset="0"/>
              <a:buNone/>
            </a:pPr>
            <a:r>
              <a:rPr lang="en-US" b="0" i="0" dirty="0">
                <a:effectLst/>
                <a:highlight>
                  <a:srgbClr val="FFFFFF"/>
                </a:highlight>
                <a:latin typeface="Söhne"/>
              </a:rPr>
              <a:t>3. A sample size of 100 participants were selected, all war survivors, underwent psychological assessments at intake and three months after treatment</a:t>
            </a:r>
          </a:p>
          <a:p>
            <a:pPr marL="0" indent="0">
              <a:buFont typeface="Arial" panose="020B0604020202020204" pitchFamily="34" charset="0"/>
              <a:buNone/>
            </a:pPr>
            <a:r>
              <a:rPr lang="en-US" b="0" i="0" dirty="0">
                <a:solidFill>
                  <a:srgbClr val="0D0D0D"/>
                </a:solidFill>
                <a:effectLst/>
                <a:highlight>
                  <a:srgbClr val="FFFFFF"/>
                </a:highlight>
                <a:latin typeface="Söhne"/>
              </a:rPr>
              <a:t>4. Additionally, demographic variables such as gender &amp; age were recorded, along with torture experienced during war. </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1886249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0D0D0D"/>
                </a:solidFill>
                <a:effectLst/>
                <a:highlight>
                  <a:srgbClr val="FFFFFF"/>
                </a:highlight>
                <a:latin typeface="Söhne"/>
              </a:rPr>
              <a:t>Question 1 aims to know whether there is a relationship between respondents' age and their psychological symptoms at the initial assessment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0D0D0D"/>
                </a:solidFill>
                <a:effectLst/>
                <a:highlight>
                  <a:srgbClr val="FFFFFF"/>
                </a:highlight>
                <a:latin typeface="Söhne"/>
              </a:rPr>
              <a:t>Question 2 seeks to asking the association between respondents' history of torture during conflicts and their psychological symptoms at intake. whether individuals who have experienced torture report higher levels of psychological distress compared to those who have not been tortured.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0D0D0D"/>
                </a:solidFill>
                <a:effectLst/>
                <a:highlight>
                  <a:srgbClr val="FFFFFF"/>
                </a:highlight>
                <a:latin typeface="Söhne"/>
              </a:rPr>
              <a:t>Question 3 focuses on evaluating whether there is a change in psychological symptom severity among participants in Group 2, who received a well intervention, over 3 months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0D0D0D"/>
                </a:solidFill>
                <a:effectLst/>
                <a:highlight>
                  <a:srgbClr val="FFFFFF"/>
                </a:highlight>
                <a:latin typeface="Söhne"/>
              </a:rPr>
              <a:t>Question 4 aims to compare the effectiveness of 2 interventions – to see whether there are differences or changes in psychological symptom severity between the two groups over time.</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D0D0D"/>
                </a:solidFill>
                <a:effectLst/>
                <a:latin typeface="Segoe UI" panose="020B0502040204020203" pitchFamily="34" charset="0"/>
              </a:rPr>
              <a:t>1. sample size of </a:t>
            </a:r>
            <a:r>
              <a:rPr lang="fa-IR" sz="1800" b="0" i="0" u="none" strike="noStrike" dirty="0">
                <a:solidFill>
                  <a:srgbClr val="0D0D0D"/>
                </a:solidFill>
                <a:effectLst/>
                <a:latin typeface="Segoe UI" panose="020B0502040204020203" pitchFamily="34" charset="0"/>
              </a:rPr>
              <a:t>100</a:t>
            </a:r>
            <a:r>
              <a:rPr lang="en-US" sz="1800" b="0" i="0" u="none" strike="noStrike" dirty="0">
                <a:solidFill>
                  <a:srgbClr val="0D0D0D"/>
                </a:solidFill>
                <a:effectLst/>
                <a:latin typeface="Segoe UI" panose="020B0502040204020203" pitchFamily="34" charset="0"/>
              </a:rPr>
              <a:t> individuals provides a good representation of the population.</a:t>
            </a:r>
            <a:r>
              <a:rPr lang="en-US" dirty="0"/>
              <a:t> </a:t>
            </a:r>
          </a:p>
          <a:p>
            <a:r>
              <a:rPr lang="en-US" sz="1800" b="0" i="0" u="none" strike="noStrike" dirty="0">
                <a:solidFill>
                  <a:srgbClr val="0D0D0D"/>
                </a:solidFill>
                <a:effectLst/>
                <a:latin typeface="Segoe UI" panose="020B0502040204020203" pitchFamily="34" charset="0"/>
              </a:rPr>
              <a:t>2. gender distribution shows differences between the two groups, with Group 2 having a higher proportion of men.</a:t>
            </a:r>
            <a:r>
              <a:rPr lang="en-US" dirty="0"/>
              <a:t> </a:t>
            </a:r>
            <a:r>
              <a:rPr lang="en-US" sz="1800" b="0" i="0" u="none" strike="noStrike" dirty="0">
                <a:solidFill>
                  <a:srgbClr val="0D0D0D"/>
                </a:solidFill>
                <a:effectLst/>
                <a:latin typeface="Segoe UI" panose="020B0502040204020203" pitchFamily="34" charset="0"/>
              </a:rPr>
              <a:t>The incidence of torture varies between the groups, with Group 2 reporting a higher number of incidents overall.</a:t>
            </a:r>
            <a:r>
              <a:rPr lang="en-US" dirty="0"/>
              <a:t> </a:t>
            </a:r>
          </a:p>
          <a:p>
            <a:r>
              <a:rPr lang="en-US" sz="1800" b="0" i="0" u="none" strike="noStrike" dirty="0">
                <a:solidFill>
                  <a:srgbClr val="0D0D0D"/>
                </a:solidFill>
                <a:effectLst/>
                <a:latin typeface="Segoe UI" panose="020B0502040204020203" pitchFamily="34" charset="0"/>
              </a:rPr>
              <a:t>3. average psychological symptoms score differs slightly between genders and groups, with Group 2 generally having slightly higher scores.</a:t>
            </a:r>
            <a:r>
              <a:rPr lang="en-US" dirty="0"/>
              <a:t> </a:t>
            </a:r>
          </a:p>
          <a:p>
            <a:r>
              <a:rPr lang="en-US" sz="1800" b="0" i="0" u="none" strike="noStrike" dirty="0">
                <a:solidFill>
                  <a:srgbClr val="0D0D0D"/>
                </a:solidFill>
                <a:effectLst/>
                <a:latin typeface="Segoe UI" panose="020B0502040204020203" pitchFamily="34" charset="0"/>
              </a:rPr>
              <a:t>4. mean, median, and mode values for both groups are very close, indicating relatively symmetric distributions.</a:t>
            </a:r>
            <a:r>
              <a:rPr lang="en-US" dirty="0"/>
              <a:t> </a:t>
            </a:r>
            <a:r>
              <a:rPr lang="en-US" sz="1800" b="0" i="0" u="none" strike="noStrike" dirty="0">
                <a:solidFill>
                  <a:srgbClr val="0D0D0D"/>
                </a:solidFill>
                <a:effectLst/>
                <a:latin typeface="Segoe UI" panose="020B0502040204020203" pitchFamily="34" charset="0"/>
              </a:rPr>
              <a:t>Overall, these characteristics provide insights into the demographics and key variables of the study. </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1. Checked for any missing values or inconsistencies to ensure data quality and reliability to run analysis based on accurate and complete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2. Group 1 and Group 2 represent different interventions. Understanding groups data allowed me for comprising the effectiveness of the interventions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3. Utilized t-tests and correlation analysis, to see the relationships between variables. T-tests used to compare means between groups, while I used correlation analysis to assesses the strength and direction of relationships between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4. Scatter plots, bar charts and box plot are utilized to visually represent the relationships and patterns identified in the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5. Finally, I included my interpretation. drawing conclusions, identifying trends or associations.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D0D0D"/>
              </a:solidFill>
              <a:effectLst/>
              <a:highlight>
                <a:srgbClr val="FFFFFF"/>
              </a:highlight>
              <a:latin typeface="Söhne"/>
            </a:endParaRP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 analysis of this question revealed that there is no significant correlation between age and their psychological symptoms at intake. The correlation coefficient calculated between age and psychological symptoms was found to be approximately 0.13, indicating a near-zero correlation. This suggests that age and psychological symptoms at intake are not strongly related, and changes in one variable do not predict changes in the other.</a:t>
            </a:r>
          </a:p>
          <a:p>
            <a:r>
              <a:rPr lang="en-US" dirty="0"/>
              <a:t>2. To visually represent this lack of correlation, In the scatter plot, each data point represents an individual respondent, with their age plotted on the x-axis and their psychological symptoms score at intake on the y-axis. The absence of a clear trend or pattern in the data points indicates the lack of correlation between age and psychological symptoms. </a:t>
            </a:r>
          </a:p>
          <a:p>
            <a:r>
              <a:rPr lang="en-US" dirty="0"/>
              <a:t>3. Despite variations in age and psychological symptoms scores across respondents, there is no visible linear relationship between the two variables.</a:t>
            </a:r>
          </a:p>
          <a:p>
            <a:r>
              <a:rPr lang="en-US" dirty="0"/>
              <a:t>4. This finding underscores the complexity of factors influencing psychological symptoms in individuals and highlights the importance of considering multiple factors beyond age when assessing mental health outcomes.</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273771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D0D0D"/>
                </a:solidFill>
                <a:effectLst/>
                <a:latin typeface="Segoe UI" panose="020B0502040204020203" pitchFamily="34" charset="0"/>
              </a:rPr>
              <a:t>1. The results of the t-test indicate that the p-value (P(T&lt;=t) two-tail) is 0.175940006.</a:t>
            </a:r>
            <a:r>
              <a:rPr lang="en-US" dirty="0"/>
              <a:t> </a:t>
            </a:r>
          </a:p>
          <a:p>
            <a:r>
              <a:rPr lang="en-US" sz="1800" b="0" i="0" u="none" strike="noStrike" dirty="0">
                <a:solidFill>
                  <a:srgbClr val="0D0D0D"/>
                </a:solidFill>
                <a:effectLst/>
                <a:latin typeface="Segoe UI" panose="020B0502040204020203" pitchFamily="34" charset="0"/>
              </a:rPr>
              <a:t>2. The p-value represents the probability of observing the given difference in means between the two intervention.</a:t>
            </a:r>
            <a:r>
              <a:rPr lang="en-US" dirty="0"/>
              <a:t> </a:t>
            </a:r>
            <a:r>
              <a:rPr lang="en-US" sz="1800" b="0" i="0" u="none" strike="noStrike" dirty="0">
                <a:solidFill>
                  <a:srgbClr val="0D0D0D"/>
                </a:solidFill>
                <a:effectLst/>
                <a:latin typeface="Segoe UI" panose="020B0502040204020203" pitchFamily="34" charset="0"/>
              </a:rPr>
              <a:t>the p-value is greater than the typical significance level of 0.05. Therefore, I fail to reject the null hypothesis, which suggests that there is no statistically significant difference in the psychological symptom scores between individuals who experienced torture and those who did not.</a:t>
            </a:r>
            <a:r>
              <a:rPr lang="en-US" dirty="0"/>
              <a:t> </a:t>
            </a:r>
            <a:r>
              <a:rPr lang="en-US" sz="1800" b="0" i="0" u="none" strike="noStrike" dirty="0">
                <a:solidFill>
                  <a:srgbClr val="0D0D0D"/>
                </a:solidFill>
                <a:effectLst/>
                <a:latin typeface="Segoe UI" panose="020B0502040204020203" pitchFamily="34" charset="0"/>
              </a:rPr>
              <a:t>This means that based on the data, there is no evidence to conclude that torture history is related to psychological symptom scores at intake.</a:t>
            </a:r>
            <a:r>
              <a:rPr lang="en-US" dirty="0"/>
              <a:t> </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026503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1. The average difference between intake and follow-up scores is 5.6. This suggests that, on average, participants' symptoms increased by 5.6 points from intake to follow-up.</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2. The t-test result of 3.68E-13 indicates a very small p-value, which is significantly less than the typical significance level of 0.05. This suggests that there is a highly significant difference between the mean intake and follow-up scores for Group 2 participants. In other words, the change in symptoms is unlikely to be due to random chance alone.</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3. The upward trend line on the scatter plot indicates that, in general, participants' follow-up scores are higher than their intake scores. This suggests that most participants experienced an increase in symptoms from intake to follow-up.</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4. The significant t-test result and the upward trend line in the scatter plot indicate that, on average, participants' symptoms worsened from intake to follow-up.</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5. The average increase of 5.6 points suggests a notable deterioration in symptoms over the treatment period. This finding may indicate that the intervention received by Group 2 participants was not effective in improving their psychological symptoms.</a:t>
            </a:r>
            <a:br>
              <a:rPr lang="en-US" sz="1800" b="0" i="0" u="none" strike="noStrike" dirty="0">
                <a:solidFill>
                  <a:srgbClr val="000000"/>
                </a:solidFill>
                <a:effectLst/>
                <a:latin typeface="Calibri" panose="020F0502020204030204" pitchFamily="34" charset="0"/>
              </a:rPr>
            </a:br>
            <a:r>
              <a:rPr lang="en-US" sz="1800" b="0" i="0" u="none" strike="noStrike" dirty="0">
                <a:solidFill>
                  <a:srgbClr val="000000"/>
                </a:solidFill>
                <a:effectLst/>
                <a:latin typeface="Calibri" panose="020F0502020204030204" pitchFamily="34" charset="0"/>
              </a:rPr>
              <a:t>6. In summary, the analysis and scatter plot suggest that the symptoms of Group 2 participants, on average, worsened from intake to follow-up, and this change is statistically significant. Further investigation may be needed to understand why the intervention did not lead to symptom improvement.</a:t>
            </a:r>
            <a:br>
              <a:rPr lang="en-US" sz="1800" b="0" i="0" u="none" strike="noStrike" dirty="0">
                <a:solidFill>
                  <a:srgbClr val="000000"/>
                </a:solidFill>
                <a:effectLst/>
                <a:latin typeface="Calibri" panose="020F0502020204030204" pitchFamily="34" charset="0"/>
              </a:rPr>
            </a:br>
            <a:br>
              <a:rPr lang="en-US" sz="1800" b="0" i="0" u="none" strike="noStrike" dirty="0">
                <a:solidFill>
                  <a:srgbClr val="000000"/>
                </a:solidFill>
                <a:effectLst/>
                <a:latin typeface="Calibri" panose="020F0502020204030204" pitchFamily="34" charset="0"/>
              </a:rPr>
            </a:b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641598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A p-value of 0.2516 suggests that there is not enough evidence to reject the null hypothesis at the typical significance level of 0.05 (or 5%).</a:t>
            </a:r>
          </a:p>
          <a:p>
            <a:pPr algn="l"/>
            <a:r>
              <a:rPr lang="en-US" b="0" i="0" dirty="0">
                <a:solidFill>
                  <a:srgbClr val="0D0D0D"/>
                </a:solidFill>
                <a:effectLst/>
                <a:highlight>
                  <a:srgbClr val="FFFFFF"/>
                </a:highlight>
                <a:latin typeface="Söhne"/>
              </a:rPr>
              <a:t>Note:</a:t>
            </a:r>
          </a:p>
          <a:p>
            <a:pPr algn="l"/>
            <a:r>
              <a:rPr lang="en-US" b="0" i="0" dirty="0">
                <a:solidFill>
                  <a:srgbClr val="0D0D0D"/>
                </a:solidFill>
                <a:effectLst/>
                <a:highlight>
                  <a:srgbClr val="FFFFFF"/>
                </a:highlight>
                <a:latin typeface="Söhne"/>
              </a:rPr>
              <a:t>1. With a p-value greater than 0.05, we do not have sufficient evidence to conclude that there is a statistically significant difference between scores of Group 1 and Group 2.</a:t>
            </a:r>
          </a:p>
          <a:p>
            <a:pPr algn="l"/>
            <a:r>
              <a:rPr lang="en-US" b="0" i="0" dirty="0">
                <a:solidFill>
                  <a:srgbClr val="0D0D0D"/>
                </a:solidFill>
                <a:effectLst/>
                <a:highlight>
                  <a:srgbClr val="FFFFFF"/>
                </a:highlight>
                <a:latin typeface="Söhne"/>
              </a:rPr>
              <a:t>2. This means that we cannot confidently say that the effectiveness of interventions in Group 1 is different from Group 2.</a:t>
            </a:r>
          </a:p>
          <a:p>
            <a:pPr algn="l"/>
            <a:r>
              <a:rPr lang="en-US" b="0" i="0" dirty="0">
                <a:solidFill>
                  <a:srgbClr val="0D0D0D"/>
                </a:solidFill>
                <a:effectLst/>
                <a:highlight>
                  <a:srgbClr val="FFFFFF"/>
                </a:highlight>
                <a:latin typeface="Söhne"/>
              </a:rPr>
              <a:t>Characterizing the difference:</a:t>
            </a:r>
          </a:p>
          <a:p>
            <a:pPr algn="l"/>
            <a:r>
              <a:rPr lang="en-US" b="0" i="0" dirty="0">
                <a:solidFill>
                  <a:srgbClr val="0D0D0D"/>
                </a:solidFill>
                <a:effectLst/>
                <a:highlight>
                  <a:srgbClr val="FFFFFF"/>
                </a:highlight>
                <a:latin typeface="Söhne"/>
              </a:rPr>
              <a:t>3. Since the p-value is not significant, it indicates that any observed differences between the two groups may likely be due to random variability rather than a true difference in the effectiveness of the interventions.</a:t>
            </a:r>
          </a:p>
          <a:p>
            <a:pPr algn="l"/>
            <a:r>
              <a:rPr lang="en-US" b="0" i="0" dirty="0">
                <a:solidFill>
                  <a:srgbClr val="0D0D0D"/>
                </a:solidFill>
                <a:effectLst/>
                <a:highlight>
                  <a:srgbClr val="FFFFFF"/>
                </a:highlight>
                <a:latin typeface="Söhne"/>
              </a:rPr>
              <a:t>4. In other words, the interventions in Group 1 and Group 2 may have similar effects on the psychological symptoms scores, as there is no evidence to suggest otherwise based on this analysis.</a:t>
            </a:r>
          </a:p>
          <a:p>
            <a:pPr algn="l"/>
            <a:r>
              <a:rPr lang="en-US" b="0" i="0" dirty="0">
                <a:solidFill>
                  <a:srgbClr val="0D0D0D"/>
                </a:solidFill>
                <a:effectLst/>
                <a:highlight>
                  <a:srgbClr val="FFFFFF"/>
                </a:highlight>
                <a:latin typeface="Söhne"/>
              </a:rPr>
              <a:t>Overall, based on this result, it seems that there is no significant difference in the effectiveness of interventions between Group 1 and Group 2. </a:t>
            </a:r>
          </a:p>
          <a:p>
            <a:pPr algn="l"/>
            <a:r>
              <a:rPr lang="en-US" b="0" i="0" dirty="0">
                <a:solidFill>
                  <a:srgbClr val="0D0D0D"/>
                </a:solidFill>
                <a:effectLst/>
                <a:highlight>
                  <a:srgbClr val="FFFFFF"/>
                </a:highlight>
                <a:latin typeface="Söhne"/>
              </a:rPr>
              <a:t>To add on: </a:t>
            </a:r>
          </a:p>
          <a:p>
            <a:pPr algn="l"/>
            <a:r>
              <a:rPr lang="en-US" b="0" i="0" dirty="0">
                <a:solidFill>
                  <a:srgbClr val="0D0D0D"/>
                </a:solidFill>
                <a:effectLst/>
                <a:highlight>
                  <a:srgbClr val="FFFFFF"/>
                </a:highlight>
                <a:latin typeface="Söhne"/>
              </a:rPr>
              <a:t>Based on the box plot and descriptive statistics, while the median effectiveness score for Group 1 (6) is slightly higher than that of Group 2 (5), the difference is not substantial.</a:t>
            </a:r>
          </a:p>
          <a:p>
            <a:pPr algn="l"/>
            <a:r>
              <a:rPr lang="en-US" b="0" i="0" dirty="0">
                <a:solidFill>
                  <a:srgbClr val="0D0D0D"/>
                </a:solidFill>
                <a:effectLst/>
                <a:highlight>
                  <a:srgbClr val="FFFFFF"/>
                </a:highlight>
                <a:latin typeface="Söhne"/>
              </a:rPr>
              <a:t>Additionally, the averages for Group 1 (4.71) and Group 2 (5.58) are relatively close.</a:t>
            </a:r>
          </a:p>
          <a:p>
            <a:pPr algn="l"/>
            <a:r>
              <a:rPr lang="en-US" b="0" i="0" dirty="0">
                <a:solidFill>
                  <a:srgbClr val="0D0D0D"/>
                </a:solidFill>
                <a:effectLst/>
                <a:highlight>
                  <a:srgbClr val="FFFFFF"/>
                </a:highlight>
                <a:latin typeface="Söhne"/>
              </a:rPr>
              <a:t>The interquartile range for both groups overlaps, suggesting that the variability in effectiveness scores within each group is similar.</a:t>
            </a:r>
          </a:p>
          <a:p>
            <a:pPr algn="l"/>
            <a:r>
              <a:rPr lang="en-US" b="0" i="0" dirty="0">
                <a:solidFill>
                  <a:srgbClr val="0D0D0D"/>
                </a:solidFill>
                <a:effectLst/>
                <a:highlight>
                  <a:srgbClr val="FFFFFF"/>
                </a:highlight>
                <a:latin typeface="Söhne"/>
              </a:rPr>
              <a:t>Overall, the box plot and descriptive statistics indicate that while there may be some differences in effectiveness between interventions 1 and 2, these differences are not statistically significant.</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However, further analysis may be needed to confirm this finding.</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6085642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dirty="0"/>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dirty="0"/>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dirty="0"/>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dirty="0"/>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099143" y="2301090"/>
            <a:ext cx="4941771" cy="3200400"/>
          </a:xfrm>
        </p:spPr>
        <p:txBody>
          <a:bodyPr anchor="ctr"/>
          <a:lstStyle/>
          <a:p>
            <a:r>
              <a:rPr lang="en-US" dirty="0"/>
              <a:t>Key research findings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207070" y="143369"/>
            <a:ext cx="9953308" cy="581377"/>
          </a:xfrm>
        </p:spPr>
        <p:txBody>
          <a:bodyPr>
            <a:normAutofit fontScale="90000"/>
          </a:bodyPr>
          <a:lstStyle/>
          <a:p>
            <a:br>
              <a:rPr lang="en-US" sz="1800"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2800"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rPr>
              <a:t>What statistical procedures/tests did you run and why?</a:t>
            </a: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10</a:t>
            </a:fld>
            <a:endParaRPr lang="en-US" dirty="0"/>
          </a:p>
        </p:txBody>
      </p:sp>
      <p:sp>
        <p:nvSpPr>
          <p:cNvPr id="8" name="Text Placeholder 7">
            <a:extLst>
              <a:ext uri="{FF2B5EF4-FFF2-40B4-BE49-F238E27FC236}">
                <a16:creationId xmlns:a16="http://schemas.microsoft.com/office/drawing/2014/main" id="{F4590596-4FB8-5490-FA11-3E01448746E1}"/>
              </a:ext>
            </a:extLst>
          </p:cNvPr>
          <p:cNvSpPr>
            <a:spLocks noGrp="1"/>
          </p:cNvSpPr>
          <p:nvPr>
            <p:ph type="body" idx="10"/>
          </p:nvPr>
        </p:nvSpPr>
        <p:spPr>
          <a:xfrm>
            <a:off x="333828" y="1187240"/>
            <a:ext cx="10503505" cy="5036817"/>
          </a:xfrm>
        </p:spPr>
        <p:txBody>
          <a:bodyPr>
            <a:normAutofit/>
          </a:bodyPr>
          <a:lstStyle/>
          <a:p>
            <a:r>
              <a:rPr lang="en-US" sz="2400" dirty="0"/>
              <a:t>Recap:</a:t>
            </a:r>
          </a:p>
          <a:p>
            <a:r>
              <a:rPr lang="en-US" dirty="0"/>
              <a:t>Q1. </a:t>
            </a:r>
            <a:r>
              <a:rPr lang="en-US" dirty="0">
                <a:solidFill>
                  <a:srgbClr val="0D0D0D"/>
                </a:solidFill>
                <a:highlight>
                  <a:srgbClr val="FFFFFF"/>
                </a:highlight>
                <a:latin typeface="Söhne"/>
              </a:rPr>
              <a:t>A</a:t>
            </a:r>
            <a:r>
              <a:rPr lang="en-US" i="0" dirty="0">
                <a:solidFill>
                  <a:srgbClr val="0D0D0D"/>
                </a:solidFill>
                <a:effectLst/>
                <a:highlight>
                  <a:srgbClr val="FFFFFF"/>
                </a:highlight>
                <a:latin typeface="Söhne"/>
              </a:rPr>
              <a:t>ge is related to their psychological symptoms at intake? </a:t>
            </a:r>
            <a:r>
              <a:rPr lang="en-US" b="0" i="0" dirty="0">
                <a:solidFill>
                  <a:srgbClr val="0D0D0D"/>
                </a:solidFill>
                <a:effectLst/>
                <a:highlight>
                  <a:srgbClr val="FFFFFF"/>
                </a:highlight>
                <a:latin typeface="Söhne"/>
              </a:rPr>
              <a:t>Used correlation analysis –  a</a:t>
            </a:r>
          </a:p>
          <a:p>
            <a:r>
              <a:rPr lang="en-US" b="0" dirty="0">
                <a:solidFill>
                  <a:srgbClr val="0D0D0D"/>
                </a:solidFill>
                <a:highlight>
                  <a:srgbClr val="FFFFFF"/>
                </a:highlight>
                <a:latin typeface="Söhne"/>
              </a:rPr>
              <a:t>A</a:t>
            </a:r>
            <a:r>
              <a:rPr lang="en-US" b="0" i="0" dirty="0">
                <a:solidFill>
                  <a:srgbClr val="0D0D0D"/>
                </a:solidFill>
                <a:effectLst/>
                <a:highlight>
                  <a:srgbClr val="FFFFFF"/>
                </a:highlight>
                <a:latin typeface="Söhne"/>
              </a:rPr>
              <a:t>ssessed the strength and direction of the relationship between </a:t>
            </a:r>
            <a:r>
              <a:rPr lang="en-US" i="0" dirty="0">
                <a:solidFill>
                  <a:srgbClr val="0D0D0D"/>
                </a:solidFill>
                <a:effectLst/>
                <a:highlight>
                  <a:srgbClr val="FFFFFF"/>
                </a:highlight>
                <a:latin typeface="Söhne"/>
              </a:rPr>
              <a:t>age</a:t>
            </a:r>
            <a:r>
              <a:rPr lang="en-US" b="0" i="0" dirty="0">
                <a:solidFill>
                  <a:srgbClr val="0D0D0D"/>
                </a:solidFill>
                <a:effectLst/>
                <a:highlight>
                  <a:srgbClr val="FFFFFF"/>
                </a:highlight>
                <a:latin typeface="Söhne"/>
              </a:rPr>
              <a:t> and </a:t>
            </a:r>
            <a:r>
              <a:rPr lang="en-US" i="0" dirty="0">
                <a:solidFill>
                  <a:srgbClr val="0D0D0D"/>
                </a:solidFill>
                <a:effectLst/>
                <a:highlight>
                  <a:srgbClr val="FFFFFF"/>
                </a:highlight>
                <a:latin typeface="Söhne"/>
              </a:rPr>
              <a:t>psychological symptoms</a:t>
            </a:r>
            <a:r>
              <a:rPr lang="en-US" b="0" i="0" dirty="0">
                <a:solidFill>
                  <a:srgbClr val="0D0D0D"/>
                </a:solidFill>
                <a:effectLst/>
                <a:highlight>
                  <a:srgbClr val="FFFFFF"/>
                </a:highlight>
                <a:latin typeface="Söhne"/>
              </a:rPr>
              <a:t>. </a:t>
            </a:r>
            <a:r>
              <a:rPr lang="en-US" b="0" dirty="0">
                <a:solidFill>
                  <a:srgbClr val="0D0D0D"/>
                </a:solidFill>
                <a:highlight>
                  <a:srgbClr val="FFFFFF"/>
                </a:highlight>
                <a:latin typeface="Söhne"/>
              </a:rPr>
              <a:t>Visualized with a </a:t>
            </a:r>
            <a:r>
              <a:rPr lang="en-US" b="0" i="0" dirty="0">
                <a:solidFill>
                  <a:srgbClr val="0D0D0D"/>
                </a:solidFill>
                <a:effectLst/>
                <a:highlight>
                  <a:srgbClr val="FFFFFF"/>
                </a:highlight>
                <a:latin typeface="Söhne"/>
              </a:rPr>
              <a:t>scatter plot chart to show patterns or trends. </a:t>
            </a:r>
          </a:p>
          <a:p>
            <a:r>
              <a:rPr lang="en-US" dirty="0">
                <a:solidFill>
                  <a:srgbClr val="0D0D0D"/>
                </a:solidFill>
                <a:highlight>
                  <a:srgbClr val="FFFFFF"/>
                </a:highlight>
                <a:latin typeface="Söhne"/>
              </a:rPr>
              <a:t>Q2. T</a:t>
            </a:r>
            <a:r>
              <a:rPr lang="en-US" i="0" dirty="0">
                <a:solidFill>
                  <a:srgbClr val="0D0D0D"/>
                </a:solidFill>
                <a:effectLst/>
                <a:highlight>
                  <a:srgbClr val="FFFFFF"/>
                </a:highlight>
                <a:latin typeface="Söhne"/>
              </a:rPr>
              <a:t>orture history is related to their psychological symptoms? </a:t>
            </a:r>
            <a:r>
              <a:rPr lang="en-US" b="0" i="0" dirty="0">
                <a:solidFill>
                  <a:srgbClr val="0D0D0D"/>
                </a:solidFill>
                <a:effectLst/>
                <a:highlight>
                  <a:srgbClr val="FFFFFF"/>
                </a:highlight>
                <a:latin typeface="Söhne"/>
              </a:rPr>
              <a:t>Again, used correlation analysis - Assessed the relationship between </a:t>
            </a:r>
            <a:r>
              <a:rPr lang="en-US" i="0" dirty="0">
                <a:solidFill>
                  <a:srgbClr val="0D0D0D"/>
                </a:solidFill>
                <a:effectLst/>
                <a:highlight>
                  <a:srgbClr val="FFFFFF"/>
                </a:highlight>
                <a:latin typeface="Söhne"/>
              </a:rPr>
              <a:t>torture history </a:t>
            </a:r>
            <a:r>
              <a:rPr lang="en-US" b="0" i="0" dirty="0">
                <a:solidFill>
                  <a:srgbClr val="0D0D0D"/>
                </a:solidFill>
                <a:effectLst/>
                <a:highlight>
                  <a:srgbClr val="FFFFFF"/>
                </a:highlight>
                <a:latin typeface="Söhne"/>
              </a:rPr>
              <a:t>and </a:t>
            </a:r>
            <a:r>
              <a:rPr lang="en-US" i="0" dirty="0">
                <a:solidFill>
                  <a:srgbClr val="0D0D0D"/>
                </a:solidFill>
                <a:effectLst/>
                <a:highlight>
                  <a:srgbClr val="FFFFFF"/>
                </a:highlight>
                <a:latin typeface="Söhne"/>
              </a:rPr>
              <a:t>psychological symptoms</a:t>
            </a:r>
            <a:r>
              <a:rPr lang="en-US" b="0" i="0" dirty="0">
                <a:solidFill>
                  <a:srgbClr val="0D0D0D"/>
                </a:solidFill>
                <a:effectLst/>
                <a:highlight>
                  <a:srgbClr val="FFFFFF"/>
                </a:highlight>
                <a:latin typeface="Söhne"/>
              </a:rPr>
              <a:t>. Utilized bar chart to compare the average between psychological symptom scores and </a:t>
            </a:r>
            <a:r>
              <a:rPr lang="en-US" b="0" dirty="0">
                <a:solidFill>
                  <a:srgbClr val="0D0D0D"/>
                </a:solidFill>
                <a:highlight>
                  <a:srgbClr val="FFFFFF"/>
                </a:highlight>
                <a:latin typeface="Söhne"/>
              </a:rPr>
              <a:t>history of torture.  </a:t>
            </a:r>
            <a:endParaRPr lang="en-US" b="0" i="0" dirty="0">
              <a:solidFill>
                <a:srgbClr val="0D0D0D"/>
              </a:solidFill>
              <a:effectLst/>
              <a:highlight>
                <a:srgbClr val="FFFFFF"/>
              </a:highlight>
              <a:latin typeface="Söhne"/>
            </a:endParaRPr>
          </a:p>
          <a:p>
            <a:r>
              <a:rPr lang="en-US" dirty="0">
                <a:solidFill>
                  <a:srgbClr val="0D0D0D"/>
                </a:solidFill>
                <a:highlight>
                  <a:srgbClr val="FFFFFF"/>
                </a:highlight>
                <a:latin typeface="Söhne"/>
              </a:rPr>
              <a:t>Q3. S</a:t>
            </a:r>
            <a:r>
              <a:rPr lang="en-US" i="0" dirty="0">
                <a:solidFill>
                  <a:srgbClr val="0D0D0D"/>
                </a:solidFill>
                <a:effectLst/>
                <a:highlight>
                  <a:srgbClr val="FFFFFF"/>
                </a:highlight>
                <a:latin typeface="Söhne"/>
              </a:rPr>
              <a:t>ymptoms of group 2 participants improved on average? </a:t>
            </a:r>
            <a:r>
              <a:rPr lang="en-US" b="0" dirty="0">
                <a:solidFill>
                  <a:srgbClr val="0D0D0D"/>
                </a:solidFill>
                <a:highlight>
                  <a:srgbClr val="FFFFFF"/>
                </a:highlight>
                <a:latin typeface="Söhne"/>
              </a:rPr>
              <a:t>Used </a:t>
            </a:r>
            <a:r>
              <a:rPr lang="en-US" b="0" i="0" dirty="0">
                <a:solidFill>
                  <a:srgbClr val="0D0D0D"/>
                </a:solidFill>
                <a:effectLst/>
                <a:highlight>
                  <a:srgbClr val="FFFFFF"/>
                </a:highlight>
                <a:latin typeface="Söhne"/>
              </a:rPr>
              <a:t>t-test. </a:t>
            </a:r>
            <a:r>
              <a:rPr lang="en-US" b="0" dirty="0">
                <a:solidFill>
                  <a:srgbClr val="0D0D0D"/>
                </a:solidFill>
                <a:highlight>
                  <a:srgbClr val="FFFFFF"/>
                </a:highlight>
                <a:latin typeface="Söhne"/>
              </a:rPr>
              <a:t>C</a:t>
            </a:r>
            <a:r>
              <a:rPr lang="en-US" b="0" i="0" dirty="0">
                <a:solidFill>
                  <a:srgbClr val="0D0D0D"/>
                </a:solidFill>
                <a:effectLst/>
                <a:highlight>
                  <a:srgbClr val="FFFFFF"/>
                </a:highlight>
                <a:latin typeface="Söhne"/>
              </a:rPr>
              <a:t>ompared the average psychological symptom scores at </a:t>
            </a:r>
            <a:r>
              <a:rPr lang="en-US" i="0" dirty="0">
                <a:solidFill>
                  <a:srgbClr val="0D0D0D"/>
                </a:solidFill>
                <a:effectLst/>
                <a:highlight>
                  <a:srgbClr val="FFFFFF"/>
                </a:highlight>
                <a:latin typeface="Söhne"/>
              </a:rPr>
              <a:t>intake</a:t>
            </a:r>
            <a:r>
              <a:rPr lang="en-US" b="0" i="0" dirty="0">
                <a:solidFill>
                  <a:srgbClr val="0D0D0D"/>
                </a:solidFill>
                <a:effectLst/>
                <a:highlight>
                  <a:srgbClr val="FFFFFF"/>
                </a:highlight>
                <a:latin typeface="Söhne"/>
              </a:rPr>
              <a:t> and </a:t>
            </a:r>
            <a:r>
              <a:rPr lang="en-US" i="0" dirty="0">
                <a:solidFill>
                  <a:srgbClr val="0D0D0D"/>
                </a:solidFill>
                <a:effectLst/>
                <a:highlight>
                  <a:srgbClr val="FFFFFF"/>
                </a:highlight>
                <a:latin typeface="Söhne"/>
              </a:rPr>
              <a:t>FUP</a:t>
            </a:r>
            <a:r>
              <a:rPr lang="en-US" b="0" i="0" dirty="0">
                <a:solidFill>
                  <a:srgbClr val="0D0D0D"/>
                </a:solidFill>
                <a:effectLst/>
                <a:highlight>
                  <a:srgbClr val="FFFFFF"/>
                </a:highlight>
                <a:latin typeface="Söhne"/>
              </a:rPr>
              <a:t> for group 2 participants. </a:t>
            </a:r>
            <a:r>
              <a:rPr lang="en-US" b="0" dirty="0">
                <a:solidFill>
                  <a:srgbClr val="0D0D0D"/>
                </a:solidFill>
                <a:highlight>
                  <a:srgbClr val="FFFFFF"/>
                </a:highlight>
                <a:latin typeface="Söhne"/>
              </a:rPr>
              <a:t>Utilized correlation analysis and visualized with a scatter plot.</a:t>
            </a:r>
          </a:p>
          <a:p>
            <a:r>
              <a:rPr lang="en-US" dirty="0">
                <a:solidFill>
                  <a:srgbClr val="0D0D0D"/>
                </a:solidFill>
                <a:highlight>
                  <a:srgbClr val="FFFFFF"/>
                </a:highlight>
                <a:latin typeface="Söhne"/>
              </a:rPr>
              <a:t>Q4. D</a:t>
            </a:r>
            <a:r>
              <a:rPr lang="en-US" i="0" dirty="0">
                <a:solidFill>
                  <a:srgbClr val="0D0D0D"/>
                </a:solidFill>
                <a:effectLst/>
                <a:highlight>
                  <a:srgbClr val="FFFFFF"/>
                </a:highlight>
                <a:latin typeface="Söhne"/>
              </a:rPr>
              <a:t>ifference in the effectiveness of interventions 1 and 2 ? </a:t>
            </a:r>
            <a:r>
              <a:rPr lang="en-US" b="0" i="0" dirty="0">
                <a:solidFill>
                  <a:srgbClr val="0D0D0D"/>
                </a:solidFill>
                <a:effectLst/>
                <a:highlight>
                  <a:srgbClr val="FFFFFF"/>
                </a:highlight>
                <a:latin typeface="Söhne"/>
              </a:rPr>
              <a:t>Used t-test - Compared the mean psychological symptom scores between the two intervention groups, utilized a box plot to visualize descriptive analysis</a:t>
            </a:r>
            <a:endParaRPr lang="en-US" dirty="0"/>
          </a:p>
        </p:txBody>
      </p:sp>
    </p:spTree>
    <p:extLst>
      <p:ext uri="{BB962C8B-B14F-4D97-AF65-F5344CB8AC3E}">
        <p14:creationId xmlns:p14="http://schemas.microsoft.com/office/powerpoint/2010/main" val="218598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89653" y="570089"/>
            <a:ext cx="11325014" cy="637822"/>
          </a:xfrm>
        </p:spPr>
        <p:txBody>
          <a:bodyPr>
            <a:noAutofit/>
          </a:bodyPr>
          <a:lstStyle/>
          <a:p>
            <a:br>
              <a:rPr lang="en-US" sz="2000"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br>
              <a:rPr lang="en-US" sz="2000" dirty="0">
                <a:effectLst/>
                <a:latin typeface="Calibri" panose="020F0502020204030204" pitchFamily="34" charset="0"/>
                <a:ea typeface="Calibri" panose="020F0502020204030204" pitchFamily="34" charset="0"/>
                <a:cs typeface="Arial" panose="020B0604020202020204" pitchFamily="34" charset="0"/>
              </a:rPr>
            </a:br>
            <a:r>
              <a:rPr lang="en-US" sz="2000"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rPr>
              <a:t>Are there any limitations of the study that the team should consider when interpreting these results? Please explain.</a:t>
            </a:r>
            <a:endParaRPr lang="en-US" sz="2000"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11</a:t>
            </a:fld>
            <a:endParaRPr lang="en-US" dirty="0"/>
          </a:p>
        </p:txBody>
      </p:sp>
      <p:sp>
        <p:nvSpPr>
          <p:cNvPr id="8" name="Text Placeholder 7">
            <a:extLst>
              <a:ext uri="{FF2B5EF4-FFF2-40B4-BE49-F238E27FC236}">
                <a16:creationId xmlns:a16="http://schemas.microsoft.com/office/drawing/2014/main" id="{F4590596-4FB8-5490-FA11-3E01448746E1}"/>
              </a:ext>
            </a:extLst>
          </p:cNvPr>
          <p:cNvSpPr>
            <a:spLocks noGrp="1"/>
          </p:cNvSpPr>
          <p:nvPr>
            <p:ph type="body" idx="10"/>
          </p:nvPr>
        </p:nvSpPr>
        <p:spPr>
          <a:xfrm>
            <a:off x="189653" y="1341120"/>
            <a:ext cx="11325014" cy="4399280"/>
          </a:xfrm>
        </p:spPr>
        <p:txBody>
          <a:bodyPr>
            <a:normAutofit/>
          </a:bodyPr>
          <a:lstStyle/>
          <a:p>
            <a:pPr marL="285750" indent="-285750">
              <a:buFont typeface="Arial" panose="020B0604020202020204" pitchFamily="34" charset="0"/>
              <a:buChar char="•"/>
            </a:pPr>
            <a:r>
              <a:rPr lang="en-US" b="1" i="0" dirty="0">
                <a:solidFill>
                  <a:srgbClr val="0D0D0D"/>
                </a:solidFill>
                <a:effectLst/>
                <a:highlight>
                  <a:srgbClr val="FFFFFF"/>
                </a:highlight>
                <a:latin typeface="Söhne"/>
              </a:rPr>
              <a:t>Sample Size</a:t>
            </a:r>
            <a:endParaRPr lang="en-US" b="0" i="0" dirty="0">
              <a:solidFill>
                <a:srgbClr val="0D0D0D"/>
              </a:solidFill>
              <a:effectLst/>
              <a:highlight>
                <a:srgbClr val="FFFFFF"/>
              </a:highlight>
              <a:latin typeface="Söhne"/>
            </a:endParaRPr>
          </a:p>
          <a:p>
            <a:pPr marL="285750" indent="-285750">
              <a:buFont typeface="Arial" panose="020B0604020202020204" pitchFamily="34" charset="0"/>
              <a:buChar char="•"/>
            </a:pPr>
            <a:r>
              <a:rPr lang="en-US" b="1" i="0" dirty="0">
                <a:solidFill>
                  <a:srgbClr val="0D0D0D"/>
                </a:solidFill>
                <a:effectLst/>
                <a:highlight>
                  <a:srgbClr val="FFFFFF"/>
                </a:highlight>
                <a:latin typeface="Söhne"/>
              </a:rPr>
              <a:t>Sampling Bias</a:t>
            </a:r>
          </a:p>
          <a:p>
            <a:pPr marL="285750" indent="-285750">
              <a:buFont typeface="Arial" panose="020B0604020202020204" pitchFamily="34" charset="0"/>
              <a:buChar char="•"/>
            </a:pPr>
            <a:r>
              <a:rPr lang="en-US" b="1" i="0" dirty="0">
                <a:solidFill>
                  <a:srgbClr val="0D0D0D"/>
                </a:solidFill>
                <a:effectLst/>
                <a:highlight>
                  <a:srgbClr val="FFFFFF"/>
                </a:highlight>
                <a:latin typeface="Söhne"/>
              </a:rPr>
              <a:t>Missing Data</a:t>
            </a:r>
          </a:p>
          <a:p>
            <a:pPr marL="285750" indent="-285750">
              <a:buFont typeface="Arial" panose="020B0604020202020204" pitchFamily="34" charset="0"/>
              <a:buChar char="•"/>
            </a:pPr>
            <a:r>
              <a:rPr lang="en-US" b="1" i="0" dirty="0">
                <a:solidFill>
                  <a:srgbClr val="0D0D0D"/>
                </a:solidFill>
                <a:effectLst/>
                <a:highlight>
                  <a:srgbClr val="FFFFFF"/>
                </a:highlight>
                <a:latin typeface="Söhne"/>
              </a:rPr>
              <a:t>Missing other key factors</a:t>
            </a:r>
          </a:p>
          <a:p>
            <a:pPr marL="285750" indent="-285750">
              <a:buFont typeface="Arial" panose="020B0604020202020204" pitchFamily="34" charset="0"/>
              <a:buChar char="•"/>
            </a:pPr>
            <a:r>
              <a:rPr lang="en-US" i="0" dirty="0">
                <a:solidFill>
                  <a:srgbClr val="0D0D0D"/>
                </a:solidFill>
                <a:effectLst/>
                <a:highlight>
                  <a:srgbClr val="FFFFFF"/>
                </a:highlight>
                <a:latin typeface="Söhne"/>
              </a:rPr>
              <a:t>Interventions</a:t>
            </a:r>
          </a:p>
          <a:p>
            <a:pPr marL="285750" indent="-285750">
              <a:buFont typeface="Arial" panose="020B0604020202020204" pitchFamily="34" charset="0"/>
              <a:buChar char="•"/>
            </a:pPr>
            <a:r>
              <a:rPr lang="en-US" b="1" i="0" dirty="0">
                <a:solidFill>
                  <a:srgbClr val="0D0D0D"/>
                </a:solidFill>
                <a:effectLst/>
                <a:highlight>
                  <a:srgbClr val="FFFFFF"/>
                </a:highlight>
                <a:latin typeface="Söhne"/>
              </a:rPr>
              <a:t>Short Follow-Up Period</a:t>
            </a:r>
            <a:endParaRPr lang="en-US" b="0" dirty="0">
              <a:solidFill>
                <a:srgbClr val="0D0D0D"/>
              </a:solidFill>
              <a:highlight>
                <a:srgbClr val="FFFFFF"/>
              </a:highlight>
              <a:latin typeface="Söhne"/>
            </a:endParaRPr>
          </a:p>
          <a:p>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87188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pic>
        <p:nvPicPr>
          <p:cNvPr id="10" name="Picture 9" descr="A thank you card with colorful feathers&#10;&#10;Description automatically generated">
            <a:extLst>
              <a:ext uri="{FF2B5EF4-FFF2-40B4-BE49-F238E27FC236}">
                <a16:creationId xmlns:a16="http://schemas.microsoft.com/office/drawing/2014/main" id="{798D8590-BF6D-3C53-85AF-EBB678DDB000}"/>
              </a:ext>
            </a:extLst>
          </p:cNvPr>
          <p:cNvPicPr>
            <a:picLocks noChangeAspect="1"/>
          </p:cNvPicPr>
          <p:nvPr/>
        </p:nvPicPr>
        <p:blipFill rotWithShape="1">
          <a:blip r:embed="rId3"/>
          <a:srcRect b="5772"/>
          <a:stretch/>
        </p:blipFill>
        <p:spPr>
          <a:xfrm>
            <a:off x="2102846" y="406400"/>
            <a:ext cx="7986308" cy="5648286"/>
          </a:xfrm>
          <a:prstGeom prst="rect">
            <a:avLst/>
          </a:prstGeom>
          <a:ln>
            <a:noFill/>
          </a:ln>
          <a:effectLst>
            <a:softEdge rad="112500"/>
          </a:effectLst>
        </p:spPr>
      </p:pic>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174468" y="295276"/>
            <a:ext cx="6273957" cy="914400"/>
          </a:xfrm>
        </p:spPr>
        <p:txBody>
          <a:bodyPr anchor="ctr"/>
          <a:lstStyle/>
          <a:p>
            <a:r>
              <a:rPr lang="en-US" dirty="0"/>
              <a:t>Snapshot of data set</a:t>
            </a:r>
          </a:p>
        </p:txBody>
      </p:sp>
      <p:sp>
        <p:nvSpPr>
          <p:cNvPr id="6" name="Title 1">
            <a:extLst>
              <a:ext uri="{FF2B5EF4-FFF2-40B4-BE49-F238E27FC236}">
                <a16:creationId xmlns:a16="http://schemas.microsoft.com/office/drawing/2014/main" id="{4C2CFB9B-3D35-1C86-7228-F0FB48A38043}"/>
              </a:ext>
            </a:extLst>
          </p:cNvPr>
          <p:cNvSpPr txBox="1">
            <a:spLocks/>
          </p:cNvSpPr>
          <p:nvPr/>
        </p:nvSpPr>
        <p:spPr>
          <a:xfrm>
            <a:off x="174467" y="1209676"/>
            <a:ext cx="11594200" cy="51911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marL="571500" indent="-571500">
              <a:buFont typeface="Arial" panose="020B0604020202020204" pitchFamily="34" charset="0"/>
              <a:buChar char="•"/>
            </a:pPr>
            <a:r>
              <a:rPr lang="en-US" sz="3200" cap="none" dirty="0"/>
              <a:t>2 group – War survivors</a:t>
            </a:r>
          </a:p>
          <a:p>
            <a:pPr marL="571500" indent="-571500">
              <a:buFont typeface="Arial" panose="020B0604020202020204" pitchFamily="34" charset="0"/>
              <a:buChar char="•"/>
            </a:pPr>
            <a:r>
              <a:rPr lang="en-US" sz="3200" cap="none" dirty="0"/>
              <a:t>group 1 </a:t>
            </a:r>
            <a:r>
              <a:rPr lang="en-US" sz="2800" cap="none" dirty="0"/>
              <a:t>well- established intervention, while group 2 limited research</a:t>
            </a:r>
          </a:p>
          <a:p>
            <a:pPr marL="571500" indent="-571500">
              <a:buFont typeface="Arial" panose="020B0604020202020204" pitchFamily="34" charset="0"/>
              <a:buChar char="•"/>
            </a:pPr>
            <a:r>
              <a:rPr lang="en-US" sz="2800" cap="none" dirty="0"/>
              <a:t>Demographic variables ( gender, age, torture experienced, psychological symptoms recorded )</a:t>
            </a:r>
          </a:p>
          <a:p>
            <a:pPr marL="571500" indent="-571500">
              <a:buFont typeface="Arial" panose="020B0604020202020204" pitchFamily="34" charset="0"/>
              <a:buChar char="•"/>
            </a:pPr>
            <a:endParaRPr lang="en-US" cap="none" dirty="0"/>
          </a:p>
        </p:txBody>
      </p:sp>
    </p:spTree>
    <p:extLst>
      <p:ext uri="{BB962C8B-B14F-4D97-AF65-F5344CB8AC3E}">
        <p14:creationId xmlns:p14="http://schemas.microsoft.com/office/powerpoint/2010/main" val="403430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171449" y="648943"/>
            <a:ext cx="9344025" cy="732182"/>
          </a:xfrm>
        </p:spPr>
        <p:txBody>
          <a:bodyPr/>
          <a:lstStyle/>
          <a:p>
            <a:r>
              <a:rPr lang="en-US" dirty="0"/>
              <a:t>Research questions:</a:t>
            </a:r>
          </a:p>
        </p:txBody>
      </p:sp>
      <p:sp>
        <p:nvSpPr>
          <p:cNvPr id="3" name="Title 1">
            <a:extLst>
              <a:ext uri="{FF2B5EF4-FFF2-40B4-BE49-F238E27FC236}">
                <a16:creationId xmlns:a16="http://schemas.microsoft.com/office/drawing/2014/main" id="{D422E857-1475-B7A6-2F89-62709350696D}"/>
              </a:ext>
            </a:extLst>
          </p:cNvPr>
          <p:cNvSpPr txBox="1">
            <a:spLocks/>
          </p:cNvSpPr>
          <p:nvPr/>
        </p:nvSpPr>
        <p:spPr>
          <a:xfrm>
            <a:off x="-1" y="1895475"/>
            <a:ext cx="12022668" cy="45899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marL="342900" marR="0" lvl="0" indent="-342900">
              <a:lnSpc>
                <a:spcPct val="107000"/>
              </a:lnSpc>
              <a:spcBef>
                <a:spcPts val="0"/>
              </a:spcBef>
              <a:spcAft>
                <a:spcPts val="0"/>
              </a:spcAft>
              <a:buFont typeface="+mj-lt"/>
              <a:buAutoNum type="arabicPeriod"/>
            </a:pPr>
            <a:r>
              <a:rPr lang="en-US" sz="2800" cap="none" dirty="0"/>
              <a:t>Is respondents’ age related to their psychological symptoms at intake?</a:t>
            </a:r>
          </a:p>
          <a:p>
            <a:pPr marL="342900" marR="0" lvl="0" indent="-342900">
              <a:lnSpc>
                <a:spcPct val="107000"/>
              </a:lnSpc>
              <a:spcBef>
                <a:spcPts val="0"/>
              </a:spcBef>
              <a:spcAft>
                <a:spcPts val="0"/>
              </a:spcAft>
              <a:buFont typeface="+mj-lt"/>
              <a:buAutoNum type="arabicPeriod"/>
            </a:pPr>
            <a:r>
              <a:rPr lang="en-US" sz="2800" cap="none" dirty="0"/>
              <a:t>Is respondents’ torture history related to their psychological symptoms at intake?</a:t>
            </a:r>
          </a:p>
          <a:p>
            <a:pPr marL="342900" marR="0" lvl="0" indent="-342900">
              <a:lnSpc>
                <a:spcPct val="107000"/>
              </a:lnSpc>
              <a:spcBef>
                <a:spcPts val="0"/>
              </a:spcBef>
              <a:spcAft>
                <a:spcPts val="0"/>
              </a:spcAft>
              <a:buFont typeface="+mj-lt"/>
              <a:buAutoNum type="arabicPeriod"/>
            </a:pPr>
            <a:r>
              <a:rPr lang="en-US" sz="2800" cap="none" dirty="0"/>
              <a:t>Did the symptoms of group 2 participants improve, on average? how would you characterize the size and significance of this group’s symptom changes?</a:t>
            </a:r>
          </a:p>
          <a:p>
            <a:pPr marL="342900" marR="0" lvl="0" indent="-342900">
              <a:lnSpc>
                <a:spcPct val="107000"/>
              </a:lnSpc>
              <a:spcBef>
                <a:spcPts val="0"/>
              </a:spcBef>
              <a:spcAft>
                <a:spcPts val="0"/>
              </a:spcAft>
              <a:buFont typeface="+mj-lt"/>
              <a:buAutoNum type="arabicPeriod"/>
            </a:pPr>
            <a:r>
              <a:rPr lang="en-US" sz="2800" cap="none" dirty="0"/>
              <a:t>Is there a difference in the effectiveness of interventions 1 and 2? if so, how would you characterize the difference? </a:t>
            </a:r>
          </a:p>
          <a:p>
            <a:r>
              <a:rPr lang="en-US" sz="2800" cap="none" dirty="0"/>
              <a:t> </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53550"/>
            <a:ext cx="10515600" cy="573913"/>
          </a:xfrm>
        </p:spPr>
        <p:txBody>
          <a:bodyPr anchor="b">
            <a:normAutofit/>
          </a:bodyPr>
          <a:lstStyle/>
          <a:p>
            <a:pPr fontAlgn="b"/>
            <a:r>
              <a:rPr lang="en-US" sz="3200" u="none" strike="noStrike" dirty="0">
                <a:effectLst/>
              </a:rPr>
              <a:t>Key catachrestic of Research</a:t>
            </a:r>
            <a:endParaRPr lang="en-US" sz="3200" b="0" i="0" u="none" strike="noStrike" dirty="0">
              <a:effectLst/>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4</a:t>
            </a:fld>
            <a:endParaRPr lang="en-US" dirty="0"/>
          </a:p>
        </p:txBody>
      </p:sp>
      <p:graphicFrame>
        <p:nvGraphicFramePr>
          <p:cNvPr id="8" name="Table 7">
            <a:extLst>
              <a:ext uri="{FF2B5EF4-FFF2-40B4-BE49-F238E27FC236}">
                <a16:creationId xmlns:a16="http://schemas.microsoft.com/office/drawing/2014/main" id="{71CDA3DE-6564-7275-602B-6C220C1F06FA}"/>
              </a:ext>
            </a:extLst>
          </p:cNvPr>
          <p:cNvGraphicFramePr>
            <a:graphicFrameLocks noGrp="1"/>
          </p:cNvGraphicFramePr>
          <p:nvPr>
            <p:extLst>
              <p:ext uri="{D42A27DB-BD31-4B8C-83A1-F6EECF244321}">
                <p14:modId xmlns:p14="http://schemas.microsoft.com/office/powerpoint/2010/main" val="1153881246"/>
              </p:ext>
            </p:extLst>
          </p:nvPr>
        </p:nvGraphicFramePr>
        <p:xfrm>
          <a:off x="404948" y="1118057"/>
          <a:ext cx="11194869" cy="5047698"/>
        </p:xfrm>
        <a:graphic>
          <a:graphicData uri="http://schemas.openxmlformats.org/drawingml/2006/table">
            <a:tbl>
              <a:tblPr>
                <a:noFill/>
                <a:tableStyleId>{5C22544A-7EE6-4342-B048-85BDC9FD1C3A}</a:tableStyleId>
              </a:tblPr>
              <a:tblGrid>
                <a:gridCol w="3884977">
                  <a:extLst>
                    <a:ext uri="{9D8B030D-6E8A-4147-A177-3AD203B41FA5}">
                      <a16:colId xmlns:a16="http://schemas.microsoft.com/office/drawing/2014/main" val="1301875553"/>
                    </a:ext>
                  </a:extLst>
                </a:gridCol>
                <a:gridCol w="1662389">
                  <a:extLst>
                    <a:ext uri="{9D8B030D-6E8A-4147-A177-3AD203B41FA5}">
                      <a16:colId xmlns:a16="http://schemas.microsoft.com/office/drawing/2014/main" val="3135413003"/>
                    </a:ext>
                  </a:extLst>
                </a:gridCol>
                <a:gridCol w="1757997">
                  <a:extLst>
                    <a:ext uri="{9D8B030D-6E8A-4147-A177-3AD203B41FA5}">
                      <a16:colId xmlns:a16="http://schemas.microsoft.com/office/drawing/2014/main" val="2397474267"/>
                    </a:ext>
                  </a:extLst>
                </a:gridCol>
                <a:gridCol w="1817511">
                  <a:extLst>
                    <a:ext uri="{9D8B030D-6E8A-4147-A177-3AD203B41FA5}">
                      <a16:colId xmlns:a16="http://schemas.microsoft.com/office/drawing/2014/main" val="3886656185"/>
                    </a:ext>
                  </a:extLst>
                </a:gridCol>
                <a:gridCol w="2071995">
                  <a:extLst>
                    <a:ext uri="{9D8B030D-6E8A-4147-A177-3AD203B41FA5}">
                      <a16:colId xmlns:a16="http://schemas.microsoft.com/office/drawing/2014/main" val="2749247729"/>
                    </a:ext>
                  </a:extLst>
                </a:gridCol>
              </a:tblGrid>
              <a:tr h="412338">
                <a:tc gridSpan="5">
                  <a:txBody>
                    <a:bodyPr/>
                    <a:lstStyle/>
                    <a:p>
                      <a:pPr algn="ctr" fontAlgn="b"/>
                      <a:r>
                        <a:rPr lang="en-US" sz="2500" b="1" u="none" strike="noStrike" baseline="0" dirty="0">
                          <a:solidFill>
                            <a:schemeClr val="tx1">
                              <a:lumMod val="75000"/>
                              <a:lumOff val="25000"/>
                            </a:schemeClr>
                          </a:solidFill>
                          <a:effectLst/>
                        </a:rPr>
                        <a:t>Sample size              100</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5064067"/>
                  </a:ext>
                </a:extLst>
              </a:tr>
              <a:tr h="412338">
                <a:tc rowSpan="2">
                  <a:txBody>
                    <a:bodyPr/>
                    <a:lstStyle/>
                    <a:p>
                      <a:pPr algn="ctr" fontAlgn="b"/>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gridSpan="2">
                  <a:txBody>
                    <a:bodyPr/>
                    <a:lstStyle/>
                    <a:p>
                      <a:pPr algn="ctr" fontAlgn="b"/>
                      <a:r>
                        <a:rPr lang="en-US" sz="2500" b="1" u="none" strike="noStrike" baseline="0" dirty="0">
                          <a:solidFill>
                            <a:schemeClr val="tx1">
                              <a:lumMod val="75000"/>
                              <a:lumOff val="25000"/>
                            </a:schemeClr>
                          </a:solidFill>
                          <a:effectLst/>
                        </a:rPr>
                        <a:t>Group1</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hMerge="1">
                  <a:txBody>
                    <a:bodyPr/>
                    <a:lstStyle/>
                    <a:p>
                      <a:endParaRPr lang="en-US"/>
                    </a:p>
                  </a:txBody>
                  <a:tcPr/>
                </a:tc>
                <a:tc gridSpan="2">
                  <a:txBody>
                    <a:bodyPr/>
                    <a:lstStyle/>
                    <a:p>
                      <a:pPr algn="ctr" fontAlgn="b"/>
                      <a:r>
                        <a:rPr lang="en-US" sz="2500" b="1" u="none" strike="noStrike" baseline="0" dirty="0">
                          <a:solidFill>
                            <a:schemeClr val="tx1">
                              <a:lumMod val="75000"/>
                              <a:lumOff val="25000"/>
                            </a:schemeClr>
                          </a:solidFill>
                          <a:effectLst/>
                        </a:rPr>
                        <a:t>Group2</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hMerge="1">
                  <a:txBody>
                    <a:bodyPr/>
                    <a:lstStyle/>
                    <a:p>
                      <a:endParaRPr lang="en-US"/>
                    </a:p>
                  </a:txBody>
                  <a:tcPr/>
                </a:tc>
                <a:extLst>
                  <a:ext uri="{0D108BD9-81ED-4DB2-BD59-A6C34878D82A}">
                    <a16:rowId xmlns:a16="http://schemas.microsoft.com/office/drawing/2014/main" val="1659489705"/>
                  </a:ext>
                </a:extLst>
              </a:tr>
              <a:tr h="412338">
                <a:tc vMerge="1">
                  <a:txBody>
                    <a:bodyPr/>
                    <a:lstStyle/>
                    <a:p>
                      <a:endParaRPr lang="en-US"/>
                    </a:p>
                  </a:txBody>
                  <a:tcPr/>
                </a:tc>
                <a:tc>
                  <a:txBody>
                    <a:bodyPr/>
                    <a:lstStyle/>
                    <a:p>
                      <a:pPr algn="l" fontAlgn="b"/>
                      <a:r>
                        <a:rPr lang="en-US" sz="2500" b="1" u="none" strike="noStrike" baseline="0" dirty="0">
                          <a:solidFill>
                            <a:schemeClr val="tx1">
                              <a:lumMod val="75000"/>
                              <a:lumOff val="25000"/>
                            </a:schemeClr>
                          </a:solidFill>
                          <a:effectLst/>
                        </a:rPr>
                        <a:t>Men</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US" sz="2500" b="1" u="none" strike="noStrike" baseline="0" dirty="0">
                          <a:solidFill>
                            <a:schemeClr val="tx1">
                              <a:lumMod val="75000"/>
                              <a:lumOff val="25000"/>
                            </a:schemeClr>
                          </a:solidFill>
                          <a:effectLst/>
                        </a:rPr>
                        <a:t>Women</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US" sz="2500" b="1" u="none" strike="noStrike" baseline="0" dirty="0">
                          <a:solidFill>
                            <a:schemeClr val="tx1">
                              <a:lumMod val="75000"/>
                              <a:lumOff val="25000"/>
                            </a:schemeClr>
                          </a:solidFill>
                          <a:effectLst/>
                        </a:rPr>
                        <a:t>Men</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l" fontAlgn="b"/>
                      <a:r>
                        <a:rPr lang="en-US" sz="2500" b="1" u="none" strike="noStrike" baseline="0" dirty="0">
                          <a:solidFill>
                            <a:schemeClr val="tx1">
                              <a:lumMod val="75000"/>
                              <a:lumOff val="25000"/>
                            </a:schemeClr>
                          </a:solidFill>
                          <a:effectLst/>
                        </a:rPr>
                        <a:t>Women</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240161450"/>
                  </a:ext>
                </a:extLst>
              </a:tr>
              <a:tr h="412338">
                <a:tc>
                  <a:txBody>
                    <a:bodyPr/>
                    <a:lstStyle/>
                    <a:p>
                      <a:pPr algn="ctr" fontAlgn="b"/>
                      <a:r>
                        <a:rPr lang="en-US" sz="2500" b="1" u="none" strike="noStrike" baseline="0" dirty="0">
                          <a:solidFill>
                            <a:schemeClr val="tx1">
                              <a:lumMod val="75000"/>
                              <a:lumOff val="25000"/>
                            </a:schemeClr>
                          </a:solidFill>
                          <a:effectLst/>
                        </a:rPr>
                        <a:t>Gender</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53%</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47%</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61%</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39%</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2401146191"/>
                  </a:ext>
                </a:extLst>
              </a:tr>
              <a:tr h="412338">
                <a:tc>
                  <a:txBody>
                    <a:bodyPr/>
                    <a:lstStyle/>
                    <a:p>
                      <a:pPr algn="ctr" fontAlgn="b"/>
                      <a:r>
                        <a:rPr lang="en-US" sz="2500" b="1" u="none" strike="noStrike" baseline="0" dirty="0">
                          <a:solidFill>
                            <a:schemeClr val="tx1">
                              <a:lumMod val="75000"/>
                              <a:lumOff val="25000"/>
                            </a:schemeClr>
                          </a:solidFill>
                          <a:effectLst/>
                        </a:rPr>
                        <a:t>torture </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12</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15</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23</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15</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746779992"/>
                  </a:ext>
                </a:extLst>
              </a:tr>
              <a:tr h="611896">
                <a:tc>
                  <a:txBody>
                    <a:bodyPr/>
                    <a:lstStyle/>
                    <a:p>
                      <a:pPr algn="l" fontAlgn="b"/>
                      <a:r>
                        <a:rPr lang="en-US" sz="2500" b="1" u="none" strike="noStrike" baseline="0" dirty="0">
                          <a:solidFill>
                            <a:schemeClr val="tx1">
                              <a:lumMod val="75000"/>
                              <a:lumOff val="25000"/>
                            </a:schemeClr>
                          </a:solidFill>
                          <a:effectLst/>
                        </a:rPr>
                        <a:t>Average Psychological Symptoms</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10.8</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12.4</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11.2</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pPr algn="r" fontAlgn="b"/>
                      <a:r>
                        <a:rPr lang="en-US" sz="2500" u="none" strike="noStrike" baseline="0" dirty="0">
                          <a:solidFill>
                            <a:schemeClr val="tx1">
                              <a:lumMod val="75000"/>
                              <a:lumOff val="25000"/>
                            </a:schemeClr>
                          </a:solidFill>
                          <a:effectLst/>
                        </a:rPr>
                        <a:t>11.5</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349856745"/>
                  </a:ext>
                </a:extLst>
              </a:tr>
              <a:tr h="412338">
                <a:tc>
                  <a:txBody>
                    <a:bodyPr/>
                    <a:lstStyle/>
                    <a:p>
                      <a:pPr algn="ctr" fontAlgn="b"/>
                      <a:r>
                        <a:rPr lang="en-US" sz="2500" b="1" u="none" strike="noStrike" baseline="0" dirty="0">
                          <a:solidFill>
                            <a:schemeClr val="tx1">
                              <a:lumMod val="75000"/>
                              <a:lumOff val="25000"/>
                            </a:schemeClr>
                          </a:solidFill>
                          <a:effectLst/>
                        </a:rPr>
                        <a:t>Mean</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gridSpan="2">
                  <a:txBody>
                    <a:bodyPr/>
                    <a:lstStyle/>
                    <a:p>
                      <a:pPr algn="ctr" fontAlgn="b"/>
                      <a:r>
                        <a:rPr lang="en-US" sz="2500" u="none" strike="noStrike" baseline="0" dirty="0">
                          <a:solidFill>
                            <a:schemeClr val="tx1">
                              <a:lumMod val="75000"/>
                              <a:lumOff val="25000"/>
                            </a:schemeClr>
                          </a:solidFill>
                          <a:effectLst/>
                        </a:rPr>
                        <a:t>46.7</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hMerge="1">
                  <a:txBody>
                    <a:bodyPr/>
                    <a:lstStyle/>
                    <a:p>
                      <a:endParaRPr lang="en-US"/>
                    </a:p>
                  </a:txBody>
                  <a:tcPr/>
                </a:tc>
                <a:tc gridSpan="2">
                  <a:txBody>
                    <a:bodyPr/>
                    <a:lstStyle/>
                    <a:p>
                      <a:pPr algn="ctr" fontAlgn="b"/>
                      <a:r>
                        <a:rPr lang="en-US" sz="2500" u="none" strike="noStrike" baseline="0" dirty="0">
                          <a:solidFill>
                            <a:schemeClr val="tx1">
                              <a:lumMod val="75000"/>
                              <a:lumOff val="25000"/>
                            </a:schemeClr>
                          </a:solidFill>
                          <a:effectLst/>
                        </a:rPr>
                        <a:t>47.3</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hMerge="1">
                  <a:txBody>
                    <a:bodyPr/>
                    <a:lstStyle/>
                    <a:p>
                      <a:endParaRPr lang="en-US"/>
                    </a:p>
                  </a:txBody>
                  <a:tcPr/>
                </a:tc>
                <a:extLst>
                  <a:ext uri="{0D108BD9-81ED-4DB2-BD59-A6C34878D82A}">
                    <a16:rowId xmlns:a16="http://schemas.microsoft.com/office/drawing/2014/main" val="120568589"/>
                  </a:ext>
                </a:extLst>
              </a:tr>
              <a:tr h="412338">
                <a:tc>
                  <a:txBody>
                    <a:bodyPr/>
                    <a:lstStyle/>
                    <a:p>
                      <a:pPr algn="ctr" fontAlgn="b"/>
                      <a:r>
                        <a:rPr lang="en-US" sz="2500" b="1" u="none" strike="noStrike" baseline="0" dirty="0">
                          <a:solidFill>
                            <a:schemeClr val="tx1">
                              <a:lumMod val="75000"/>
                              <a:lumOff val="25000"/>
                            </a:schemeClr>
                          </a:solidFill>
                          <a:effectLst/>
                        </a:rPr>
                        <a:t>Median</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gridSpan="2">
                  <a:txBody>
                    <a:bodyPr/>
                    <a:lstStyle/>
                    <a:p>
                      <a:pPr algn="ctr" fontAlgn="b"/>
                      <a:r>
                        <a:rPr lang="en-US" sz="2500" u="none" strike="noStrike" baseline="0" dirty="0">
                          <a:solidFill>
                            <a:schemeClr val="tx1">
                              <a:lumMod val="75000"/>
                              <a:lumOff val="25000"/>
                            </a:schemeClr>
                          </a:solidFill>
                          <a:effectLst/>
                        </a:rPr>
                        <a:t>47</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hMerge="1">
                  <a:txBody>
                    <a:bodyPr/>
                    <a:lstStyle/>
                    <a:p>
                      <a:endParaRPr lang="en-US"/>
                    </a:p>
                  </a:txBody>
                  <a:tcPr/>
                </a:tc>
                <a:tc gridSpan="2">
                  <a:txBody>
                    <a:bodyPr/>
                    <a:lstStyle/>
                    <a:p>
                      <a:pPr algn="ctr" fontAlgn="b"/>
                      <a:r>
                        <a:rPr lang="en-US" sz="2500" u="none" strike="noStrike" baseline="0" dirty="0">
                          <a:solidFill>
                            <a:schemeClr val="tx1">
                              <a:lumMod val="75000"/>
                              <a:lumOff val="25000"/>
                            </a:schemeClr>
                          </a:solidFill>
                          <a:effectLst/>
                        </a:rPr>
                        <a:t>47</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hMerge="1">
                  <a:txBody>
                    <a:bodyPr/>
                    <a:lstStyle/>
                    <a:p>
                      <a:endParaRPr lang="en-US"/>
                    </a:p>
                  </a:txBody>
                  <a:tcPr/>
                </a:tc>
                <a:extLst>
                  <a:ext uri="{0D108BD9-81ED-4DB2-BD59-A6C34878D82A}">
                    <a16:rowId xmlns:a16="http://schemas.microsoft.com/office/drawing/2014/main" val="2744456667"/>
                  </a:ext>
                </a:extLst>
              </a:tr>
              <a:tr h="412338">
                <a:tc>
                  <a:txBody>
                    <a:bodyPr/>
                    <a:lstStyle/>
                    <a:p>
                      <a:pPr algn="ctr" fontAlgn="b"/>
                      <a:r>
                        <a:rPr lang="en-US" sz="2500" b="1" u="none" strike="noStrike" baseline="0" dirty="0">
                          <a:solidFill>
                            <a:schemeClr val="tx1">
                              <a:lumMod val="75000"/>
                              <a:lumOff val="25000"/>
                            </a:schemeClr>
                          </a:solidFill>
                          <a:effectLst/>
                        </a:rPr>
                        <a:t>Mode</a:t>
                      </a:r>
                      <a:endParaRPr lang="en-US" sz="2500" b="1"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gridSpan="2">
                  <a:txBody>
                    <a:bodyPr/>
                    <a:lstStyle/>
                    <a:p>
                      <a:pPr algn="ctr" fontAlgn="b"/>
                      <a:r>
                        <a:rPr lang="en-US" sz="2500" u="none" strike="noStrike" baseline="0" dirty="0">
                          <a:solidFill>
                            <a:schemeClr val="tx1">
                              <a:lumMod val="75000"/>
                              <a:lumOff val="25000"/>
                            </a:schemeClr>
                          </a:solidFill>
                          <a:effectLst/>
                        </a:rPr>
                        <a:t>47</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hMerge="1">
                  <a:txBody>
                    <a:bodyPr/>
                    <a:lstStyle/>
                    <a:p>
                      <a:endParaRPr lang="en-US"/>
                    </a:p>
                  </a:txBody>
                  <a:tcPr/>
                </a:tc>
                <a:tc gridSpan="2">
                  <a:txBody>
                    <a:bodyPr/>
                    <a:lstStyle/>
                    <a:p>
                      <a:pPr algn="ctr" fontAlgn="b"/>
                      <a:r>
                        <a:rPr lang="en-US" sz="2500" u="none" strike="noStrike" baseline="0" dirty="0">
                          <a:solidFill>
                            <a:schemeClr val="tx1">
                              <a:lumMod val="75000"/>
                              <a:lumOff val="25000"/>
                            </a:schemeClr>
                          </a:solidFill>
                          <a:effectLst/>
                        </a:rPr>
                        <a:t>47</a:t>
                      </a:r>
                      <a:endParaRPr lang="en-US" sz="2500" b="0" i="0" u="none" strike="noStrike" baseline="0" dirty="0">
                        <a:solidFill>
                          <a:schemeClr val="tx1">
                            <a:lumMod val="75000"/>
                            <a:lumOff val="25000"/>
                          </a:schemeClr>
                        </a:solidFill>
                        <a:effectLst/>
                        <a:latin typeface="Calibri" panose="020F0502020204030204" pitchFamily="34" charset="0"/>
                      </a:endParaRPr>
                    </a:p>
                  </a:txBody>
                  <a:tcPr marL="137521" marR="7163" marT="68761" marB="68761" anchor="b">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hMerge="1">
                  <a:txBody>
                    <a:bodyPr/>
                    <a:lstStyle/>
                    <a:p>
                      <a:endParaRPr lang="en-US"/>
                    </a:p>
                  </a:txBody>
                  <a:tcPr/>
                </a:tc>
                <a:extLst>
                  <a:ext uri="{0D108BD9-81ED-4DB2-BD59-A6C34878D82A}">
                    <a16:rowId xmlns:a16="http://schemas.microsoft.com/office/drawing/2014/main" val="4141016090"/>
                  </a:ext>
                </a:extLst>
              </a:tr>
            </a:tbl>
          </a:graphicData>
        </a:graphic>
      </p:graphicFrame>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420042" y="570090"/>
            <a:ext cx="9953308" cy="581377"/>
          </a:xfrm>
        </p:spPr>
        <p:txBody>
          <a:bodyPr>
            <a:normAutofit fontScale="90000"/>
          </a:bodyPr>
          <a:lstStyle/>
          <a:p>
            <a:r>
              <a:rPr lang="en-US" sz="1800"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rPr>
              <a:t>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2800" dirty="0">
                <a:effectLst/>
                <a:latin typeface="Calibri" panose="020F0502020204030204" pitchFamily="34" charset="0"/>
                <a:ea typeface="Times New Roman" panose="02020603050405020304" pitchFamily="18" charset="0"/>
                <a:cs typeface="Arial" panose="020B0604020202020204" pitchFamily="34" charset="0"/>
              </a:rPr>
              <a:t>How Data prepared for analysis? </a:t>
            </a: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p:sp>
        <p:nvSpPr>
          <p:cNvPr id="8" name="Text Placeholder 7">
            <a:extLst>
              <a:ext uri="{FF2B5EF4-FFF2-40B4-BE49-F238E27FC236}">
                <a16:creationId xmlns:a16="http://schemas.microsoft.com/office/drawing/2014/main" id="{F4590596-4FB8-5490-FA11-3E01448746E1}"/>
              </a:ext>
            </a:extLst>
          </p:cNvPr>
          <p:cNvSpPr>
            <a:spLocks noGrp="1"/>
          </p:cNvSpPr>
          <p:nvPr>
            <p:ph type="body" idx="10"/>
          </p:nvPr>
        </p:nvSpPr>
        <p:spPr>
          <a:xfrm>
            <a:off x="984392" y="1414298"/>
            <a:ext cx="10090008" cy="4309169"/>
          </a:xfrm>
        </p:spPr>
        <p:txBody>
          <a:bodyPr>
            <a:normAutofit/>
          </a:bodyPr>
          <a:lstStyle/>
          <a:p>
            <a:pPr marL="285750" indent="-285750">
              <a:buFont typeface="Arial" panose="020B0604020202020204" pitchFamily="34" charset="0"/>
              <a:buChar char="•"/>
            </a:pPr>
            <a:r>
              <a:rPr lang="en-US" sz="2800" spc="150" dirty="0"/>
              <a:t>Data preparation: </a:t>
            </a:r>
            <a:r>
              <a:rPr lang="en-US" sz="2800" b="0" spc="150" dirty="0"/>
              <a:t>Checked for any missing values or inconsistencies</a:t>
            </a:r>
          </a:p>
          <a:p>
            <a:pPr marL="285750" indent="-285750">
              <a:buFont typeface="Arial" panose="020B0604020202020204" pitchFamily="34" charset="0"/>
              <a:buChar char="•"/>
            </a:pPr>
            <a:r>
              <a:rPr lang="en-US" sz="2800" spc="150" dirty="0"/>
              <a:t>Different Interventions: </a:t>
            </a:r>
            <a:r>
              <a:rPr lang="en-US" sz="2800" b="0" spc="150" dirty="0"/>
              <a:t>Group 1 &amp; Group 2</a:t>
            </a:r>
          </a:p>
          <a:p>
            <a:pPr marL="285750" indent="-285750">
              <a:buFont typeface="Arial" panose="020B0604020202020204" pitchFamily="34" charset="0"/>
              <a:buChar char="•"/>
            </a:pPr>
            <a:r>
              <a:rPr lang="en-US" sz="2800" spc="150" dirty="0"/>
              <a:t>Statistical Analysis:</a:t>
            </a:r>
            <a:r>
              <a:rPr lang="en-US" sz="2800" b="0" spc="150" dirty="0"/>
              <a:t> T-tests &amp; correlation analysis, </a:t>
            </a:r>
          </a:p>
          <a:p>
            <a:pPr marL="285750" indent="-285750">
              <a:buFont typeface="Arial" panose="020B0604020202020204" pitchFamily="34" charset="0"/>
              <a:buChar char="•"/>
            </a:pPr>
            <a:r>
              <a:rPr lang="en-US" sz="2800" spc="150" dirty="0"/>
              <a:t>Data visualization: </a:t>
            </a:r>
            <a:r>
              <a:rPr lang="en-US" sz="2800" b="0" spc="150" dirty="0"/>
              <a:t>Scatter plot &amp; bar chart &amp; box plot</a:t>
            </a:r>
          </a:p>
          <a:p>
            <a:pPr marL="285750" indent="-285750">
              <a:buFont typeface="Arial" panose="020B0604020202020204" pitchFamily="34" charset="0"/>
              <a:buChar char="•"/>
            </a:pPr>
            <a:r>
              <a:rPr lang="en-US" sz="2800" spc="150" dirty="0"/>
              <a:t>Data interpretation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51466" y="60412"/>
            <a:ext cx="10668000" cy="1046660"/>
          </a:xfrm>
        </p:spPr>
        <p:txBody>
          <a:bodyPr anchor="b">
            <a:normAutofit/>
          </a:bodyPr>
          <a:lstStyle/>
          <a:p>
            <a:pPr marL="342900" marR="0" lvl="0" indent="-342900">
              <a:spcBef>
                <a:spcPts val="0"/>
              </a:spcBef>
              <a:spcAft>
                <a:spcPts val="0"/>
              </a:spcAft>
              <a:buFont typeface="+mj-lt"/>
              <a:buAutoNum type="arabicPeriod"/>
            </a:pPr>
            <a:r>
              <a:rPr lang="en-US" sz="2400" dirty="0">
                <a:effectLst/>
              </a:rPr>
              <a:t>Is respondents’ age related to their psychological symptoms </a:t>
            </a:r>
            <a:r>
              <a:rPr lang="en-US" sz="2400" u="sng" dirty="0">
                <a:effectLst/>
              </a:rPr>
              <a:t>at intake</a:t>
            </a:r>
            <a:r>
              <a:rPr lang="en-US" sz="2400" dirty="0">
                <a:effectLst/>
              </a:rPr>
              <a:t>?</a:t>
            </a:r>
          </a:p>
        </p:txBody>
      </p:sp>
      <p:sp>
        <p:nvSpPr>
          <p:cNvPr id="24" name="Slide Number Placeholder 6">
            <a:extLst>
              <a:ext uri="{FF2B5EF4-FFF2-40B4-BE49-F238E27FC236}">
                <a16:creationId xmlns:a16="http://schemas.microsoft.com/office/drawing/2014/main" id="{37B34BB7-A58F-6DAD-C7DD-F75D31236E73}"/>
              </a:ext>
            </a:extLst>
          </p:cNvPr>
          <p:cNvSpPr>
            <a:spLocks noGrp="1"/>
          </p:cNvSpPr>
          <p:nvPr>
            <p:ph type="sldNum" sz="quarter" idx="12"/>
          </p:nvPr>
        </p:nvSpPr>
        <p:spPr/>
        <p:txBody>
          <a:bodyPr/>
          <a:lstStyle/>
          <a:p>
            <a:pPr>
              <a:spcAft>
                <a:spcPts val="600"/>
              </a:spcAft>
            </a:pPr>
            <a:fld id="{A49DFD55-3C28-40EF-9E31-A92D2E4017FF}" type="slidenum">
              <a:rPr lang="en-US" smtClean="0"/>
              <a:pPr>
                <a:spcAft>
                  <a:spcPts val="600"/>
                </a:spcAft>
              </a:pPr>
              <a:t>6</a:t>
            </a:fld>
            <a:endParaRPr lang="en-US" dirty="0"/>
          </a:p>
        </p:txBody>
      </p:sp>
      <p:sp>
        <p:nvSpPr>
          <p:cNvPr id="16" name="Slide Number Placeholder 3">
            <a:extLst>
              <a:ext uri="{FF2B5EF4-FFF2-40B4-BE49-F238E27FC236}">
                <a16:creationId xmlns:a16="http://schemas.microsoft.com/office/drawing/2014/main" id="{58B26CA4-D646-77E8-74E5-C77813391D2D}"/>
              </a:ext>
            </a:extLst>
          </p:cNvPr>
          <p:cNvSpPr>
            <a:spLocks/>
          </p:cNvSpPr>
          <p:nvPr/>
        </p:nvSpPr>
        <p:spPr>
          <a:xfrm>
            <a:off x="9719870" y="5994089"/>
            <a:ext cx="541731" cy="200293"/>
          </a:xfrm>
          <a:prstGeom prst="rect">
            <a:avLst/>
          </a:prstGeom>
        </p:spPr>
        <p:txBody>
          <a:bodyPr/>
          <a:lstStyle/>
          <a:p>
            <a:pPr defTabSz="493776">
              <a:spcAft>
                <a:spcPts val="324"/>
              </a:spcAft>
            </a:pPr>
            <a:fld id="{A49DFD55-3C28-40EF-9E31-A92D2E4017FF}" type="slidenum">
              <a:rPr lang="en-US" sz="972" kern="1200">
                <a:solidFill>
                  <a:schemeClr val="tx1"/>
                </a:solidFill>
                <a:latin typeface="+mn-lt"/>
                <a:ea typeface="+mn-ea"/>
                <a:cs typeface="+mn-cs"/>
              </a:rPr>
              <a:pPr defTabSz="493776">
                <a:spcAft>
                  <a:spcPts val="324"/>
                </a:spcAft>
              </a:pPr>
              <a:t>6</a:t>
            </a:fld>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p:cNvSpPr>
          <p:nvPr/>
        </p:nvSpPr>
        <p:spPr>
          <a:xfrm>
            <a:off x="8405368" y="5716471"/>
            <a:ext cx="347529" cy="128491"/>
          </a:xfrm>
          <a:prstGeom prst="rect">
            <a:avLst/>
          </a:prstGeom>
        </p:spPr>
        <p:txBody>
          <a:bodyPr/>
          <a:lstStyle/>
          <a:p>
            <a:pPr defTabSz="316017">
              <a:spcAft>
                <a:spcPts val="324"/>
              </a:spcAft>
            </a:pPr>
            <a:fld id="{A49DFD55-3C28-40EF-9E31-A92D2E4017FF}" type="slidenum">
              <a:rPr lang="en-US" sz="622" kern="1200">
                <a:solidFill>
                  <a:schemeClr val="tx1"/>
                </a:solidFill>
                <a:latin typeface="+mn-lt"/>
                <a:ea typeface="+mn-ea"/>
                <a:cs typeface="+mn-cs"/>
              </a:rPr>
              <a:pPr defTabSz="316017">
                <a:spcAft>
                  <a:spcPts val="324"/>
                </a:spcAft>
              </a:pPr>
              <a:t>6</a:t>
            </a:fld>
            <a:endParaRPr lang="en-US" dirty="0"/>
          </a:p>
        </p:txBody>
      </p:sp>
      <p:graphicFrame>
        <p:nvGraphicFramePr>
          <p:cNvPr id="8" name="Content Placeholder 7">
            <a:extLst>
              <a:ext uri="{FF2B5EF4-FFF2-40B4-BE49-F238E27FC236}">
                <a16:creationId xmlns:a16="http://schemas.microsoft.com/office/drawing/2014/main" id="{BD37F208-64B0-49CF-95A4-1A0E53749BEE}"/>
              </a:ext>
            </a:extLst>
          </p:cNvPr>
          <p:cNvGraphicFramePr>
            <a:graphicFrameLocks/>
          </p:cNvGraphicFramePr>
          <p:nvPr>
            <p:extLst>
              <p:ext uri="{D42A27DB-BD31-4B8C-83A1-F6EECF244321}">
                <p14:modId xmlns:p14="http://schemas.microsoft.com/office/powerpoint/2010/main" val="709372588"/>
              </p:ext>
            </p:extLst>
          </p:nvPr>
        </p:nvGraphicFramePr>
        <p:xfrm>
          <a:off x="474132" y="1356345"/>
          <a:ext cx="10668000" cy="4394583"/>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CA098A22-6F22-83A5-2661-D36DA4F0C8F4}"/>
              </a:ext>
            </a:extLst>
          </p:cNvPr>
          <p:cNvSpPr txBox="1"/>
          <p:nvPr/>
        </p:nvSpPr>
        <p:spPr>
          <a:xfrm>
            <a:off x="199126" y="5591548"/>
            <a:ext cx="11518742" cy="400110"/>
          </a:xfrm>
          <a:prstGeom prst="rect">
            <a:avLst/>
          </a:prstGeom>
          <a:noFill/>
        </p:spPr>
        <p:txBody>
          <a:bodyPr wrap="square">
            <a:spAutoFit/>
          </a:bodyPr>
          <a:lstStyle/>
          <a:p>
            <a:pPr defTabSz="316017">
              <a:spcAft>
                <a:spcPts val="324"/>
              </a:spcAft>
            </a:pPr>
            <a:r>
              <a:rPr lang="en-US" sz="2000" spc="150" dirty="0">
                <a:latin typeface="+mj-lt"/>
                <a:ea typeface="+mj-ea"/>
                <a:cs typeface="+mj-cs"/>
              </a:rPr>
              <a:t>Figure 1. </a:t>
            </a:r>
            <a:r>
              <a:rPr lang="en-US" sz="2000" kern="1200" dirty="0">
                <a:solidFill>
                  <a:srgbClr val="000000"/>
                </a:solidFill>
                <a:latin typeface="Calibri" panose="020F0502020204030204" pitchFamily="34" charset="0"/>
                <a:ea typeface="+mn-ea"/>
                <a:cs typeface="+mn-cs"/>
              </a:rPr>
              <a:t>P </a:t>
            </a:r>
            <a:r>
              <a:rPr lang="en-US" sz="2000" spc="150" dirty="0">
                <a:latin typeface="+mj-lt"/>
                <a:ea typeface="+mj-ea"/>
                <a:cs typeface="+mj-cs"/>
              </a:rPr>
              <a:t>value</a:t>
            </a:r>
            <a:r>
              <a:rPr lang="en-US" sz="2000" kern="1200" dirty="0">
                <a:solidFill>
                  <a:srgbClr val="000000"/>
                </a:solidFill>
                <a:latin typeface="Calibri" panose="020F0502020204030204" pitchFamily="34" charset="0"/>
                <a:ea typeface="+mn-ea"/>
                <a:cs typeface="+mn-cs"/>
              </a:rPr>
              <a:t>: </a:t>
            </a:r>
            <a:r>
              <a:rPr lang="en-US" sz="2000" kern="1200" dirty="0">
                <a:solidFill>
                  <a:schemeClr val="tx1"/>
                </a:solidFill>
                <a:latin typeface="+mn-lt"/>
                <a:ea typeface="+mn-ea"/>
                <a:cs typeface="+mn-cs"/>
              </a:rPr>
              <a:t> </a:t>
            </a:r>
            <a:r>
              <a:rPr lang="en-US" sz="2000" kern="1200" dirty="0">
                <a:solidFill>
                  <a:srgbClr val="000000"/>
                </a:solidFill>
                <a:latin typeface="Calibri" panose="020F0502020204030204" pitchFamily="34" charset="0"/>
                <a:ea typeface="+mn-ea"/>
                <a:cs typeface="+mn-cs"/>
              </a:rPr>
              <a:t>0.1371</a:t>
            </a:r>
            <a:r>
              <a:rPr lang="en-US" sz="2000" kern="1200" dirty="0">
                <a:solidFill>
                  <a:schemeClr val="tx1"/>
                </a:solidFill>
                <a:latin typeface="+mn-lt"/>
                <a:ea typeface="+mn-ea"/>
                <a:cs typeface="+mn-cs"/>
              </a:rPr>
              <a:t>  | </a:t>
            </a:r>
            <a:r>
              <a:rPr lang="en-US" sz="2000" dirty="0">
                <a:solidFill>
                  <a:srgbClr val="000000"/>
                </a:solidFill>
                <a:latin typeface="Calibri" panose="020F0502020204030204" pitchFamily="34" charset="0"/>
              </a:rPr>
              <a:t>No significant correlation between age and their psychological symptoms </a:t>
            </a:r>
          </a:p>
        </p:txBody>
      </p:sp>
    </p:spTree>
    <p:extLst>
      <p:ext uri="{BB962C8B-B14F-4D97-AF65-F5344CB8AC3E}">
        <p14:creationId xmlns:p14="http://schemas.microsoft.com/office/powerpoint/2010/main" val="287577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67178" y="319618"/>
            <a:ext cx="8667043" cy="922160"/>
          </a:xfrm>
        </p:spPr>
        <p:txBody>
          <a:bodyPr anchor="ctr">
            <a:normAutofit/>
          </a:bodyPr>
          <a:lstStyle/>
          <a:p>
            <a:pPr>
              <a:spcBef>
                <a:spcPts val="0"/>
              </a:spcBef>
            </a:pPr>
            <a:r>
              <a:rPr lang="en-US" sz="2000" dirty="0">
                <a:effectLst/>
              </a:rPr>
              <a:t>2. Is respondents’ torture history related to their psychological symptoms </a:t>
            </a:r>
            <a:r>
              <a:rPr lang="en-US" sz="2000" u="sng" dirty="0">
                <a:effectLst/>
              </a:rPr>
              <a:t>at intake</a:t>
            </a:r>
            <a:r>
              <a:rPr lang="en-US" sz="2000" dirty="0">
                <a:effectLst/>
              </a:rPr>
              <a:t>?</a:t>
            </a:r>
            <a:br>
              <a:rPr lang="en-US" sz="2000" dirty="0">
                <a:effectLst/>
              </a:rPr>
            </a:br>
            <a:endParaRPr lang="en-US" sz="2000" dirty="0">
              <a:effectLst/>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7</a:t>
            </a:fld>
            <a:endParaRPr lang="en-US" dirty="0"/>
          </a:p>
        </p:txBody>
      </p:sp>
      <p:graphicFrame>
        <p:nvGraphicFramePr>
          <p:cNvPr id="16" name="Chart 15">
            <a:extLst>
              <a:ext uri="{FF2B5EF4-FFF2-40B4-BE49-F238E27FC236}">
                <a16:creationId xmlns:a16="http://schemas.microsoft.com/office/drawing/2014/main" id="{925451EB-006D-8FF4-2881-C577A7FD3C2C}"/>
              </a:ext>
            </a:extLst>
          </p:cNvPr>
          <p:cNvGraphicFramePr>
            <a:graphicFrameLocks/>
          </p:cNvGraphicFramePr>
          <p:nvPr>
            <p:extLst>
              <p:ext uri="{D42A27DB-BD31-4B8C-83A1-F6EECF244321}">
                <p14:modId xmlns:p14="http://schemas.microsoft.com/office/powerpoint/2010/main" val="267689658"/>
              </p:ext>
            </p:extLst>
          </p:nvPr>
        </p:nvGraphicFramePr>
        <p:xfrm>
          <a:off x="587375" y="1422493"/>
          <a:ext cx="8150225" cy="4599484"/>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a:extLst>
              <a:ext uri="{FF2B5EF4-FFF2-40B4-BE49-F238E27FC236}">
                <a16:creationId xmlns:a16="http://schemas.microsoft.com/office/drawing/2014/main" id="{93C64D0B-ADAA-B056-0B6A-9ED95EFCA3C9}"/>
              </a:ext>
            </a:extLst>
          </p:cNvPr>
          <p:cNvSpPr txBox="1"/>
          <p:nvPr/>
        </p:nvSpPr>
        <p:spPr>
          <a:xfrm>
            <a:off x="417689" y="6021977"/>
            <a:ext cx="11186936" cy="646331"/>
          </a:xfrm>
          <a:prstGeom prst="rect">
            <a:avLst/>
          </a:prstGeom>
          <a:noFill/>
        </p:spPr>
        <p:txBody>
          <a:bodyPr wrap="square">
            <a:spAutoFit/>
          </a:bodyPr>
          <a:lstStyle/>
          <a:p>
            <a:pPr defTabSz="316017">
              <a:spcAft>
                <a:spcPts val="324"/>
              </a:spcAft>
            </a:pPr>
            <a:r>
              <a:rPr lang="en-US" sz="1800" spc="150" dirty="0">
                <a:latin typeface="+mj-lt"/>
                <a:ea typeface="+mj-ea"/>
                <a:cs typeface="+mj-cs"/>
              </a:rPr>
              <a:t>Figure 2: </a:t>
            </a:r>
            <a:r>
              <a:rPr lang="en-US" sz="1800" b="0" i="0" u="none" strike="noStrike" dirty="0">
                <a:solidFill>
                  <a:srgbClr val="000000"/>
                </a:solidFill>
                <a:effectLst/>
                <a:latin typeface="Calibri" panose="020F0502020204030204" pitchFamily="34" charset="0"/>
              </a:rPr>
              <a:t>P</a:t>
            </a:r>
            <a:r>
              <a:rPr lang="en-US" dirty="0">
                <a:solidFill>
                  <a:srgbClr val="000000"/>
                </a:solidFill>
                <a:latin typeface="Calibri" panose="020F0502020204030204" pitchFamily="34" charset="0"/>
              </a:rPr>
              <a:t>- Value: </a:t>
            </a:r>
            <a:r>
              <a:rPr lang="en-US" dirty="0"/>
              <a:t> </a:t>
            </a:r>
            <a:r>
              <a:rPr lang="en-US" sz="1800" b="0" i="0" u="none" strike="noStrike" dirty="0">
                <a:solidFill>
                  <a:srgbClr val="000000"/>
                </a:solidFill>
                <a:effectLst/>
                <a:latin typeface="Calibri" panose="020F0502020204030204" pitchFamily="34" charset="0"/>
              </a:rPr>
              <a:t>0.175940006</a:t>
            </a:r>
            <a:r>
              <a:rPr lang="en-US" dirty="0"/>
              <a:t>  | </a:t>
            </a:r>
            <a:r>
              <a:rPr lang="en-US" dirty="0">
                <a:solidFill>
                  <a:srgbClr val="0D0D0D"/>
                </a:solidFill>
                <a:latin typeface="Segoe UI" panose="020B0502040204020203" pitchFamily="34" charset="0"/>
              </a:rPr>
              <a:t>N</a:t>
            </a:r>
            <a:r>
              <a:rPr lang="en-US" sz="1800" b="0" i="0" u="none" strike="noStrike" dirty="0">
                <a:solidFill>
                  <a:srgbClr val="0D0D0D"/>
                </a:solidFill>
                <a:effectLst/>
                <a:latin typeface="Segoe UI" panose="020B0502040204020203" pitchFamily="34" charset="0"/>
              </a:rPr>
              <a:t>o statistically significant difference in psychological symptom scores between individuals</a:t>
            </a:r>
            <a:endParaRPr lang="en-US" dirty="0"/>
          </a:p>
        </p:txBody>
      </p:sp>
    </p:spTree>
    <p:extLst>
      <p:ext uri="{BB962C8B-B14F-4D97-AF65-F5344CB8AC3E}">
        <p14:creationId xmlns:p14="http://schemas.microsoft.com/office/powerpoint/2010/main" val="88203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00125" y="268360"/>
            <a:ext cx="7610475" cy="1122290"/>
          </a:xfrm>
        </p:spPr>
        <p:txBody>
          <a:bodyPr>
            <a:normAutofit fontScale="90000"/>
          </a:bodyPr>
          <a:lstStyle/>
          <a:p>
            <a:pPr>
              <a:lnSpc>
                <a:spcPct val="107000"/>
              </a:lnSpc>
              <a:spcBef>
                <a:spcPts val="0"/>
              </a:spcBef>
            </a:pPr>
            <a:r>
              <a:rPr lang="en-US" sz="1800" dirty="0">
                <a:effectLst/>
                <a:latin typeface="Calibri" panose="020F0502020204030204" pitchFamily="34" charset="0"/>
                <a:ea typeface="Times New Roman" panose="02020603050405020304" pitchFamily="18" charset="0"/>
                <a:cs typeface="Arial" panose="020B0604020202020204" pitchFamily="34" charset="0"/>
              </a:rPr>
              <a:t>3. Did the symptoms of </a:t>
            </a:r>
            <a:r>
              <a:rPr lang="en-US" sz="1800" u="sng" dirty="0">
                <a:effectLst/>
                <a:latin typeface="Calibri" panose="020F0502020204030204" pitchFamily="34" charset="0"/>
                <a:ea typeface="Times New Roman" panose="02020603050405020304" pitchFamily="18" charset="0"/>
                <a:cs typeface="Arial" panose="020B0604020202020204" pitchFamily="34" charset="0"/>
              </a:rPr>
              <a:t>group 2</a:t>
            </a:r>
            <a:r>
              <a:rPr lang="en-US" sz="1800" dirty="0">
                <a:effectLst/>
                <a:latin typeface="Calibri" panose="020F0502020204030204" pitchFamily="34" charset="0"/>
                <a:ea typeface="Times New Roman" panose="02020603050405020304" pitchFamily="18" charset="0"/>
                <a:cs typeface="Arial" panose="020B0604020202020204" pitchFamily="34" charset="0"/>
              </a:rPr>
              <a:t> participants improve, on average? How would you characterize the size and significance of this group’s symptom changes?</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10" name="TextBox 9">
            <a:extLst>
              <a:ext uri="{FF2B5EF4-FFF2-40B4-BE49-F238E27FC236}">
                <a16:creationId xmlns:a16="http://schemas.microsoft.com/office/drawing/2014/main" id="{2FFF7F15-F68A-6C83-82BF-B4BFC0A5FB62}"/>
              </a:ext>
            </a:extLst>
          </p:cNvPr>
          <p:cNvSpPr txBox="1"/>
          <p:nvPr/>
        </p:nvSpPr>
        <p:spPr>
          <a:xfrm>
            <a:off x="9010648" y="1525703"/>
            <a:ext cx="3014133" cy="684803"/>
          </a:xfrm>
          <a:prstGeom prst="rect">
            <a:avLst/>
          </a:prstGeom>
          <a:noFill/>
        </p:spPr>
        <p:txBody>
          <a:bodyPr wrap="square">
            <a:spAutoFit/>
          </a:bodyPr>
          <a:lstStyle/>
          <a:p>
            <a:pPr defTabSz="316017">
              <a:spcAft>
                <a:spcPts val="324"/>
              </a:spcAft>
            </a:pPr>
            <a:r>
              <a:rPr lang="en-US" sz="1800" spc="150" dirty="0">
                <a:latin typeface="+mj-lt"/>
                <a:ea typeface="+mj-ea"/>
                <a:cs typeface="+mj-cs"/>
              </a:rPr>
              <a:t>Figure 3: P-Value: 3.68 </a:t>
            </a:r>
          </a:p>
          <a:p>
            <a:pPr defTabSz="316017">
              <a:spcAft>
                <a:spcPts val="324"/>
              </a:spcAft>
            </a:pPr>
            <a:r>
              <a:rPr lang="en-US" spc="150" dirty="0">
                <a:latin typeface="+mj-lt"/>
                <a:ea typeface="+mj-ea"/>
                <a:cs typeface="+mj-cs"/>
              </a:rPr>
              <a:t>Correlation: 5.6</a:t>
            </a:r>
            <a:r>
              <a:rPr lang="en-US" sz="1800" spc="150" dirty="0">
                <a:latin typeface="+mj-lt"/>
                <a:ea typeface="+mj-ea"/>
                <a:cs typeface="+mj-cs"/>
              </a:rPr>
              <a:t> </a:t>
            </a:r>
          </a:p>
        </p:txBody>
      </p:sp>
      <p:graphicFrame>
        <p:nvGraphicFramePr>
          <p:cNvPr id="17" name="Chart 16">
            <a:extLst>
              <a:ext uri="{FF2B5EF4-FFF2-40B4-BE49-F238E27FC236}">
                <a16:creationId xmlns:a16="http://schemas.microsoft.com/office/drawing/2014/main" id="{2FD07397-286B-6B7E-4EAA-4FC93E07AE89}"/>
              </a:ext>
            </a:extLst>
          </p:cNvPr>
          <p:cNvGraphicFramePr>
            <a:graphicFrameLocks/>
          </p:cNvGraphicFramePr>
          <p:nvPr>
            <p:extLst>
              <p:ext uri="{D42A27DB-BD31-4B8C-83A1-F6EECF244321}">
                <p14:modId xmlns:p14="http://schemas.microsoft.com/office/powerpoint/2010/main" val="3719417044"/>
              </p:ext>
            </p:extLst>
          </p:nvPr>
        </p:nvGraphicFramePr>
        <p:xfrm>
          <a:off x="526697" y="268360"/>
          <a:ext cx="10834205" cy="632128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7F33730-C186-C5DA-3276-2A4A6F42B3E6}"/>
              </a:ext>
            </a:extLst>
          </p:cNvPr>
          <p:cNvSpPr txBox="1"/>
          <p:nvPr/>
        </p:nvSpPr>
        <p:spPr>
          <a:xfrm>
            <a:off x="2250769" y="1544938"/>
            <a:ext cx="6096000" cy="646331"/>
          </a:xfrm>
          <a:prstGeom prst="rect">
            <a:avLst/>
          </a:prstGeom>
          <a:noFill/>
        </p:spPr>
        <p:txBody>
          <a:bodyPr wrap="square">
            <a:spAutoFit/>
          </a:bodyPr>
          <a:lstStyle/>
          <a:p>
            <a:r>
              <a:rPr lang="en-US" dirty="0">
                <a:solidFill>
                  <a:srgbClr val="000000"/>
                </a:solidFill>
                <a:latin typeface="Calibri" panose="020F0502020204030204" pitchFamily="34" charset="0"/>
              </a:rPr>
              <a:t>H</a:t>
            </a:r>
            <a:r>
              <a:rPr lang="en-US" sz="1800" b="0" i="0" u="none" strike="noStrike" dirty="0">
                <a:solidFill>
                  <a:srgbClr val="000000"/>
                </a:solidFill>
                <a:effectLst/>
                <a:latin typeface="Calibri" panose="020F0502020204030204" pitchFamily="34" charset="0"/>
              </a:rPr>
              <a:t>ighly significant difference between the mean intake and follow-up scores for Group 2 </a:t>
            </a:r>
            <a:endParaRPr lang="en-US" dirty="0"/>
          </a:p>
        </p:txBody>
      </p:sp>
    </p:spTree>
    <p:extLst>
      <p:ext uri="{BB962C8B-B14F-4D97-AF65-F5344CB8AC3E}">
        <p14:creationId xmlns:p14="http://schemas.microsoft.com/office/powerpoint/2010/main" val="27263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000125" y="268360"/>
            <a:ext cx="7610475" cy="1122290"/>
          </a:xfrm>
        </p:spPr>
        <p:txBody>
          <a:bodyPr>
            <a:normAutofit fontScale="90000"/>
          </a:bodyPr>
          <a:lstStyle/>
          <a:p>
            <a:pPr>
              <a:lnSpc>
                <a:spcPct val="107000"/>
              </a:lnSpc>
              <a:spcBef>
                <a:spcPts val="0"/>
              </a:spcBef>
            </a:pPr>
            <a:r>
              <a:rPr lang="en-US" sz="1800" dirty="0">
                <a:effectLst/>
                <a:latin typeface="Calibri" panose="020F0502020204030204" pitchFamily="34" charset="0"/>
                <a:ea typeface="Times New Roman" panose="02020603050405020304" pitchFamily="18" charset="0"/>
                <a:cs typeface="Arial" panose="020B0604020202020204" pitchFamily="34" charset="0"/>
              </a:rPr>
              <a:t>4. Is there a difference in the </a:t>
            </a:r>
            <a:r>
              <a:rPr lang="en-US" sz="1800" u="sng" dirty="0">
                <a:effectLst/>
                <a:latin typeface="Calibri" panose="020F0502020204030204" pitchFamily="34" charset="0"/>
                <a:ea typeface="Times New Roman" panose="02020603050405020304" pitchFamily="18" charset="0"/>
                <a:cs typeface="Arial" panose="020B0604020202020204" pitchFamily="34" charset="0"/>
              </a:rPr>
              <a:t>effectiveness of interventions 1 and 2</a:t>
            </a:r>
            <a:r>
              <a:rPr lang="en-US" sz="1800" dirty="0">
                <a:effectLst/>
                <a:latin typeface="Calibri" panose="020F0502020204030204" pitchFamily="34" charset="0"/>
                <a:ea typeface="Times New Roman" panose="02020603050405020304" pitchFamily="18" charset="0"/>
                <a:cs typeface="Arial" panose="020B0604020202020204" pitchFamily="34" charset="0"/>
              </a:rPr>
              <a:t>? If so, how would you characterize the difference? </a:t>
            </a:r>
            <a:br>
              <a:rPr lang="en-US" sz="1800" dirty="0">
                <a:effectLst/>
                <a:latin typeface="Calibri" panose="020F0502020204030204" pitchFamily="34" charset="0"/>
                <a:ea typeface="Calibri" panose="020F0502020204030204" pitchFamily="34" charset="0"/>
                <a:cs typeface="Arial" panose="020B0604020202020204" pitchFamily="34" charset="0"/>
              </a:rPr>
            </a:b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mc:AlternateContent xmlns:mc="http://schemas.openxmlformats.org/markup-compatibility/2006" xmlns:cx1="http://schemas.microsoft.com/office/drawing/2015/9/8/chartex">
        <mc:Choice Requires="cx1">
          <p:graphicFrame>
            <p:nvGraphicFramePr>
              <p:cNvPr id="13" name="Chart 12">
                <a:extLst>
                  <a:ext uri="{FF2B5EF4-FFF2-40B4-BE49-F238E27FC236}">
                    <a16:creationId xmlns:a16="http://schemas.microsoft.com/office/drawing/2014/main" id="{C8858C36-7149-396D-698A-25BCA5E2E22D}"/>
                  </a:ext>
                </a:extLst>
              </p:cNvPr>
              <p:cNvGraphicFramePr/>
              <p:nvPr>
                <p:extLst>
                  <p:ext uri="{D42A27DB-BD31-4B8C-83A1-F6EECF244321}">
                    <p14:modId xmlns:p14="http://schemas.microsoft.com/office/powerpoint/2010/main" val="1198138857"/>
                  </p:ext>
                </p:extLst>
              </p:nvPr>
            </p:nvGraphicFramePr>
            <p:xfrm>
              <a:off x="547709" y="1178211"/>
              <a:ext cx="7610475" cy="481618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C8858C36-7149-396D-698A-25BCA5E2E22D}"/>
                  </a:ext>
                </a:extLst>
              </p:cNvPr>
              <p:cNvPicPr>
                <a:picLocks noGrp="1" noRot="1" noChangeAspect="1" noMove="1" noResize="1" noEditPoints="1" noAdjustHandles="1" noChangeArrowheads="1" noChangeShapeType="1"/>
              </p:cNvPicPr>
              <p:nvPr/>
            </p:nvPicPr>
            <p:blipFill>
              <a:blip r:embed="rId4"/>
              <a:stretch>
                <a:fillRect/>
              </a:stretch>
            </p:blipFill>
            <p:spPr>
              <a:xfrm>
                <a:off x="547709" y="1178211"/>
                <a:ext cx="7610475" cy="4816189"/>
              </a:xfrm>
              <a:prstGeom prst="rect">
                <a:avLst/>
              </a:prstGeom>
            </p:spPr>
          </p:pic>
        </mc:Fallback>
      </mc:AlternateContent>
      <p:sp>
        <p:nvSpPr>
          <p:cNvPr id="15" name="TextBox 14">
            <a:extLst>
              <a:ext uri="{FF2B5EF4-FFF2-40B4-BE49-F238E27FC236}">
                <a16:creationId xmlns:a16="http://schemas.microsoft.com/office/drawing/2014/main" id="{B745CB07-7925-22E9-D7D7-7638DBC0C451}"/>
              </a:ext>
            </a:extLst>
          </p:cNvPr>
          <p:cNvSpPr txBox="1"/>
          <p:nvPr/>
        </p:nvSpPr>
        <p:spPr>
          <a:xfrm>
            <a:off x="316089" y="6171683"/>
            <a:ext cx="6096000" cy="369332"/>
          </a:xfrm>
          <a:prstGeom prst="rect">
            <a:avLst/>
          </a:prstGeom>
          <a:noFill/>
        </p:spPr>
        <p:txBody>
          <a:bodyPr wrap="square">
            <a:spAutoFit/>
          </a:bodyPr>
          <a:lstStyle/>
          <a:p>
            <a:pPr defTabSz="316017">
              <a:spcAft>
                <a:spcPts val="324"/>
              </a:spcAft>
            </a:pPr>
            <a:r>
              <a:rPr lang="en-US" sz="1800" spc="150" dirty="0">
                <a:latin typeface="+mj-lt"/>
                <a:ea typeface="+mj-ea"/>
                <a:cs typeface="+mj-cs"/>
              </a:rPr>
              <a:t>Figure 4: P-Value: 0.2516</a:t>
            </a:r>
            <a:endParaRPr lang="en-US" dirty="0"/>
          </a:p>
        </p:txBody>
      </p:sp>
      <p:sp>
        <p:nvSpPr>
          <p:cNvPr id="4" name="TextBox 3">
            <a:extLst>
              <a:ext uri="{FF2B5EF4-FFF2-40B4-BE49-F238E27FC236}">
                <a16:creationId xmlns:a16="http://schemas.microsoft.com/office/drawing/2014/main" id="{A77A812D-8047-06E8-552F-74CF906826EA}"/>
              </a:ext>
            </a:extLst>
          </p:cNvPr>
          <p:cNvSpPr txBox="1"/>
          <p:nvPr/>
        </p:nvSpPr>
        <p:spPr>
          <a:xfrm>
            <a:off x="8306801" y="5032228"/>
            <a:ext cx="4133098" cy="1200329"/>
          </a:xfrm>
          <a:prstGeom prst="rect">
            <a:avLst/>
          </a:prstGeom>
          <a:noFill/>
        </p:spPr>
        <p:txBody>
          <a:bodyPr wrap="square">
            <a:spAutoFit/>
          </a:bodyPr>
          <a:lstStyle/>
          <a:p>
            <a:r>
              <a:rPr lang="en-US" dirty="0">
                <a:solidFill>
                  <a:srgbClr val="0D0D0D"/>
                </a:solidFill>
                <a:highlight>
                  <a:srgbClr val="FFFFFF"/>
                </a:highlight>
                <a:latin typeface="Söhne"/>
              </a:rPr>
              <a:t>D</a:t>
            </a:r>
            <a:r>
              <a:rPr lang="en-US" b="0" i="0">
                <a:solidFill>
                  <a:srgbClr val="0D0D0D"/>
                </a:solidFill>
                <a:effectLst/>
                <a:highlight>
                  <a:srgbClr val="FFFFFF"/>
                </a:highlight>
                <a:latin typeface="Söhne"/>
              </a:rPr>
              <a:t>o </a:t>
            </a:r>
            <a:r>
              <a:rPr lang="en-US" b="0" i="0" dirty="0">
                <a:solidFill>
                  <a:srgbClr val="0D0D0D"/>
                </a:solidFill>
                <a:effectLst/>
                <a:highlight>
                  <a:srgbClr val="FFFFFF"/>
                </a:highlight>
                <a:latin typeface="Söhne"/>
              </a:rPr>
              <a:t>not have sufficient evidence to conclude that there is a statistically significant difference between scores of Group 1 and Group 2</a:t>
            </a:r>
            <a:endParaRPr lang="en-US" dirty="0"/>
          </a:p>
        </p:txBody>
      </p:sp>
    </p:spTree>
    <p:extLst>
      <p:ext uri="{BB962C8B-B14F-4D97-AF65-F5344CB8AC3E}">
        <p14:creationId xmlns:p14="http://schemas.microsoft.com/office/powerpoint/2010/main" val="315432289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4289</TotalTime>
  <Words>2180</Words>
  <Application>Microsoft Macintosh PowerPoint</Application>
  <PresentationFormat>Widescreen</PresentationFormat>
  <Paragraphs>150</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 UI</vt:lpstr>
      <vt:lpstr>Söhne</vt:lpstr>
      <vt:lpstr>Tenorite</vt:lpstr>
      <vt:lpstr>Custom</vt:lpstr>
      <vt:lpstr>Key research findings</vt:lpstr>
      <vt:lpstr>Snapshot of data set</vt:lpstr>
      <vt:lpstr>Research questions:</vt:lpstr>
      <vt:lpstr>Key catachrestic of Research</vt:lpstr>
      <vt:lpstr>  How Data prepared for analysis? </vt:lpstr>
      <vt:lpstr>Is respondents’ age related to their psychological symptoms at intake?</vt:lpstr>
      <vt:lpstr>2. Is respondents’ torture history related to their psychological symptoms at intake? </vt:lpstr>
      <vt:lpstr>3. Did the symptoms of group 2 participants improve, on average? How would you characterize the size and significance of this group’s symptom changes? </vt:lpstr>
      <vt:lpstr>4. Is there a difference in the effectiveness of interventions 1 and 2? If so, how would you characterize the difference?   </vt:lpstr>
      <vt:lpstr>  What statistical procedures/tests did you run and why?</vt:lpstr>
      <vt:lpstr>  Are there any limitations of the study that the team should consider when interpreting these results? Please explain.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research findings</dc:title>
  <dc:creator>Abdul Wasay Zarbi</dc:creator>
  <cp:lastModifiedBy>Abdul Zarbi</cp:lastModifiedBy>
  <cp:revision>4</cp:revision>
  <dcterms:created xsi:type="dcterms:W3CDTF">2024-04-25T00:54:25Z</dcterms:created>
  <dcterms:modified xsi:type="dcterms:W3CDTF">2025-06-12T23:37:05Z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