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Roboto" charset="1" panose="02000000000000000000"/>
      <p:regular r:id="rId16"/>
    </p:embeddedFont>
    <p:embeddedFont>
      <p:font typeface="Roboto Bold" charset="1" panose="02000000000000000000"/>
      <p:regular r:id="rId17"/>
    </p:embeddedFont>
    <p:embeddedFont>
      <p:font typeface="Abril Fatface" charset="1" panose="02000503000000020003"/>
      <p:regular r:id="rId18"/>
    </p:embeddedFont>
    <p:embeddedFont>
      <p:font typeface="Metropolis Bold" charset="1" panose="00000800000000000000"/>
      <p:regular r:id="rId19"/>
    </p:embeddedFont>
    <p:embeddedFont>
      <p:font typeface="Metropolis" charset="1" panose="00000500000000000000"/>
      <p:regular r:id="rId20"/>
    </p:embeddedFont>
    <p:embeddedFont>
      <p:font typeface="Arimo" charset="1" panose="020B0604020202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512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3274" y="847816"/>
            <a:ext cx="1658249" cy="636038"/>
            <a:chOff x="0" y="0"/>
            <a:chExt cx="436741" cy="1675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741" cy="167516"/>
            </a:xfrm>
            <a:custGeom>
              <a:avLst/>
              <a:gdLst/>
              <a:ahLst/>
              <a:cxnLst/>
              <a:rect r="r" b="b" t="t" l="l"/>
              <a:pathLst>
                <a:path h="167516" w="436741">
                  <a:moveTo>
                    <a:pt x="83758" y="0"/>
                  </a:moveTo>
                  <a:lnTo>
                    <a:pt x="352982" y="0"/>
                  </a:lnTo>
                  <a:cubicBezTo>
                    <a:pt x="399241" y="0"/>
                    <a:pt x="436741" y="37500"/>
                    <a:pt x="436741" y="83758"/>
                  </a:cubicBezTo>
                  <a:lnTo>
                    <a:pt x="436741" y="83758"/>
                  </a:lnTo>
                  <a:cubicBezTo>
                    <a:pt x="436741" y="105972"/>
                    <a:pt x="427916" y="127276"/>
                    <a:pt x="412208" y="142984"/>
                  </a:cubicBezTo>
                  <a:cubicBezTo>
                    <a:pt x="396501" y="158692"/>
                    <a:pt x="375197" y="167516"/>
                    <a:pt x="352982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6741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13274" y="1721449"/>
            <a:ext cx="2145017" cy="636038"/>
            <a:chOff x="0" y="0"/>
            <a:chExt cx="564943" cy="1675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4943" cy="167516"/>
            </a:xfrm>
            <a:custGeom>
              <a:avLst/>
              <a:gdLst/>
              <a:ahLst/>
              <a:cxnLst/>
              <a:rect r="r" b="b" t="t" l="l"/>
              <a:pathLst>
                <a:path h="167516" w="564943">
                  <a:moveTo>
                    <a:pt x="83758" y="0"/>
                  </a:moveTo>
                  <a:lnTo>
                    <a:pt x="481185" y="0"/>
                  </a:lnTo>
                  <a:cubicBezTo>
                    <a:pt x="503399" y="0"/>
                    <a:pt x="524703" y="8824"/>
                    <a:pt x="540410" y="24532"/>
                  </a:cubicBezTo>
                  <a:cubicBezTo>
                    <a:pt x="556118" y="40240"/>
                    <a:pt x="564943" y="61544"/>
                    <a:pt x="564943" y="83758"/>
                  </a:cubicBezTo>
                  <a:lnTo>
                    <a:pt x="564943" y="83758"/>
                  </a:lnTo>
                  <a:cubicBezTo>
                    <a:pt x="564943" y="130016"/>
                    <a:pt x="527443" y="167516"/>
                    <a:pt x="481185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4943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5286725" y="6905474"/>
          <a:ext cx="7714549" cy="2690773"/>
        </p:xfrm>
        <a:graphic>
          <a:graphicData uri="http://schemas.openxmlformats.org/drawingml/2006/table">
            <a:tbl>
              <a:tblPr/>
              <a:tblGrid>
                <a:gridCol w="3817555"/>
                <a:gridCol w="3896994"/>
              </a:tblGrid>
              <a:tr h="7546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CECEDF">
                              <a:alpha val="76863"/>
                            </a:srgb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Md. Misbah Khan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CECEDF">
                              <a:alpha val="76863"/>
                            </a:srgbClr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ID:</a:t>
                      </a:r>
                      <a:r>
                        <a:rPr lang="en-US" sz="2400">
                          <a:solidFill>
                            <a:srgbClr val="CECEDF">
                              <a:alpha val="76863"/>
                            </a:srgb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2132089642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8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CECEDF">
                              <a:alpha val="76863"/>
                            </a:srgb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Md Abdula Al Shyed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CECEDF">
                              <a:alpha val="76863"/>
                            </a:srgbClr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ID:</a:t>
                      </a:r>
                      <a:r>
                        <a:rPr lang="en-US" sz="2400">
                          <a:solidFill>
                            <a:srgbClr val="CECEDF">
                              <a:alpha val="76863"/>
                            </a:srgb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2212592042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88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CECEDF">
                              <a:alpha val="76863"/>
                            </a:srgb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Rakibul Islam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CECEDF">
                              <a:alpha val="76863"/>
                            </a:srgbClr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ID: </a:t>
                      </a:r>
                      <a:r>
                        <a:rPr lang="en-US" sz="2400">
                          <a:solidFill>
                            <a:srgbClr val="CECEDF">
                              <a:alpha val="76863"/>
                            </a:srgb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2212058642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3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CECEDF">
                              <a:alpha val="76863"/>
                            </a:srgb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Raju Ahamed Rabby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CECEDF">
                              <a:alpha val="76863"/>
                            </a:srgbClr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ID: </a:t>
                      </a:r>
                      <a:r>
                        <a:rPr lang="en-US" sz="2400">
                          <a:solidFill>
                            <a:srgbClr val="CECEDF">
                              <a:alpha val="76863"/>
                            </a:srgb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2212592042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7985151" y="5998530"/>
            <a:ext cx="2331642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CECEDF">
                    <a:alpha val="76863"/>
                  </a:srgbClr>
                </a:solidFill>
                <a:latin typeface="Roboto"/>
                <a:ea typeface="Roboto"/>
                <a:cs typeface="Roboto"/>
                <a:sym typeface="Roboto"/>
              </a:rPr>
              <a:t>PRESENTED BY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799143" y="5916731"/>
            <a:ext cx="2696686" cy="636038"/>
            <a:chOff x="0" y="0"/>
            <a:chExt cx="710238" cy="16751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0238" cy="167516"/>
            </a:xfrm>
            <a:custGeom>
              <a:avLst/>
              <a:gdLst/>
              <a:ahLst/>
              <a:cxnLst/>
              <a:rect r="r" b="b" t="t" l="l"/>
              <a:pathLst>
                <a:path h="167516" w="710238">
                  <a:moveTo>
                    <a:pt x="83758" y="0"/>
                  </a:moveTo>
                  <a:lnTo>
                    <a:pt x="626480" y="0"/>
                  </a:lnTo>
                  <a:cubicBezTo>
                    <a:pt x="672739" y="0"/>
                    <a:pt x="710238" y="37500"/>
                    <a:pt x="710238" y="83758"/>
                  </a:cubicBezTo>
                  <a:lnTo>
                    <a:pt x="710238" y="83758"/>
                  </a:lnTo>
                  <a:cubicBezTo>
                    <a:pt x="710238" y="105972"/>
                    <a:pt x="701414" y="127276"/>
                    <a:pt x="685706" y="142984"/>
                  </a:cubicBezTo>
                  <a:cubicBezTo>
                    <a:pt x="669998" y="158692"/>
                    <a:pt x="648694" y="167516"/>
                    <a:pt x="626480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CECEDF">
                  <a:alpha val="76863"/>
                </a:srgbClr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710238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83719" y="1831506"/>
            <a:ext cx="1871740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spc="2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SECTION: 03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541600" y="9546700"/>
            <a:ext cx="4717700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24 FEBRUARY</a:t>
            </a: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, 2025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5080" y="9546700"/>
            <a:ext cx="2932887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NORTH SOUTH UNIVERSITY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6462627" y="-673355"/>
            <a:ext cx="1593347" cy="1346710"/>
            <a:chOff x="0" y="0"/>
            <a:chExt cx="2124463" cy="1795613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2124463" cy="1795613"/>
              <a:chOff x="0" y="0"/>
              <a:chExt cx="419647" cy="354689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419647" cy="354689"/>
              </a:xfrm>
              <a:custGeom>
                <a:avLst/>
                <a:gdLst/>
                <a:ahLst/>
                <a:cxnLst/>
                <a:rect r="r" b="b" t="t" l="l"/>
                <a:pathLst>
                  <a:path h="354689" w="419647">
                    <a:moveTo>
                      <a:pt x="97178" y="0"/>
                    </a:moveTo>
                    <a:lnTo>
                      <a:pt x="322469" y="0"/>
                    </a:lnTo>
                    <a:cubicBezTo>
                      <a:pt x="348242" y="0"/>
                      <a:pt x="372960" y="10238"/>
                      <a:pt x="391184" y="28463"/>
                    </a:cubicBezTo>
                    <a:cubicBezTo>
                      <a:pt x="409409" y="46687"/>
                      <a:pt x="419647" y="71405"/>
                      <a:pt x="419647" y="97178"/>
                    </a:cubicBezTo>
                    <a:lnTo>
                      <a:pt x="419647" y="257511"/>
                    </a:lnTo>
                    <a:cubicBezTo>
                      <a:pt x="419647" y="283284"/>
                      <a:pt x="409409" y="308002"/>
                      <a:pt x="391184" y="326226"/>
                    </a:cubicBezTo>
                    <a:cubicBezTo>
                      <a:pt x="372960" y="344451"/>
                      <a:pt x="348242" y="354689"/>
                      <a:pt x="322469" y="354689"/>
                    </a:cubicBezTo>
                    <a:lnTo>
                      <a:pt x="97178" y="354689"/>
                    </a:lnTo>
                    <a:cubicBezTo>
                      <a:pt x="71405" y="354689"/>
                      <a:pt x="46687" y="344451"/>
                      <a:pt x="28463" y="326226"/>
                    </a:cubicBezTo>
                    <a:cubicBezTo>
                      <a:pt x="10238" y="308002"/>
                      <a:pt x="0" y="283284"/>
                      <a:pt x="0" y="257511"/>
                    </a:cubicBezTo>
                    <a:lnTo>
                      <a:pt x="0" y="97178"/>
                    </a:lnTo>
                    <a:cubicBezTo>
                      <a:pt x="0" y="71405"/>
                      <a:pt x="10238" y="46687"/>
                      <a:pt x="28463" y="28463"/>
                    </a:cubicBezTo>
                    <a:cubicBezTo>
                      <a:pt x="46687" y="10238"/>
                      <a:pt x="71405" y="0"/>
                      <a:pt x="97178" y="0"/>
                    </a:cubicBezTo>
                    <a:close/>
                  </a:path>
                </a:pathLst>
              </a:custGeom>
              <a:solidFill>
                <a:srgbClr val="CECEDF">
                  <a:alpha val="20784"/>
                </a:srgbClr>
              </a:solidFill>
              <a:ln w="38100" cap="sq">
                <a:solidFill>
                  <a:srgbClr val="CECEDF">
                    <a:alpha val="20784"/>
                  </a:srgbClr>
                </a:solidFill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419647" cy="4023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429216" y="1073271"/>
              <a:ext cx="1266031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true">
                  <a:solidFill>
                    <a:srgbClr val="CECED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Page 1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13274" y="9410609"/>
            <a:ext cx="3361935" cy="636038"/>
            <a:chOff x="0" y="0"/>
            <a:chExt cx="885448" cy="16751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85448" cy="167516"/>
            </a:xfrm>
            <a:custGeom>
              <a:avLst/>
              <a:gdLst/>
              <a:ahLst/>
              <a:cxnLst/>
              <a:rect r="r" b="b" t="t" l="l"/>
              <a:pathLst>
                <a:path h="167516" w="885448">
                  <a:moveTo>
                    <a:pt x="83758" y="0"/>
                  </a:moveTo>
                  <a:lnTo>
                    <a:pt x="801690" y="0"/>
                  </a:lnTo>
                  <a:cubicBezTo>
                    <a:pt x="823904" y="0"/>
                    <a:pt x="845208" y="8824"/>
                    <a:pt x="860916" y="24532"/>
                  </a:cubicBezTo>
                  <a:cubicBezTo>
                    <a:pt x="876623" y="40240"/>
                    <a:pt x="885448" y="61544"/>
                    <a:pt x="885448" y="83758"/>
                  </a:cubicBezTo>
                  <a:lnTo>
                    <a:pt x="885448" y="83758"/>
                  </a:lnTo>
                  <a:cubicBezTo>
                    <a:pt x="885448" y="130016"/>
                    <a:pt x="847948" y="167516"/>
                    <a:pt x="801690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85448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4751606" y="9410609"/>
            <a:ext cx="2891393" cy="636038"/>
            <a:chOff x="0" y="0"/>
            <a:chExt cx="761519" cy="16751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61519" cy="167516"/>
            </a:xfrm>
            <a:custGeom>
              <a:avLst/>
              <a:gdLst/>
              <a:ahLst/>
              <a:cxnLst/>
              <a:rect r="r" b="b" t="t" l="l"/>
              <a:pathLst>
                <a:path h="167516" w="761519">
                  <a:moveTo>
                    <a:pt x="83758" y="0"/>
                  </a:moveTo>
                  <a:lnTo>
                    <a:pt x="677761" y="0"/>
                  </a:lnTo>
                  <a:cubicBezTo>
                    <a:pt x="724019" y="0"/>
                    <a:pt x="761519" y="37500"/>
                    <a:pt x="761519" y="83758"/>
                  </a:cubicBezTo>
                  <a:lnTo>
                    <a:pt x="761519" y="83758"/>
                  </a:lnTo>
                  <a:cubicBezTo>
                    <a:pt x="761519" y="105972"/>
                    <a:pt x="752695" y="127276"/>
                    <a:pt x="736987" y="142984"/>
                  </a:cubicBezTo>
                  <a:cubicBezTo>
                    <a:pt x="721279" y="158692"/>
                    <a:pt x="699975" y="167516"/>
                    <a:pt x="677761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761519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AutoShape 27" id="27"/>
          <p:cNvSpPr/>
          <p:nvPr/>
        </p:nvSpPr>
        <p:spPr>
          <a:xfrm>
            <a:off x="7795657" y="4517199"/>
            <a:ext cx="2696686" cy="0"/>
          </a:xfrm>
          <a:prstGeom prst="line">
            <a:avLst/>
          </a:prstGeom>
          <a:ln cap="flat" w="38100">
            <a:solidFill>
              <a:srgbClr val="CECED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0">
            <a:off x="5286725" y="1901770"/>
            <a:ext cx="7714549" cy="3086100"/>
            <a:chOff x="0" y="0"/>
            <a:chExt cx="2031815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031816" cy="812800"/>
            </a:xfrm>
            <a:custGeom>
              <a:avLst/>
              <a:gdLst/>
              <a:ahLst/>
              <a:cxnLst/>
              <a:rect r="r" b="b" t="t" l="l"/>
              <a:pathLst>
                <a:path h="812800" w="2031816">
                  <a:moveTo>
                    <a:pt x="24085" y="0"/>
                  </a:moveTo>
                  <a:lnTo>
                    <a:pt x="2007730" y="0"/>
                  </a:lnTo>
                  <a:cubicBezTo>
                    <a:pt x="2021032" y="0"/>
                    <a:pt x="2031816" y="10783"/>
                    <a:pt x="2031816" y="24085"/>
                  </a:cubicBezTo>
                  <a:lnTo>
                    <a:pt x="2031816" y="788715"/>
                  </a:lnTo>
                  <a:cubicBezTo>
                    <a:pt x="2031816" y="795103"/>
                    <a:pt x="2029278" y="801229"/>
                    <a:pt x="2024761" y="805746"/>
                  </a:cubicBezTo>
                  <a:cubicBezTo>
                    <a:pt x="2020244" y="810262"/>
                    <a:pt x="2014118" y="812800"/>
                    <a:pt x="2007730" y="812800"/>
                  </a:cubicBezTo>
                  <a:lnTo>
                    <a:pt x="24085" y="812800"/>
                  </a:lnTo>
                  <a:cubicBezTo>
                    <a:pt x="17697" y="812800"/>
                    <a:pt x="11571" y="810262"/>
                    <a:pt x="7054" y="805746"/>
                  </a:cubicBezTo>
                  <a:cubicBezTo>
                    <a:pt x="2538" y="801229"/>
                    <a:pt x="0" y="795103"/>
                    <a:pt x="0" y="788715"/>
                  </a:cubicBezTo>
                  <a:lnTo>
                    <a:pt x="0" y="24085"/>
                  </a:lnTo>
                  <a:cubicBezTo>
                    <a:pt x="0" y="17697"/>
                    <a:pt x="2538" y="11571"/>
                    <a:pt x="7054" y="7054"/>
                  </a:cubicBezTo>
                  <a:cubicBezTo>
                    <a:pt x="11571" y="2538"/>
                    <a:pt x="17697" y="0"/>
                    <a:pt x="24085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2031815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4013908" y="2024188"/>
            <a:ext cx="10274128" cy="2121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CECEDF"/>
                </a:solidFill>
                <a:latin typeface="Abril Fatface"/>
                <a:ea typeface="Abril Fatface"/>
                <a:cs typeface="Abril Fatface"/>
                <a:sym typeface="Abril Fatface"/>
              </a:rPr>
              <a:t>Super Resulation</a:t>
            </a:r>
          </a:p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CECEDF"/>
                </a:solidFill>
                <a:latin typeface="Abril Fatface"/>
                <a:ea typeface="Abril Fatface"/>
                <a:cs typeface="Abril Fatface"/>
                <a:sym typeface="Abril Fatface"/>
              </a:rPr>
              <a:t>Model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36894" y="970572"/>
            <a:ext cx="116554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2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CSE445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512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66567" y="4372557"/>
            <a:ext cx="5480186" cy="1358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99"/>
              </a:lnSpc>
            </a:pPr>
            <a:r>
              <a:rPr lang="en-US" sz="7999">
                <a:solidFill>
                  <a:srgbClr val="CECEDF"/>
                </a:solidFill>
                <a:latin typeface="Abril Fatface"/>
                <a:ea typeface="Abril Fatface"/>
                <a:cs typeface="Abril Fatface"/>
                <a:sym typeface="Abril Fatface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26976" y="4334928"/>
            <a:ext cx="6114723" cy="1617144"/>
            <a:chOff x="0" y="0"/>
            <a:chExt cx="1610462" cy="4259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10462" cy="425915"/>
            </a:xfrm>
            <a:custGeom>
              <a:avLst/>
              <a:gdLst/>
              <a:ahLst/>
              <a:cxnLst/>
              <a:rect r="r" b="b" t="t" l="l"/>
              <a:pathLst>
                <a:path h="425915" w="1610462">
                  <a:moveTo>
                    <a:pt x="30387" y="0"/>
                  </a:moveTo>
                  <a:lnTo>
                    <a:pt x="1580075" y="0"/>
                  </a:lnTo>
                  <a:cubicBezTo>
                    <a:pt x="1596857" y="0"/>
                    <a:pt x="1610462" y="13605"/>
                    <a:pt x="1610462" y="30387"/>
                  </a:cubicBezTo>
                  <a:lnTo>
                    <a:pt x="1610462" y="395528"/>
                  </a:lnTo>
                  <a:cubicBezTo>
                    <a:pt x="1610462" y="412310"/>
                    <a:pt x="1596857" y="425915"/>
                    <a:pt x="1580075" y="425915"/>
                  </a:cubicBezTo>
                  <a:lnTo>
                    <a:pt x="30387" y="425915"/>
                  </a:lnTo>
                  <a:cubicBezTo>
                    <a:pt x="22328" y="425915"/>
                    <a:pt x="14599" y="422713"/>
                    <a:pt x="8900" y="417015"/>
                  </a:cubicBezTo>
                  <a:cubicBezTo>
                    <a:pt x="3201" y="411316"/>
                    <a:pt x="0" y="403587"/>
                    <a:pt x="0" y="395528"/>
                  </a:cubicBezTo>
                  <a:lnTo>
                    <a:pt x="0" y="30387"/>
                  </a:lnTo>
                  <a:cubicBezTo>
                    <a:pt x="0" y="13605"/>
                    <a:pt x="13605" y="0"/>
                    <a:pt x="30387" y="0"/>
                  </a:cubicBezTo>
                  <a:close/>
                </a:path>
              </a:pathLst>
            </a:custGeom>
            <a:solidFill>
              <a:srgbClr val="CECEDF">
                <a:alpha val="19608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10462" cy="4735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541600" y="9546700"/>
            <a:ext cx="4717700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24 FEBRUARY, 2025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5080" y="9546700"/>
            <a:ext cx="2932887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NORTH SOUTH UNIVERSITY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13274" y="9410609"/>
            <a:ext cx="3361935" cy="636038"/>
            <a:chOff x="0" y="0"/>
            <a:chExt cx="885448" cy="1675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85448" cy="167516"/>
            </a:xfrm>
            <a:custGeom>
              <a:avLst/>
              <a:gdLst/>
              <a:ahLst/>
              <a:cxnLst/>
              <a:rect r="r" b="b" t="t" l="l"/>
              <a:pathLst>
                <a:path h="167516" w="885448">
                  <a:moveTo>
                    <a:pt x="83758" y="0"/>
                  </a:moveTo>
                  <a:lnTo>
                    <a:pt x="801690" y="0"/>
                  </a:lnTo>
                  <a:cubicBezTo>
                    <a:pt x="823904" y="0"/>
                    <a:pt x="845208" y="8824"/>
                    <a:pt x="860916" y="24532"/>
                  </a:cubicBezTo>
                  <a:cubicBezTo>
                    <a:pt x="876623" y="40240"/>
                    <a:pt x="885448" y="61544"/>
                    <a:pt x="885448" y="83758"/>
                  </a:cubicBezTo>
                  <a:lnTo>
                    <a:pt x="885448" y="83758"/>
                  </a:lnTo>
                  <a:cubicBezTo>
                    <a:pt x="885448" y="130016"/>
                    <a:pt x="847948" y="167516"/>
                    <a:pt x="801690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85448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751606" y="9410609"/>
            <a:ext cx="2891393" cy="636038"/>
            <a:chOff x="0" y="0"/>
            <a:chExt cx="761519" cy="16751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61519" cy="167516"/>
            </a:xfrm>
            <a:custGeom>
              <a:avLst/>
              <a:gdLst/>
              <a:ahLst/>
              <a:cxnLst/>
              <a:rect r="r" b="b" t="t" l="l"/>
              <a:pathLst>
                <a:path h="167516" w="761519">
                  <a:moveTo>
                    <a:pt x="83758" y="0"/>
                  </a:moveTo>
                  <a:lnTo>
                    <a:pt x="677761" y="0"/>
                  </a:lnTo>
                  <a:cubicBezTo>
                    <a:pt x="724019" y="0"/>
                    <a:pt x="761519" y="37500"/>
                    <a:pt x="761519" y="83758"/>
                  </a:cubicBezTo>
                  <a:lnTo>
                    <a:pt x="761519" y="83758"/>
                  </a:lnTo>
                  <a:cubicBezTo>
                    <a:pt x="761519" y="105972"/>
                    <a:pt x="752695" y="127276"/>
                    <a:pt x="736987" y="142984"/>
                  </a:cubicBezTo>
                  <a:cubicBezTo>
                    <a:pt x="721279" y="158692"/>
                    <a:pt x="699975" y="167516"/>
                    <a:pt x="677761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761519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462627" y="-673355"/>
            <a:ext cx="1593347" cy="1765810"/>
            <a:chOff x="0" y="0"/>
            <a:chExt cx="419647" cy="46506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19647" cy="465069"/>
            </a:xfrm>
            <a:custGeom>
              <a:avLst/>
              <a:gdLst/>
              <a:ahLst/>
              <a:cxnLst/>
              <a:rect r="r" b="b" t="t" l="l"/>
              <a:pathLst>
                <a:path h="465069" w="419647">
                  <a:moveTo>
                    <a:pt x="97178" y="0"/>
                  </a:moveTo>
                  <a:lnTo>
                    <a:pt x="322469" y="0"/>
                  </a:lnTo>
                  <a:cubicBezTo>
                    <a:pt x="348242" y="0"/>
                    <a:pt x="372960" y="10238"/>
                    <a:pt x="391184" y="28463"/>
                  </a:cubicBezTo>
                  <a:cubicBezTo>
                    <a:pt x="409409" y="46687"/>
                    <a:pt x="419647" y="71405"/>
                    <a:pt x="419647" y="97178"/>
                  </a:cubicBezTo>
                  <a:lnTo>
                    <a:pt x="419647" y="367891"/>
                  </a:lnTo>
                  <a:cubicBezTo>
                    <a:pt x="419647" y="393664"/>
                    <a:pt x="409409" y="418382"/>
                    <a:pt x="391184" y="436606"/>
                  </a:cubicBezTo>
                  <a:cubicBezTo>
                    <a:pt x="372960" y="454831"/>
                    <a:pt x="348242" y="465069"/>
                    <a:pt x="322469" y="465069"/>
                  </a:cubicBezTo>
                  <a:lnTo>
                    <a:pt x="97178" y="465069"/>
                  </a:lnTo>
                  <a:cubicBezTo>
                    <a:pt x="71405" y="465069"/>
                    <a:pt x="46687" y="454831"/>
                    <a:pt x="28463" y="436606"/>
                  </a:cubicBezTo>
                  <a:cubicBezTo>
                    <a:pt x="10238" y="418382"/>
                    <a:pt x="0" y="393664"/>
                    <a:pt x="0" y="367891"/>
                  </a:cubicBezTo>
                  <a:lnTo>
                    <a:pt x="0" y="97178"/>
                  </a:lnTo>
                  <a:cubicBezTo>
                    <a:pt x="0" y="71405"/>
                    <a:pt x="10238" y="46687"/>
                    <a:pt x="28463" y="28463"/>
                  </a:cubicBezTo>
                  <a:cubicBezTo>
                    <a:pt x="46687" y="10238"/>
                    <a:pt x="71405" y="0"/>
                    <a:pt x="9717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sq">
              <a:solidFill>
                <a:srgbClr val="CECEDF">
                  <a:alpha val="20784"/>
                </a:srgbClr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419647" cy="512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6695298" y="312018"/>
            <a:ext cx="112800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CECEDF"/>
                </a:solidFill>
                <a:latin typeface="Roboto Bold"/>
                <a:ea typeface="Roboto Bold"/>
                <a:cs typeface="Roboto Bold"/>
                <a:sym typeface="Roboto Bold"/>
              </a:rPr>
              <a:t>Page 10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2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9109" y="1028700"/>
            <a:ext cx="6383543" cy="1617144"/>
            <a:chOff x="0" y="0"/>
            <a:chExt cx="1681262" cy="425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81262" cy="425915"/>
            </a:xfrm>
            <a:custGeom>
              <a:avLst/>
              <a:gdLst/>
              <a:ahLst/>
              <a:cxnLst/>
              <a:rect r="r" b="b" t="t" l="l"/>
              <a:pathLst>
                <a:path h="425915" w="1681262">
                  <a:moveTo>
                    <a:pt x="29107" y="0"/>
                  </a:moveTo>
                  <a:lnTo>
                    <a:pt x="1652155" y="0"/>
                  </a:lnTo>
                  <a:cubicBezTo>
                    <a:pt x="1659875" y="0"/>
                    <a:pt x="1667278" y="3067"/>
                    <a:pt x="1672737" y="8525"/>
                  </a:cubicBezTo>
                  <a:cubicBezTo>
                    <a:pt x="1678196" y="13984"/>
                    <a:pt x="1681262" y="21387"/>
                    <a:pt x="1681262" y="29107"/>
                  </a:cubicBezTo>
                  <a:lnTo>
                    <a:pt x="1681262" y="396808"/>
                  </a:lnTo>
                  <a:cubicBezTo>
                    <a:pt x="1681262" y="412883"/>
                    <a:pt x="1668231" y="425915"/>
                    <a:pt x="1652155" y="425915"/>
                  </a:cubicBezTo>
                  <a:lnTo>
                    <a:pt x="29107" y="425915"/>
                  </a:lnTo>
                  <a:cubicBezTo>
                    <a:pt x="13032" y="425915"/>
                    <a:pt x="0" y="412883"/>
                    <a:pt x="0" y="396808"/>
                  </a:cubicBezTo>
                  <a:lnTo>
                    <a:pt x="0" y="29107"/>
                  </a:lnTo>
                  <a:cubicBezTo>
                    <a:pt x="0" y="13032"/>
                    <a:pt x="13032" y="0"/>
                    <a:pt x="29107" y="0"/>
                  </a:cubicBezTo>
                  <a:close/>
                </a:path>
              </a:pathLst>
            </a:custGeom>
            <a:solidFill>
              <a:srgbClr val="CECEDF">
                <a:alpha val="19608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681262" cy="4735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541600" y="9546700"/>
            <a:ext cx="4717700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24 FEBRUARY, 2025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05080" y="9546700"/>
            <a:ext cx="2932887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NORTH SOUTH UNIVERSITY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13274" y="9410609"/>
            <a:ext cx="3361935" cy="636038"/>
            <a:chOff x="0" y="0"/>
            <a:chExt cx="885448" cy="16751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85448" cy="167516"/>
            </a:xfrm>
            <a:custGeom>
              <a:avLst/>
              <a:gdLst/>
              <a:ahLst/>
              <a:cxnLst/>
              <a:rect r="r" b="b" t="t" l="l"/>
              <a:pathLst>
                <a:path h="167516" w="885448">
                  <a:moveTo>
                    <a:pt x="83758" y="0"/>
                  </a:moveTo>
                  <a:lnTo>
                    <a:pt x="801690" y="0"/>
                  </a:lnTo>
                  <a:cubicBezTo>
                    <a:pt x="823904" y="0"/>
                    <a:pt x="845208" y="8824"/>
                    <a:pt x="860916" y="24532"/>
                  </a:cubicBezTo>
                  <a:cubicBezTo>
                    <a:pt x="876623" y="40240"/>
                    <a:pt x="885448" y="61544"/>
                    <a:pt x="885448" y="83758"/>
                  </a:cubicBezTo>
                  <a:lnTo>
                    <a:pt x="885448" y="83758"/>
                  </a:lnTo>
                  <a:cubicBezTo>
                    <a:pt x="885448" y="130016"/>
                    <a:pt x="847948" y="167516"/>
                    <a:pt x="801690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85448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751606" y="9410609"/>
            <a:ext cx="2891393" cy="636038"/>
            <a:chOff x="0" y="0"/>
            <a:chExt cx="761519" cy="16751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61519" cy="167516"/>
            </a:xfrm>
            <a:custGeom>
              <a:avLst/>
              <a:gdLst/>
              <a:ahLst/>
              <a:cxnLst/>
              <a:rect r="r" b="b" t="t" l="l"/>
              <a:pathLst>
                <a:path h="167516" w="761519">
                  <a:moveTo>
                    <a:pt x="83758" y="0"/>
                  </a:moveTo>
                  <a:lnTo>
                    <a:pt x="677761" y="0"/>
                  </a:lnTo>
                  <a:cubicBezTo>
                    <a:pt x="724019" y="0"/>
                    <a:pt x="761519" y="37500"/>
                    <a:pt x="761519" y="83758"/>
                  </a:cubicBezTo>
                  <a:lnTo>
                    <a:pt x="761519" y="83758"/>
                  </a:lnTo>
                  <a:cubicBezTo>
                    <a:pt x="761519" y="105972"/>
                    <a:pt x="752695" y="127276"/>
                    <a:pt x="736987" y="142984"/>
                  </a:cubicBezTo>
                  <a:cubicBezTo>
                    <a:pt x="721279" y="158692"/>
                    <a:pt x="699975" y="167516"/>
                    <a:pt x="677761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761519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462627" y="-673355"/>
            <a:ext cx="1593347" cy="1346710"/>
            <a:chOff x="0" y="0"/>
            <a:chExt cx="2124463" cy="1795613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2124463" cy="1795613"/>
              <a:chOff x="0" y="0"/>
              <a:chExt cx="419647" cy="354689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419647" cy="354689"/>
              </a:xfrm>
              <a:custGeom>
                <a:avLst/>
                <a:gdLst/>
                <a:ahLst/>
                <a:cxnLst/>
                <a:rect r="r" b="b" t="t" l="l"/>
                <a:pathLst>
                  <a:path h="354689" w="419647">
                    <a:moveTo>
                      <a:pt x="97178" y="0"/>
                    </a:moveTo>
                    <a:lnTo>
                      <a:pt x="322469" y="0"/>
                    </a:lnTo>
                    <a:cubicBezTo>
                      <a:pt x="348242" y="0"/>
                      <a:pt x="372960" y="10238"/>
                      <a:pt x="391184" y="28463"/>
                    </a:cubicBezTo>
                    <a:cubicBezTo>
                      <a:pt x="409409" y="46687"/>
                      <a:pt x="419647" y="71405"/>
                      <a:pt x="419647" y="97178"/>
                    </a:cubicBezTo>
                    <a:lnTo>
                      <a:pt x="419647" y="257511"/>
                    </a:lnTo>
                    <a:cubicBezTo>
                      <a:pt x="419647" y="283284"/>
                      <a:pt x="409409" y="308002"/>
                      <a:pt x="391184" y="326226"/>
                    </a:cubicBezTo>
                    <a:cubicBezTo>
                      <a:pt x="372960" y="344451"/>
                      <a:pt x="348242" y="354689"/>
                      <a:pt x="322469" y="354689"/>
                    </a:cubicBezTo>
                    <a:lnTo>
                      <a:pt x="97178" y="354689"/>
                    </a:lnTo>
                    <a:cubicBezTo>
                      <a:pt x="71405" y="354689"/>
                      <a:pt x="46687" y="344451"/>
                      <a:pt x="28463" y="326226"/>
                    </a:cubicBezTo>
                    <a:cubicBezTo>
                      <a:pt x="10238" y="308002"/>
                      <a:pt x="0" y="283284"/>
                      <a:pt x="0" y="257511"/>
                    </a:cubicBezTo>
                    <a:lnTo>
                      <a:pt x="0" y="97178"/>
                    </a:lnTo>
                    <a:cubicBezTo>
                      <a:pt x="0" y="71405"/>
                      <a:pt x="10238" y="46687"/>
                      <a:pt x="28463" y="28463"/>
                    </a:cubicBezTo>
                    <a:cubicBezTo>
                      <a:pt x="46687" y="10238"/>
                      <a:pt x="71405" y="0"/>
                      <a:pt x="97178" y="0"/>
                    </a:cubicBezTo>
                    <a:close/>
                  </a:path>
                </a:pathLst>
              </a:custGeom>
              <a:solidFill>
                <a:srgbClr val="CECEDF">
                  <a:alpha val="20784"/>
                </a:srgbClr>
              </a:solidFill>
              <a:ln w="38100" cap="sq">
                <a:solidFill>
                  <a:srgbClr val="CECEDF">
                    <a:alpha val="20784"/>
                  </a:srgbClr>
                </a:solidFill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47625"/>
                <a:ext cx="419647" cy="4023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429216" y="1073271"/>
              <a:ext cx="1266031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true">
                  <a:solidFill>
                    <a:srgbClr val="CECED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Page 2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194027" y="2645844"/>
            <a:ext cx="5448972" cy="5325230"/>
            <a:chOff x="0" y="0"/>
            <a:chExt cx="1435120" cy="140253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435120" cy="1402530"/>
            </a:xfrm>
            <a:custGeom>
              <a:avLst/>
              <a:gdLst/>
              <a:ahLst/>
              <a:cxnLst/>
              <a:rect r="r" b="b" t="t" l="l"/>
              <a:pathLst>
                <a:path h="1402530" w="1435120">
                  <a:moveTo>
                    <a:pt x="72461" y="0"/>
                  </a:moveTo>
                  <a:lnTo>
                    <a:pt x="1362659" y="0"/>
                  </a:lnTo>
                  <a:cubicBezTo>
                    <a:pt x="1402678" y="0"/>
                    <a:pt x="1435120" y="32442"/>
                    <a:pt x="1435120" y="72461"/>
                  </a:cubicBezTo>
                  <a:lnTo>
                    <a:pt x="1435120" y="1330069"/>
                  </a:lnTo>
                  <a:cubicBezTo>
                    <a:pt x="1435120" y="1349286"/>
                    <a:pt x="1427486" y="1367717"/>
                    <a:pt x="1413897" y="1381306"/>
                  </a:cubicBezTo>
                  <a:cubicBezTo>
                    <a:pt x="1400308" y="1394895"/>
                    <a:pt x="1381877" y="1402530"/>
                    <a:pt x="1362659" y="1402530"/>
                  </a:cubicBezTo>
                  <a:lnTo>
                    <a:pt x="72461" y="1402530"/>
                  </a:lnTo>
                  <a:cubicBezTo>
                    <a:pt x="32442" y="1402530"/>
                    <a:pt x="0" y="1370088"/>
                    <a:pt x="0" y="1330069"/>
                  </a:cubicBezTo>
                  <a:lnTo>
                    <a:pt x="0" y="72461"/>
                  </a:lnTo>
                  <a:cubicBezTo>
                    <a:pt x="0" y="32442"/>
                    <a:pt x="32442" y="0"/>
                    <a:pt x="72461" y="0"/>
                  </a:cubicBezTo>
                  <a:close/>
                </a:path>
              </a:pathLst>
            </a:custGeom>
            <a:solidFill>
              <a:srgbClr val="CECEDF">
                <a:alpha val="19608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435120" cy="1450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3269214" y="3251059"/>
            <a:ext cx="3651885" cy="4114800"/>
          </a:xfrm>
          <a:custGeom>
            <a:avLst/>
            <a:gdLst/>
            <a:ahLst/>
            <a:cxnLst/>
            <a:rect r="r" b="b" t="t" l="l"/>
            <a:pathLst>
              <a:path h="4114800" w="3651885">
                <a:moveTo>
                  <a:pt x="0" y="0"/>
                </a:moveTo>
                <a:lnTo>
                  <a:pt x="3651885" y="0"/>
                </a:lnTo>
                <a:lnTo>
                  <a:pt x="36518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028700" y="1029071"/>
            <a:ext cx="6794458" cy="1358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7999">
                <a:solidFill>
                  <a:srgbClr val="CECEDF"/>
                </a:solidFill>
                <a:latin typeface="Abril Fatface"/>
                <a:ea typeface="Abril Fatface"/>
                <a:cs typeface="Abril Fatface"/>
                <a:sym typeface="Abril Fatface"/>
              </a:rPr>
              <a:t>Significance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3803650"/>
            <a:ext cx="7796529" cy="218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524"/>
              </a:lnSpc>
              <a:buFont typeface="Arial"/>
              <a:buChar char="•"/>
            </a:pPr>
            <a:r>
              <a:rPr lang="en-US" sz="2499" spc="257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We can use this model to enhance low quality image.</a:t>
            </a:r>
          </a:p>
          <a:p>
            <a:pPr algn="l" marL="539749" indent="-269875" lvl="1">
              <a:lnSpc>
                <a:spcPts val="3524"/>
              </a:lnSpc>
              <a:buFont typeface="Arial"/>
              <a:buChar char="•"/>
            </a:pPr>
            <a:r>
              <a:rPr lang="en-US" sz="2499" spc="257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To some extent, we can use this model to enhance video footage like CCTV footage.</a:t>
            </a:r>
          </a:p>
          <a:p>
            <a:pPr algn="l">
              <a:lnSpc>
                <a:spcPts val="3524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2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86383"/>
            <a:ext cx="6794458" cy="1358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7999">
                <a:solidFill>
                  <a:srgbClr val="CECEDF"/>
                </a:solidFill>
                <a:latin typeface="Abril Fatface"/>
                <a:ea typeface="Abril Fatface"/>
                <a:cs typeface="Abril Fatface"/>
                <a:sym typeface="Abril Fatface"/>
              </a:rPr>
              <a:t>Dataset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89109" y="1028700"/>
            <a:ext cx="4187683" cy="1617144"/>
            <a:chOff x="0" y="0"/>
            <a:chExt cx="1102929" cy="4259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02929" cy="425915"/>
            </a:xfrm>
            <a:custGeom>
              <a:avLst/>
              <a:gdLst/>
              <a:ahLst/>
              <a:cxnLst/>
              <a:rect r="r" b="b" t="t" l="l"/>
              <a:pathLst>
                <a:path h="425915" w="1102929">
                  <a:moveTo>
                    <a:pt x="44370" y="0"/>
                  </a:moveTo>
                  <a:lnTo>
                    <a:pt x="1058559" y="0"/>
                  </a:lnTo>
                  <a:cubicBezTo>
                    <a:pt x="1070327" y="0"/>
                    <a:pt x="1081612" y="4675"/>
                    <a:pt x="1089933" y="12996"/>
                  </a:cubicBezTo>
                  <a:cubicBezTo>
                    <a:pt x="1098254" y="21316"/>
                    <a:pt x="1102929" y="32602"/>
                    <a:pt x="1102929" y="44370"/>
                  </a:cubicBezTo>
                  <a:lnTo>
                    <a:pt x="1102929" y="381545"/>
                  </a:lnTo>
                  <a:cubicBezTo>
                    <a:pt x="1102929" y="406050"/>
                    <a:pt x="1083064" y="425915"/>
                    <a:pt x="1058559" y="425915"/>
                  </a:cubicBezTo>
                  <a:lnTo>
                    <a:pt x="44370" y="425915"/>
                  </a:lnTo>
                  <a:cubicBezTo>
                    <a:pt x="19865" y="425915"/>
                    <a:pt x="0" y="406050"/>
                    <a:pt x="0" y="381545"/>
                  </a:cubicBezTo>
                  <a:lnTo>
                    <a:pt x="0" y="44370"/>
                  </a:lnTo>
                  <a:cubicBezTo>
                    <a:pt x="0" y="19865"/>
                    <a:pt x="19865" y="0"/>
                    <a:pt x="44370" y="0"/>
                  </a:cubicBezTo>
                  <a:close/>
                </a:path>
              </a:pathLst>
            </a:custGeom>
            <a:solidFill>
              <a:srgbClr val="CECEDF">
                <a:alpha val="19608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02929" cy="4735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541600" y="9546700"/>
            <a:ext cx="4717700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24 FEBRUARY, 2025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5080" y="9546700"/>
            <a:ext cx="2932887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NORTH SOUTH UNIVERSITY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13274" y="9410609"/>
            <a:ext cx="3361935" cy="636038"/>
            <a:chOff x="0" y="0"/>
            <a:chExt cx="885448" cy="1675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85448" cy="167516"/>
            </a:xfrm>
            <a:custGeom>
              <a:avLst/>
              <a:gdLst/>
              <a:ahLst/>
              <a:cxnLst/>
              <a:rect r="r" b="b" t="t" l="l"/>
              <a:pathLst>
                <a:path h="167516" w="885448">
                  <a:moveTo>
                    <a:pt x="83758" y="0"/>
                  </a:moveTo>
                  <a:lnTo>
                    <a:pt x="801690" y="0"/>
                  </a:lnTo>
                  <a:cubicBezTo>
                    <a:pt x="823904" y="0"/>
                    <a:pt x="845208" y="8824"/>
                    <a:pt x="860916" y="24532"/>
                  </a:cubicBezTo>
                  <a:cubicBezTo>
                    <a:pt x="876623" y="40240"/>
                    <a:pt x="885448" y="61544"/>
                    <a:pt x="885448" y="83758"/>
                  </a:cubicBezTo>
                  <a:lnTo>
                    <a:pt x="885448" y="83758"/>
                  </a:lnTo>
                  <a:cubicBezTo>
                    <a:pt x="885448" y="130016"/>
                    <a:pt x="847948" y="167516"/>
                    <a:pt x="801690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85448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751606" y="9410609"/>
            <a:ext cx="2891393" cy="636038"/>
            <a:chOff x="0" y="0"/>
            <a:chExt cx="761519" cy="16751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61519" cy="167516"/>
            </a:xfrm>
            <a:custGeom>
              <a:avLst/>
              <a:gdLst/>
              <a:ahLst/>
              <a:cxnLst/>
              <a:rect r="r" b="b" t="t" l="l"/>
              <a:pathLst>
                <a:path h="167516" w="761519">
                  <a:moveTo>
                    <a:pt x="83758" y="0"/>
                  </a:moveTo>
                  <a:lnTo>
                    <a:pt x="677761" y="0"/>
                  </a:lnTo>
                  <a:cubicBezTo>
                    <a:pt x="724019" y="0"/>
                    <a:pt x="761519" y="37500"/>
                    <a:pt x="761519" y="83758"/>
                  </a:cubicBezTo>
                  <a:lnTo>
                    <a:pt x="761519" y="83758"/>
                  </a:lnTo>
                  <a:cubicBezTo>
                    <a:pt x="761519" y="105972"/>
                    <a:pt x="752695" y="127276"/>
                    <a:pt x="736987" y="142984"/>
                  </a:cubicBezTo>
                  <a:cubicBezTo>
                    <a:pt x="721279" y="158692"/>
                    <a:pt x="699975" y="167516"/>
                    <a:pt x="677761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761519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462627" y="-673355"/>
            <a:ext cx="1593347" cy="1346710"/>
            <a:chOff x="0" y="0"/>
            <a:chExt cx="2124463" cy="1795613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2124463" cy="1795613"/>
              <a:chOff x="0" y="0"/>
              <a:chExt cx="419647" cy="35468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419647" cy="354689"/>
              </a:xfrm>
              <a:custGeom>
                <a:avLst/>
                <a:gdLst/>
                <a:ahLst/>
                <a:cxnLst/>
                <a:rect r="r" b="b" t="t" l="l"/>
                <a:pathLst>
                  <a:path h="354689" w="419647">
                    <a:moveTo>
                      <a:pt x="97178" y="0"/>
                    </a:moveTo>
                    <a:lnTo>
                      <a:pt x="322469" y="0"/>
                    </a:lnTo>
                    <a:cubicBezTo>
                      <a:pt x="348242" y="0"/>
                      <a:pt x="372960" y="10238"/>
                      <a:pt x="391184" y="28463"/>
                    </a:cubicBezTo>
                    <a:cubicBezTo>
                      <a:pt x="409409" y="46687"/>
                      <a:pt x="419647" y="71405"/>
                      <a:pt x="419647" y="97178"/>
                    </a:cubicBezTo>
                    <a:lnTo>
                      <a:pt x="419647" y="257511"/>
                    </a:lnTo>
                    <a:cubicBezTo>
                      <a:pt x="419647" y="283284"/>
                      <a:pt x="409409" y="308002"/>
                      <a:pt x="391184" y="326226"/>
                    </a:cubicBezTo>
                    <a:cubicBezTo>
                      <a:pt x="372960" y="344451"/>
                      <a:pt x="348242" y="354689"/>
                      <a:pt x="322469" y="354689"/>
                    </a:cubicBezTo>
                    <a:lnTo>
                      <a:pt x="97178" y="354689"/>
                    </a:lnTo>
                    <a:cubicBezTo>
                      <a:pt x="71405" y="354689"/>
                      <a:pt x="46687" y="344451"/>
                      <a:pt x="28463" y="326226"/>
                    </a:cubicBezTo>
                    <a:cubicBezTo>
                      <a:pt x="10238" y="308002"/>
                      <a:pt x="0" y="283284"/>
                      <a:pt x="0" y="257511"/>
                    </a:cubicBezTo>
                    <a:lnTo>
                      <a:pt x="0" y="97178"/>
                    </a:lnTo>
                    <a:cubicBezTo>
                      <a:pt x="0" y="71405"/>
                      <a:pt x="10238" y="46687"/>
                      <a:pt x="28463" y="28463"/>
                    </a:cubicBezTo>
                    <a:cubicBezTo>
                      <a:pt x="46687" y="10238"/>
                      <a:pt x="71405" y="0"/>
                      <a:pt x="97178" y="0"/>
                    </a:cubicBezTo>
                    <a:close/>
                  </a:path>
                </a:pathLst>
              </a:custGeom>
              <a:solidFill>
                <a:srgbClr val="CECEDF">
                  <a:alpha val="20784"/>
                </a:srgbClr>
              </a:solidFill>
              <a:ln w="38100" cap="sq">
                <a:solidFill>
                  <a:srgbClr val="CECEDF">
                    <a:alpha val="20784"/>
                  </a:srgbClr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419647" cy="4023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429216" y="1073271"/>
              <a:ext cx="1266031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true">
                  <a:solidFill>
                    <a:srgbClr val="CECED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Page 3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194027" y="2645844"/>
            <a:ext cx="5448972" cy="5325230"/>
            <a:chOff x="0" y="0"/>
            <a:chExt cx="1435120" cy="140253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35120" cy="1402530"/>
            </a:xfrm>
            <a:custGeom>
              <a:avLst/>
              <a:gdLst/>
              <a:ahLst/>
              <a:cxnLst/>
              <a:rect r="r" b="b" t="t" l="l"/>
              <a:pathLst>
                <a:path h="1402530" w="1435120">
                  <a:moveTo>
                    <a:pt x="72461" y="0"/>
                  </a:moveTo>
                  <a:lnTo>
                    <a:pt x="1362659" y="0"/>
                  </a:lnTo>
                  <a:cubicBezTo>
                    <a:pt x="1402678" y="0"/>
                    <a:pt x="1435120" y="32442"/>
                    <a:pt x="1435120" y="72461"/>
                  </a:cubicBezTo>
                  <a:lnTo>
                    <a:pt x="1435120" y="1330069"/>
                  </a:lnTo>
                  <a:cubicBezTo>
                    <a:pt x="1435120" y="1349286"/>
                    <a:pt x="1427486" y="1367717"/>
                    <a:pt x="1413897" y="1381306"/>
                  </a:cubicBezTo>
                  <a:cubicBezTo>
                    <a:pt x="1400308" y="1394895"/>
                    <a:pt x="1381877" y="1402530"/>
                    <a:pt x="1362659" y="1402530"/>
                  </a:cubicBezTo>
                  <a:lnTo>
                    <a:pt x="72461" y="1402530"/>
                  </a:lnTo>
                  <a:cubicBezTo>
                    <a:pt x="32442" y="1402530"/>
                    <a:pt x="0" y="1370088"/>
                    <a:pt x="0" y="1330069"/>
                  </a:cubicBezTo>
                  <a:lnTo>
                    <a:pt x="0" y="72461"/>
                  </a:lnTo>
                  <a:cubicBezTo>
                    <a:pt x="0" y="32442"/>
                    <a:pt x="32442" y="0"/>
                    <a:pt x="72461" y="0"/>
                  </a:cubicBezTo>
                  <a:close/>
                </a:path>
              </a:pathLst>
            </a:custGeom>
            <a:solidFill>
              <a:srgbClr val="CECEDF">
                <a:alpha val="19608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435120" cy="1450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2861113" y="325105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915121" y="3803650"/>
            <a:ext cx="7796529" cy="261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524"/>
              </a:lnSpc>
              <a:buFont typeface="Arial"/>
              <a:buChar char="•"/>
            </a:pPr>
            <a:r>
              <a:rPr lang="en-US" sz="2499" spc="257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We collect 100 High-Quality Image From pexels By Using their API</a:t>
            </a:r>
          </a:p>
          <a:p>
            <a:pPr algn="l" marL="539749" indent="-269875" lvl="1">
              <a:lnSpc>
                <a:spcPts val="3524"/>
              </a:lnSpc>
              <a:buFont typeface="Arial"/>
              <a:buChar char="•"/>
            </a:pPr>
            <a:r>
              <a:rPr lang="en-US" sz="2499" spc="257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Then we under-sample those pictures then save it into the dataset</a:t>
            </a:r>
          </a:p>
          <a:p>
            <a:pPr algn="l">
              <a:lnSpc>
                <a:spcPts val="3524"/>
              </a:lnSpc>
            </a:pPr>
            <a:r>
              <a:rPr lang="en-US" sz="2499" spc="257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</a:p>
          <a:p>
            <a:pPr algn="l">
              <a:lnSpc>
                <a:spcPts val="352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2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49189" y="1086383"/>
            <a:ext cx="2267522" cy="1358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7999">
                <a:solidFill>
                  <a:srgbClr val="CECEDF"/>
                </a:solidFill>
                <a:latin typeface="Abril Fatface"/>
                <a:ea typeface="Abril Fatface"/>
                <a:cs typeface="Abril Fatface"/>
                <a:sym typeface="Abril Fatface"/>
              </a:rPr>
              <a:t>CNN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89109" y="1028700"/>
            <a:ext cx="4187683" cy="1617144"/>
            <a:chOff x="0" y="0"/>
            <a:chExt cx="1102929" cy="4259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02929" cy="425915"/>
            </a:xfrm>
            <a:custGeom>
              <a:avLst/>
              <a:gdLst/>
              <a:ahLst/>
              <a:cxnLst/>
              <a:rect r="r" b="b" t="t" l="l"/>
              <a:pathLst>
                <a:path h="425915" w="1102929">
                  <a:moveTo>
                    <a:pt x="44370" y="0"/>
                  </a:moveTo>
                  <a:lnTo>
                    <a:pt x="1058559" y="0"/>
                  </a:lnTo>
                  <a:cubicBezTo>
                    <a:pt x="1070327" y="0"/>
                    <a:pt x="1081612" y="4675"/>
                    <a:pt x="1089933" y="12996"/>
                  </a:cubicBezTo>
                  <a:cubicBezTo>
                    <a:pt x="1098254" y="21316"/>
                    <a:pt x="1102929" y="32602"/>
                    <a:pt x="1102929" y="44370"/>
                  </a:cubicBezTo>
                  <a:lnTo>
                    <a:pt x="1102929" y="381545"/>
                  </a:lnTo>
                  <a:cubicBezTo>
                    <a:pt x="1102929" y="406050"/>
                    <a:pt x="1083064" y="425915"/>
                    <a:pt x="1058559" y="425915"/>
                  </a:cubicBezTo>
                  <a:lnTo>
                    <a:pt x="44370" y="425915"/>
                  </a:lnTo>
                  <a:cubicBezTo>
                    <a:pt x="19865" y="425915"/>
                    <a:pt x="0" y="406050"/>
                    <a:pt x="0" y="381545"/>
                  </a:cubicBezTo>
                  <a:lnTo>
                    <a:pt x="0" y="44370"/>
                  </a:lnTo>
                  <a:cubicBezTo>
                    <a:pt x="0" y="19865"/>
                    <a:pt x="19865" y="0"/>
                    <a:pt x="44370" y="0"/>
                  </a:cubicBezTo>
                  <a:close/>
                </a:path>
              </a:pathLst>
            </a:custGeom>
            <a:solidFill>
              <a:srgbClr val="CECEDF">
                <a:alpha val="19608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02929" cy="4735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541600" y="9546700"/>
            <a:ext cx="4717700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24 FEBRUARY, 2025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5080" y="9546700"/>
            <a:ext cx="2932887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NORTH SOUTH UNIVERSITY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13274" y="9410609"/>
            <a:ext cx="3361935" cy="636038"/>
            <a:chOff x="0" y="0"/>
            <a:chExt cx="885448" cy="1675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85448" cy="167516"/>
            </a:xfrm>
            <a:custGeom>
              <a:avLst/>
              <a:gdLst/>
              <a:ahLst/>
              <a:cxnLst/>
              <a:rect r="r" b="b" t="t" l="l"/>
              <a:pathLst>
                <a:path h="167516" w="885448">
                  <a:moveTo>
                    <a:pt x="83758" y="0"/>
                  </a:moveTo>
                  <a:lnTo>
                    <a:pt x="801690" y="0"/>
                  </a:lnTo>
                  <a:cubicBezTo>
                    <a:pt x="823904" y="0"/>
                    <a:pt x="845208" y="8824"/>
                    <a:pt x="860916" y="24532"/>
                  </a:cubicBezTo>
                  <a:cubicBezTo>
                    <a:pt x="876623" y="40240"/>
                    <a:pt x="885448" y="61544"/>
                    <a:pt x="885448" y="83758"/>
                  </a:cubicBezTo>
                  <a:lnTo>
                    <a:pt x="885448" y="83758"/>
                  </a:lnTo>
                  <a:cubicBezTo>
                    <a:pt x="885448" y="130016"/>
                    <a:pt x="847948" y="167516"/>
                    <a:pt x="801690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85448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751606" y="9410609"/>
            <a:ext cx="2891393" cy="636038"/>
            <a:chOff x="0" y="0"/>
            <a:chExt cx="761519" cy="16751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61519" cy="167516"/>
            </a:xfrm>
            <a:custGeom>
              <a:avLst/>
              <a:gdLst/>
              <a:ahLst/>
              <a:cxnLst/>
              <a:rect r="r" b="b" t="t" l="l"/>
              <a:pathLst>
                <a:path h="167516" w="761519">
                  <a:moveTo>
                    <a:pt x="83758" y="0"/>
                  </a:moveTo>
                  <a:lnTo>
                    <a:pt x="677761" y="0"/>
                  </a:lnTo>
                  <a:cubicBezTo>
                    <a:pt x="724019" y="0"/>
                    <a:pt x="761519" y="37500"/>
                    <a:pt x="761519" y="83758"/>
                  </a:cubicBezTo>
                  <a:lnTo>
                    <a:pt x="761519" y="83758"/>
                  </a:lnTo>
                  <a:cubicBezTo>
                    <a:pt x="761519" y="105972"/>
                    <a:pt x="752695" y="127276"/>
                    <a:pt x="736987" y="142984"/>
                  </a:cubicBezTo>
                  <a:cubicBezTo>
                    <a:pt x="721279" y="158692"/>
                    <a:pt x="699975" y="167516"/>
                    <a:pt x="677761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761519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462627" y="-673355"/>
            <a:ext cx="1593347" cy="1346710"/>
            <a:chOff x="0" y="0"/>
            <a:chExt cx="2124463" cy="1795613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2124463" cy="1795613"/>
              <a:chOff x="0" y="0"/>
              <a:chExt cx="419647" cy="35468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419647" cy="354689"/>
              </a:xfrm>
              <a:custGeom>
                <a:avLst/>
                <a:gdLst/>
                <a:ahLst/>
                <a:cxnLst/>
                <a:rect r="r" b="b" t="t" l="l"/>
                <a:pathLst>
                  <a:path h="354689" w="419647">
                    <a:moveTo>
                      <a:pt x="97178" y="0"/>
                    </a:moveTo>
                    <a:lnTo>
                      <a:pt x="322469" y="0"/>
                    </a:lnTo>
                    <a:cubicBezTo>
                      <a:pt x="348242" y="0"/>
                      <a:pt x="372960" y="10238"/>
                      <a:pt x="391184" y="28463"/>
                    </a:cubicBezTo>
                    <a:cubicBezTo>
                      <a:pt x="409409" y="46687"/>
                      <a:pt x="419647" y="71405"/>
                      <a:pt x="419647" y="97178"/>
                    </a:cubicBezTo>
                    <a:lnTo>
                      <a:pt x="419647" y="257511"/>
                    </a:lnTo>
                    <a:cubicBezTo>
                      <a:pt x="419647" y="283284"/>
                      <a:pt x="409409" y="308002"/>
                      <a:pt x="391184" y="326226"/>
                    </a:cubicBezTo>
                    <a:cubicBezTo>
                      <a:pt x="372960" y="344451"/>
                      <a:pt x="348242" y="354689"/>
                      <a:pt x="322469" y="354689"/>
                    </a:cubicBezTo>
                    <a:lnTo>
                      <a:pt x="97178" y="354689"/>
                    </a:lnTo>
                    <a:cubicBezTo>
                      <a:pt x="71405" y="354689"/>
                      <a:pt x="46687" y="344451"/>
                      <a:pt x="28463" y="326226"/>
                    </a:cubicBezTo>
                    <a:cubicBezTo>
                      <a:pt x="10238" y="308002"/>
                      <a:pt x="0" y="283284"/>
                      <a:pt x="0" y="257511"/>
                    </a:cubicBezTo>
                    <a:lnTo>
                      <a:pt x="0" y="97178"/>
                    </a:lnTo>
                    <a:cubicBezTo>
                      <a:pt x="0" y="71405"/>
                      <a:pt x="10238" y="46687"/>
                      <a:pt x="28463" y="28463"/>
                    </a:cubicBezTo>
                    <a:cubicBezTo>
                      <a:pt x="46687" y="10238"/>
                      <a:pt x="71405" y="0"/>
                      <a:pt x="97178" y="0"/>
                    </a:cubicBezTo>
                    <a:close/>
                  </a:path>
                </a:pathLst>
              </a:custGeom>
              <a:solidFill>
                <a:srgbClr val="CECEDF">
                  <a:alpha val="20784"/>
                </a:srgbClr>
              </a:solidFill>
              <a:ln w="38100" cap="sq">
                <a:solidFill>
                  <a:srgbClr val="CECEDF">
                    <a:alpha val="20784"/>
                  </a:srgbClr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419647" cy="4023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429216" y="1073271"/>
              <a:ext cx="1266031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true">
                  <a:solidFill>
                    <a:srgbClr val="CECED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Page 4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575099" y="1229258"/>
            <a:ext cx="7480874" cy="8106068"/>
            <a:chOff x="0" y="0"/>
            <a:chExt cx="1970271" cy="213493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970271" cy="2134932"/>
            </a:xfrm>
            <a:custGeom>
              <a:avLst/>
              <a:gdLst/>
              <a:ahLst/>
              <a:cxnLst/>
              <a:rect r="r" b="b" t="t" l="l"/>
              <a:pathLst>
                <a:path h="2134932" w="1970271">
                  <a:moveTo>
                    <a:pt x="0" y="0"/>
                  </a:moveTo>
                  <a:lnTo>
                    <a:pt x="1970271" y="0"/>
                  </a:lnTo>
                  <a:lnTo>
                    <a:pt x="1970271" y="2134932"/>
                  </a:lnTo>
                  <a:lnTo>
                    <a:pt x="0" y="2134932"/>
                  </a:lnTo>
                  <a:close/>
                </a:path>
              </a:pathLst>
            </a:custGeom>
            <a:solidFill>
              <a:srgbClr val="CECEDF">
                <a:alpha val="19608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970271" cy="2182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0834654" y="1377507"/>
            <a:ext cx="3394620" cy="3771795"/>
          </a:xfrm>
          <a:custGeom>
            <a:avLst/>
            <a:gdLst/>
            <a:ahLst/>
            <a:cxnLst/>
            <a:rect r="r" b="b" t="t" l="l"/>
            <a:pathLst>
              <a:path h="3771795" w="3394620">
                <a:moveTo>
                  <a:pt x="0" y="0"/>
                </a:moveTo>
                <a:lnTo>
                  <a:pt x="3394620" y="0"/>
                </a:lnTo>
                <a:lnTo>
                  <a:pt x="3394620" y="3771795"/>
                </a:lnTo>
                <a:lnTo>
                  <a:pt x="0" y="37717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33" t="0" r="-231482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0843202" y="5415281"/>
            <a:ext cx="3386072" cy="3771795"/>
          </a:xfrm>
          <a:custGeom>
            <a:avLst/>
            <a:gdLst/>
            <a:ahLst/>
            <a:cxnLst/>
            <a:rect r="r" b="b" t="t" l="l"/>
            <a:pathLst>
              <a:path h="3771795" w="3386072">
                <a:moveTo>
                  <a:pt x="0" y="0"/>
                </a:moveTo>
                <a:lnTo>
                  <a:pt x="3386072" y="0"/>
                </a:lnTo>
                <a:lnTo>
                  <a:pt x="3386072" y="3771796"/>
                </a:lnTo>
                <a:lnTo>
                  <a:pt x="0" y="37717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3757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4492051" y="3027862"/>
            <a:ext cx="3304368" cy="3622026"/>
          </a:xfrm>
          <a:custGeom>
            <a:avLst/>
            <a:gdLst/>
            <a:ahLst/>
            <a:cxnLst/>
            <a:rect r="r" b="b" t="t" l="l"/>
            <a:pathLst>
              <a:path h="3622026" w="3304368">
                <a:moveTo>
                  <a:pt x="0" y="0"/>
                </a:moveTo>
                <a:lnTo>
                  <a:pt x="3304368" y="0"/>
                </a:lnTo>
                <a:lnTo>
                  <a:pt x="3304368" y="3622026"/>
                </a:lnTo>
                <a:lnTo>
                  <a:pt x="0" y="36220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0361" t="-4134" r="-122075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705080" y="3287942"/>
            <a:ext cx="9505232" cy="4606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CECEDF"/>
                </a:solidFill>
                <a:latin typeface="Metropolis Bold"/>
                <a:ea typeface="Metropolis Bold"/>
                <a:cs typeface="Metropolis Bold"/>
                <a:sym typeface="Metropolis Bold"/>
              </a:rPr>
              <a:t>Why I Chose This Model: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CECEDF"/>
                </a:solidFill>
                <a:latin typeface="Metropolis"/>
                <a:ea typeface="Metropolis"/>
                <a:cs typeface="Metropolis"/>
                <a:sym typeface="Metropolis"/>
              </a:rPr>
              <a:t>To enhance image quality by improving the resolution of low-quality images.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CECEDF"/>
                </a:solidFill>
                <a:latin typeface="Metropolis"/>
                <a:ea typeface="Metropolis"/>
                <a:cs typeface="Metropolis"/>
                <a:sym typeface="Metropolis"/>
              </a:rPr>
              <a:t>To leverage advancements in deep learning for better image reconstruction.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CECEDF"/>
                </a:solidFill>
                <a:latin typeface="Metropolis Bold"/>
                <a:ea typeface="Metropolis Bold"/>
                <a:cs typeface="Metropolis Bold"/>
                <a:sym typeface="Metropolis Bold"/>
              </a:rPr>
              <a:t>Problems: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CECEDF"/>
                </a:solidFill>
                <a:latin typeface="Metropolis"/>
                <a:ea typeface="Metropolis"/>
                <a:cs typeface="Metropolis"/>
                <a:sym typeface="Metropolis"/>
              </a:rPr>
              <a:t>The model requires high computational resources for training and inference.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CECEDF"/>
                </a:solidFill>
                <a:latin typeface="Metropolis"/>
                <a:ea typeface="Metropolis"/>
                <a:cs typeface="Metropolis"/>
                <a:sym typeface="Metropolis"/>
              </a:rPr>
              <a:t>Our dataset is too small, only 100 images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2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541600" y="9546700"/>
            <a:ext cx="4717700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24 FEBRUARY, 2025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05080" y="9546700"/>
            <a:ext cx="2932887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NORTH SOUTH UNIVERSITY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13274" y="9410609"/>
            <a:ext cx="3361935" cy="636038"/>
            <a:chOff x="0" y="0"/>
            <a:chExt cx="885448" cy="1675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85448" cy="167516"/>
            </a:xfrm>
            <a:custGeom>
              <a:avLst/>
              <a:gdLst/>
              <a:ahLst/>
              <a:cxnLst/>
              <a:rect r="r" b="b" t="t" l="l"/>
              <a:pathLst>
                <a:path h="167516" w="885448">
                  <a:moveTo>
                    <a:pt x="83758" y="0"/>
                  </a:moveTo>
                  <a:lnTo>
                    <a:pt x="801690" y="0"/>
                  </a:lnTo>
                  <a:cubicBezTo>
                    <a:pt x="823904" y="0"/>
                    <a:pt x="845208" y="8824"/>
                    <a:pt x="860916" y="24532"/>
                  </a:cubicBezTo>
                  <a:cubicBezTo>
                    <a:pt x="876623" y="40240"/>
                    <a:pt x="885448" y="61544"/>
                    <a:pt x="885448" y="83758"/>
                  </a:cubicBezTo>
                  <a:lnTo>
                    <a:pt x="885448" y="83758"/>
                  </a:lnTo>
                  <a:cubicBezTo>
                    <a:pt x="885448" y="130016"/>
                    <a:pt x="847948" y="167516"/>
                    <a:pt x="801690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85448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751606" y="9410609"/>
            <a:ext cx="2891393" cy="636038"/>
            <a:chOff x="0" y="0"/>
            <a:chExt cx="761519" cy="16751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61519" cy="167516"/>
            </a:xfrm>
            <a:custGeom>
              <a:avLst/>
              <a:gdLst/>
              <a:ahLst/>
              <a:cxnLst/>
              <a:rect r="r" b="b" t="t" l="l"/>
              <a:pathLst>
                <a:path h="167516" w="761519">
                  <a:moveTo>
                    <a:pt x="83758" y="0"/>
                  </a:moveTo>
                  <a:lnTo>
                    <a:pt x="677761" y="0"/>
                  </a:lnTo>
                  <a:cubicBezTo>
                    <a:pt x="724019" y="0"/>
                    <a:pt x="761519" y="37500"/>
                    <a:pt x="761519" y="83758"/>
                  </a:cubicBezTo>
                  <a:lnTo>
                    <a:pt x="761519" y="83758"/>
                  </a:lnTo>
                  <a:cubicBezTo>
                    <a:pt x="761519" y="105972"/>
                    <a:pt x="752695" y="127276"/>
                    <a:pt x="736987" y="142984"/>
                  </a:cubicBezTo>
                  <a:cubicBezTo>
                    <a:pt x="721279" y="158692"/>
                    <a:pt x="699975" y="167516"/>
                    <a:pt x="677761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761519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462627" y="-673355"/>
            <a:ext cx="1593347" cy="1346710"/>
            <a:chOff x="0" y="0"/>
            <a:chExt cx="2124463" cy="1795613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2124463" cy="1795613"/>
              <a:chOff x="0" y="0"/>
              <a:chExt cx="419647" cy="354689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19647" cy="354689"/>
              </a:xfrm>
              <a:custGeom>
                <a:avLst/>
                <a:gdLst/>
                <a:ahLst/>
                <a:cxnLst/>
                <a:rect r="r" b="b" t="t" l="l"/>
                <a:pathLst>
                  <a:path h="354689" w="419647">
                    <a:moveTo>
                      <a:pt x="97178" y="0"/>
                    </a:moveTo>
                    <a:lnTo>
                      <a:pt x="322469" y="0"/>
                    </a:lnTo>
                    <a:cubicBezTo>
                      <a:pt x="348242" y="0"/>
                      <a:pt x="372960" y="10238"/>
                      <a:pt x="391184" y="28463"/>
                    </a:cubicBezTo>
                    <a:cubicBezTo>
                      <a:pt x="409409" y="46687"/>
                      <a:pt x="419647" y="71405"/>
                      <a:pt x="419647" y="97178"/>
                    </a:cubicBezTo>
                    <a:lnTo>
                      <a:pt x="419647" y="257511"/>
                    </a:lnTo>
                    <a:cubicBezTo>
                      <a:pt x="419647" y="283284"/>
                      <a:pt x="409409" y="308002"/>
                      <a:pt x="391184" y="326226"/>
                    </a:cubicBezTo>
                    <a:cubicBezTo>
                      <a:pt x="372960" y="344451"/>
                      <a:pt x="348242" y="354689"/>
                      <a:pt x="322469" y="354689"/>
                    </a:cubicBezTo>
                    <a:lnTo>
                      <a:pt x="97178" y="354689"/>
                    </a:lnTo>
                    <a:cubicBezTo>
                      <a:pt x="71405" y="354689"/>
                      <a:pt x="46687" y="344451"/>
                      <a:pt x="28463" y="326226"/>
                    </a:cubicBezTo>
                    <a:cubicBezTo>
                      <a:pt x="10238" y="308002"/>
                      <a:pt x="0" y="283284"/>
                      <a:pt x="0" y="257511"/>
                    </a:cubicBezTo>
                    <a:lnTo>
                      <a:pt x="0" y="97178"/>
                    </a:lnTo>
                    <a:cubicBezTo>
                      <a:pt x="0" y="71405"/>
                      <a:pt x="10238" y="46687"/>
                      <a:pt x="28463" y="28463"/>
                    </a:cubicBezTo>
                    <a:cubicBezTo>
                      <a:pt x="46687" y="10238"/>
                      <a:pt x="71405" y="0"/>
                      <a:pt x="97178" y="0"/>
                    </a:cubicBezTo>
                    <a:close/>
                  </a:path>
                </a:pathLst>
              </a:custGeom>
              <a:solidFill>
                <a:srgbClr val="CECEDF">
                  <a:alpha val="20784"/>
                </a:srgbClr>
              </a:solidFill>
              <a:ln w="38100" cap="sq">
                <a:solidFill>
                  <a:srgbClr val="CECEDF">
                    <a:alpha val="20784"/>
                  </a:srgbClr>
                </a:solidFill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47625"/>
                <a:ext cx="419647" cy="4023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429216" y="1073271"/>
              <a:ext cx="1266031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true">
                  <a:solidFill>
                    <a:srgbClr val="CECED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Page 5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0526744" y="2940920"/>
            <a:ext cx="7529230" cy="4405160"/>
          </a:xfrm>
          <a:custGeom>
            <a:avLst/>
            <a:gdLst/>
            <a:ahLst/>
            <a:cxnLst/>
            <a:rect r="r" b="b" t="t" l="l"/>
            <a:pathLst>
              <a:path h="4405160" w="7529230">
                <a:moveTo>
                  <a:pt x="0" y="0"/>
                </a:moveTo>
                <a:lnTo>
                  <a:pt x="7529229" y="0"/>
                </a:lnTo>
                <a:lnTo>
                  <a:pt x="7529229" y="4405160"/>
                </a:lnTo>
                <a:lnTo>
                  <a:pt x="0" y="44051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371" t="0" r="-8642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80310" y="622542"/>
            <a:ext cx="4688348" cy="134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29"/>
              </a:lnSpc>
            </a:pPr>
            <a:r>
              <a:rPr lang="en-US" sz="7878">
                <a:solidFill>
                  <a:srgbClr val="CECEDF"/>
                </a:solidFill>
                <a:latin typeface="Abril Fatface"/>
                <a:ea typeface="Abril Fatface"/>
                <a:cs typeface="Abril Fatface"/>
                <a:sym typeface="Abril Fatface"/>
              </a:rPr>
              <a:t>XGBoost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66444" y="3263316"/>
            <a:ext cx="10328432" cy="3693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4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Why I Chose This Model:</a:t>
            </a:r>
          </a:p>
          <a:p>
            <a:pPr algn="l" marL="551421" indent="-275711" lvl="1">
              <a:lnSpc>
                <a:spcPts val="3575"/>
              </a:lnSpc>
              <a:buFont typeface="Arial"/>
              <a:buChar char="•"/>
            </a:pPr>
            <a:r>
              <a:rPr lang="en-US" sz="2554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 XGBoost is fast, efficient, and works well with GPU.</a:t>
            </a:r>
          </a:p>
          <a:p>
            <a:pPr algn="l" marL="551421" indent="-275711" lvl="1">
              <a:lnSpc>
                <a:spcPts val="3575"/>
              </a:lnSpc>
              <a:buFont typeface="Arial"/>
              <a:buChar char="•"/>
            </a:pPr>
            <a:r>
              <a:rPr lang="en-US" sz="2554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 It captures non-linear relationships between low and high-resolution image patches.</a:t>
            </a:r>
          </a:p>
          <a:p>
            <a:pPr algn="l">
              <a:lnSpc>
                <a:spcPts val="3575"/>
              </a:lnSpc>
            </a:pPr>
          </a:p>
          <a:p>
            <a:pPr algn="l">
              <a:lnSpc>
                <a:spcPts val="3995"/>
              </a:lnSpc>
            </a:pPr>
            <a:r>
              <a:rPr lang="en-US" sz="2854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Problems:</a:t>
            </a:r>
          </a:p>
          <a:p>
            <a:pPr algn="just" marL="551421" indent="-275711" lvl="1">
              <a:lnSpc>
                <a:spcPts val="3575"/>
              </a:lnSpc>
              <a:buFont typeface="Arial"/>
              <a:buChar char="•"/>
            </a:pPr>
            <a:r>
              <a:rPr lang="en-US" sz="2554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High memory usage with large patches.</a:t>
            </a:r>
          </a:p>
          <a:p>
            <a:pPr algn="just" marL="551421" indent="-275711" lvl="1">
              <a:lnSpc>
                <a:spcPts val="3575"/>
              </a:lnSpc>
              <a:buFont typeface="Arial"/>
              <a:buChar char="•"/>
            </a:pPr>
            <a:r>
              <a:rPr lang="en-US" sz="2554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Risk of overfitting with limited data (100 images).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705080" y="774942"/>
            <a:ext cx="4674450" cy="1617144"/>
            <a:chOff x="0" y="0"/>
            <a:chExt cx="1231131" cy="425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31131" cy="425915"/>
            </a:xfrm>
            <a:custGeom>
              <a:avLst/>
              <a:gdLst/>
              <a:ahLst/>
              <a:cxnLst/>
              <a:rect r="r" b="b" t="t" l="l"/>
              <a:pathLst>
                <a:path h="425915" w="1231131">
                  <a:moveTo>
                    <a:pt x="39749" y="0"/>
                  </a:moveTo>
                  <a:lnTo>
                    <a:pt x="1191382" y="0"/>
                  </a:lnTo>
                  <a:cubicBezTo>
                    <a:pt x="1201924" y="0"/>
                    <a:pt x="1212034" y="4188"/>
                    <a:pt x="1219489" y="11642"/>
                  </a:cubicBezTo>
                  <a:cubicBezTo>
                    <a:pt x="1226943" y="19097"/>
                    <a:pt x="1231131" y="29207"/>
                    <a:pt x="1231131" y="39749"/>
                  </a:cubicBezTo>
                  <a:lnTo>
                    <a:pt x="1231131" y="386165"/>
                  </a:lnTo>
                  <a:cubicBezTo>
                    <a:pt x="1231131" y="408118"/>
                    <a:pt x="1213335" y="425915"/>
                    <a:pt x="1191382" y="425915"/>
                  </a:cubicBezTo>
                  <a:lnTo>
                    <a:pt x="39749" y="425915"/>
                  </a:lnTo>
                  <a:cubicBezTo>
                    <a:pt x="17796" y="425915"/>
                    <a:pt x="0" y="408118"/>
                    <a:pt x="0" y="386165"/>
                  </a:cubicBezTo>
                  <a:lnTo>
                    <a:pt x="0" y="39749"/>
                  </a:lnTo>
                  <a:cubicBezTo>
                    <a:pt x="0" y="17796"/>
                    <a:pt x="17796" y="0"/>
                    <a:pt x="39749" y="0"/>
                  </a:cubicBezTo>
                  <a:close/>
                </a:path>
              </a:pathLst>
            </a:custGeom>
            <a:solidFill>
              <a:srgbClr val="CECEDF">
                <a:alpha val="19608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231131" cy="4735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2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90390"/>
            <a:ext cx="3630470" cy="1358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7999">
                <a:solidFill>
                  <a:srgbClr val="CECEDF"/>
                </a:solidFill>
                <a:latin typeface="Abril Fatface"/>
                <a:ea typeface="Abril Fatface"/>
                <a:cs typeface="Abril Fatface"/>
                <a:sym typeface="Abril Fatface"/>
              </a:rPr>
              <a:t>SRGAN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69305" y="3125161"/>
            <a:ext cx="7637203" cy="4769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354" spc="242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Why I Chose This Model:</a:t>
            </a:r>
          </a:p>
          <a:p>
            <a:pPr algn="l" marL="400605" indent="-200302" lvl="1">
              <a:lnSpc>
                <a:spcPts val="2616"/>
              </a:lnSpc>
              <a:buFont typeface="Arial"/>
              <a:buChar char="•"/>
            </a:pPr>
            <a:r>
              <a:rPr lang="en-US" sz="1855" spc="191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High-Quality Generation: Enhances images with fine details.</a:t>
            </a:r>
          </a:p>
          <a:p>
            <a:pPr algn="l" marL="453783" indent="-226892" lvl="1">
              <a:lnSpc>
                <a:spcPts val="2963"/>
              </a:lnSpc>
              <a:buFont typeface="Arial"/>
              <a:buChar char="•"/>
            </a:pPr>
            <a:r>
              <a:rPr lang="en-US" sz="2101" spc="216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GAN Framework: Uses generator and discriminator for realism.</a:t>
            </a:r>
          </a:p>
          <a:p>
            <a:pPr algn="l">
              <a:lnSpc>
                <a:spcPts val="2963"/>
              </a:lnSpc>
            </a:pPr>
          </a:p>
          <a:p>
            <a:pPr algn="l">
              <a:lnSpc>
                <a:spcPts val="3310"/>
              </a:lnSpc>
            </a:pPr>
            <a:r>
              <a:rPr lang="en-US" sz="2348" spc="241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Problems:</a:t>
            </a:r>
          </a:p>
          <a:p>
            <a:pPr algn="l" marL="400605" indent="-200302" lvl="1">
              <a:lnSpc>
                <a:spcPts val="2616"/>
              </a:lnSpc>
              <a:buFont typeface="Arial"/>
              <a:buChar char="•"/>
            </a:pPr>
            <a:r>
              <a:rPr lang="en-US" sz="1855" spc="191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High Computational Cost</a:t>
            </a:r>
          </a:p>
          <a:p>
            <a:pPr algn="l" marL="400605" indent="-200302" lvl="1">
              <a:lnSpc>
                <a:spcPts val="2616"/>
              </a:lnSpc>
              <a:buFont typeface="Arial"/>
              <a:buChar char="•"/>
            </a:pPr>
            <a:r>
              <a:rPr lang="en-US" sz="1855" spc="191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Long Training Time</a:t>
            </a:r>
          </a:p>
          <a:p>
            <a:pPr algn="l" marL="400605" indent="-200302" lvl="1">
              <a:lnSpc>
                <a:spcPts val="2616"/>
              </a:lnSpc>
              <a:buFont typeface="Arial"/>
              <a:buChar char="•"/>
            </a:pPr>
            <a:r>
              <a:rPr lang="en-US" sz="1855" spc="191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Dependence on Data Quality</a:t>
            </a:r>
          </a:p>
          <a:p>
            <a:pPr algn="l">
              <a:lnSpc>
                <a:spcPts val="3310"/>
              </a:lnSpc>
            </a:pPr>
          </a:p>
          <a:p>
            <a:pPr algn="l">
              <a:lnSpc>
                <a:spcPts val="2963"/>
              </a:lnSpc>
            </a:pPr>
          </a:p>
          <a:p>
            <a:pPr algn="l">
              <a:lnSpc>
                <a:spcPts val="2963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789109" y="857327"/>
            <a:ext cx="4098797" cy="1567906"/>
            <a:chOff x="0" y="0"/>
            <a:chExt cx="1079519" cy="4129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79519" cy="412946"/>
            </a:xfrm>
            <a:custGeom>
              <a:avLst/>
              <a:gdLst/>
              <a:ahLst/>
              <a:cxnLst/>
              <a:rect r="r" b="b" t="t" l="l"/>
              <a:pathLst>
                <a:path h="412946" w="1079519">
                  <a:moveTo>
                    <a:pt x="45332" y="0"/>
                  </a:moveTo>
                  <a:lnTo>
                    <a:pt x="1034187" y="0"/>
                  </a:lnTo>
                  <a:cubicBezTo>
                    <a:pt x="1059223" y="0"/>
                    <a:pt x="1079519" y="20296"/>
                    <a:pt x="1079519" y="45332"/>
                  </a:cubicBezTo>
                  <a:lnTo>
                    <a:pt x="1079519" y="367615"/>
                  </a:lnTo>
                  <a:cubicBezTo>
                    <a:pt x="1079519" y="392651"/>
                    <a:pt x="1059223" y="412946"/>
                    <a:pt x="1034187" y="412946"/>
                  </a:cubicBezTo>
                  <a:lnTo>
                    <a:pt x="45332" y="412946"/>
                  </a:lnTo>
                  <a:cubicBezTo>
                    <a:pt x="20296" y="412946"/>
                    <a:pt x="0" y="392651"/>
                    <a:pt x="0" y="367615"/>
                  </a:cubicBezTo>
                  <a:lnTo>
                    <a:pt x="0" y="45332"/>
                  </a:lnTo>
                  <a:cubicBezTo>
                    <a:pt x="0" y="20296"/>
                    <a:pt x="20296" y="0"/>
                    <a:pt x="45332" y="0"/>
                  </a:cubicBezTo>
                  <a:close/>
                </a:path>
              </a:pathLst>
            </a:custGeom>
            <a:solidFill>
              <a:srgbClr val="CECEDF">
                <a:alpha val="19608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079519" cy="4605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2541600" y="9546700"/>
            <a:ext cx="4717700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24 FEBRUARY, 2025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5080" y="9546700"/>
            <a:ext cx="2932887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NORTH SOUTH UNIVERSITY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13274" y="9410609"/>
            <a:ext cx="3361935" cy="636038"/>
            <a:chOff x="0" y="0"/>
            <a:chExt cx="885448" cy="1675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85448" cy="167516"/>
            </a:xfrm>
            <a:custGeom>
              <a:avLst/>
              <a:gdLst/>
              <a:ahLst/>
              <a:cxnLst/>
              <a:rect r="r" b="b" t="t" l="l"/>
              <a:pathLst>
                <a:path h="167516" w="885448">
                  <a:moveTo>
                    <a:pt x="83758" y="0"/>
                  </a:moveTo>
                  <a:lnTo>
                    <a:pt x="801690" y="0"/>
                  </a:lnTo>
                  <a:cubicBezTo>
                    <a:pt x="823904" y="0"/>
                    <a:pt x="845208" y="8824"/>
                    <a:pt x="860916" y="24532"/>
                  </a:cubicBezTo>
                  <a:cubicBezTo>
                    <a:pt x="876623" y="40240"/>
                    <a:pt x="885448" y="61544"/>
                    <a:pt x="885448" y="83758"/>
                  </a:cubicBezTo>
                  <a:lnTo>
                    <a:pt x="885448" y="83758"/>
                  </a:lnTo>
                  <a:cubicBezTo>
                    <a:pt x="885448" y="130016"/>
                    <a:pt x="847948" y="167516"/>
                    <a:pt x="801690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85448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751606" y="9410609"/>
            <a:ext cx="2891393" cy="636038"/>
            <a:chOff x="0" y="0"/>
            <a:chExt cx="761519" cy="16751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61519" cy="167516"/>
            </a:xfrm>
            <a:custGeom>
              <a:avLst/>
              <a:gdLst/>
              <a:ahLst/>
              <a:cxnLst/>
              <a:rect r="r" b="b" t="t" l="l"/>
              <a:pathLst>
                <a:path h="167516" w="761519">
                  <a:moveTo>
                    <a:pt x="83758" y="0"/>
                  </a:moveTo>
                  <a:lnTo>
                    <a:pt x="677761" y="0"/>
                  </a:lnTo>
                  <a:cubicBezTo>
                    <a:pt x="724019" y="0"/>
                    <a:pt x="761519" y="37500"/>
                    <a:pt x="761519" y="83758"/>
                  </a:cubicBezTo>
                  <a:lnTo>
                    <a:pt x="761519" y="83758"/>
                  </a:lnTo>
                  <a:cubicBezTo>
                    <a:pt x="761519" y="105972"/>
                    <a:pt x="752695" y="127276"/>
                    <a:pt x="736987" y="142984"/>
                  </a:cubicBezTo>
                  <a:cubicBezTo>
                    <a:pt x="721279" y="158692"/>
                    <a:pt x="699975" y="167516"/>
                    <a:pt x="677761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761519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462627" y="-673355"/>
            <a:ext cx="1593347" cy="1346710"/>
            <a:chOff x="0" y="0"/>
            <a:chExt cx="2124463" cy="1795613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2124463" cy="1795613"/>
              <a:chOff x="0" y="0"/>
              <a:chExt cx="419647" cy="354689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419647" cy="354689"/>
              </a:xfrm>
              <a:custGeom>
                <a:avLst/>
                <a:gdLst/>
                <a:ahLst/>
                <a:cxnLst/>
                <a:rect r="r" b="b" t="t" l="l"/>
                <a:pathLst>
                  <a:path h="354689" w="419647">
                    <a:moveTo>
                      <a:pt x="97178" y="0"/>
                    </a:moveTo>
                    <a:lnTo>
                      <a:pt x="322469" y="0"/>
                    </a:lnTo>
                    <a:cubicBezTo>
                      <a:pt x="348242" y="0"/>
                      <a:pt x="372960" y="10238"/>
                      <a:pt x="391184" y="28463"/>
                    </a:cubicBezTo>
                    <a:cubicBezTo>
                      <a:pt x="409409" y="46687"/>
                      <a:pt x="419647" y="71405"/>
                      <a:pt x="419647" y="97178"/>
                    </a:cubicBezTo>
                    <a:lnTo>
                      <a:pt x="419647" y="257511"/>
                    </a:lnTo>
                    <a:cubicBezTo>
                      <a:pt x="419647" y="283284"/>
                      <a:pt x="409409" y="308002"/>
                      <a:pt x="391184" y="326226"/>
                    </a:cubicBezTo>
                    <a:cubicBezTo>
                      <a:pt x="372960" y="344451"/>
                      <a:pt x="348242" y="354689"/>
                      <a:pt x="322469" y="354689"/>
                    </a:cubicBezTo>
                    <a:lnTo>
                      <a:pt x="97178" y="354689"/>
                    </a:lnTo>
                    <a:cubicBezTo>
                      <a:pt x="71405" y="354689"/>
                      <a:pt x="46687" y="344451"/>
                      <a:pt x="28463" y="326226"/>
                    </a:cubicBezTo>
                    <a:cubicBezTo>
                      <a:pt x="10238" y="308002"/>
                      <a:pt x="0" y="283284"/>
                      <a:pt x="0" y="257511"/>
                    </a:cubicBezTo>
                    <a:lnTo>
                      <a:pt x="0" y="97178"/>
                    </a:lnTo>
                    <a:cubicBezTo>
                      <a:pt x="0" y="71405"/>
                      <a:pt x="10238" y="46687"/>
                      <a:pt x="28463" y="28463"/>
                    </a:cubicBezTo>
                    <a:cubicBezTo>
                      <a:pt x="46687" y="10238"/>
                      <a:pt x="71405" y="0"/>
                      <a:pt x="97178" y="0"/>
                    </a:cubicBezTo>
                    <a:close/>
                  </a:path>
                </a:pathLst>
              </a:custGeom>
              <a:solidFill>
                <a:srgbClr val="CECEDF">
                  <a:alpha val="20784"/>
                </a:srgbClr>
              </a:solidFill>
              <a:ln w="38100" cap="sq">
                <a:solidFill>
                  <a:srgbClr val="CECEDF">
                    <a:alpha val="20784"/>
                  </a:srgbClr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47625"/>
                <a:ext cx="419647" cy="4023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429216" y="1073271"/>
              <a:ext cx="1266031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true">
                  <a:solidFill>
                    <a:srgbClr val="CECED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Page 6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9144000" y="5648203"/>
            <a:ext cx="4451957" cy="4214727"/>
          </a:xfrm>
          <a:custGeom>
            <a:avLst/>
            <a:gdLst/>
            <a:ahLst/>
            <a:cxnLst/>
            <a:rect r="r" b="b" t="t" l="l"/>
            <a:pathLst>
              <a:path h="4214727" w="4451957">
                <a:moveTo>
                  <a:pt x="0" y="0"/>
                </a:moveTo>
                <a:lnTo>
                  <a:pt x="4451957" y="0"/>
                </a:lnTo>
                <a:lnTo>
                  <a:pt x="4451957" y="4214727"/>
                </a:lnTo>
                <a:lnTo>
                  <a:pt x="0" y="42147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590" r="-9599" b="-3172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3433304" y="651985"/>
            <a:ext cx="4622670" cy="4996219"/>
          </a:xfrm>
          <a:custGeom>
            <a:avLst/>
            <a:gdLst/>
            <a:ahLst/>
            <a:cxnLst/>
            <a:rect r="r" b="b" t="t" l="l"/>
            <a:pathLst>
              <a:path h="4996219" w="4622670">
                <a:moveTo>
                  <a:pt x="0" y="0"/>
                </a:moveTo>
                <a:lnTo>
                  <a:pt x="4622669" y="0"/>
                </a:lnTo>
                <a:lnTo>
                  <a:pt x="4622669" y="4996218"/>
                </a:lnTo>
                <a:lnTo>
                  <a:pt x="0" y="49962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2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88184" y="2425233"/>
            <a:ext cx="5571116" cy="5557188"/>
          </a:xfrm>
          <a:custGeom>
            <a:avLst/>
            <a:gdLst/>
            <a:ahLst/>
            <a:cxnLst/>
            <a:rect r="r" b="b" t="t" l="l"/>
            <a:pathLst>
              <a:path h="5557188" w="5571116">
                <a:moveTo>
                  <a:pt x="0" y="0"/>
                </a:moveTo>
                <a:lnTo>
                  <a:pt x="5571116" y="0"/>
                </a:lnTo>
                <a:lnTo>
                  <a:pt x="5571116" y="5557188"/>
                </a:lnTo>
                <a:lnTo>
                  <a:pt x="0" y="5557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541600" y="9546700"/>
            <a:ext cx="4717700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24 FEBRUARY, 2025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5080" y="9546700"/>
            <a:ext cx="2932887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NORTH SOUTH UNIVERSITY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513274" y="9410609"/>
            <a:ext cx="3361935" cy="636038"/>
            <a:chOff x="0" y="0"/>
            <a:chExt cx="885448" cy="1675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85448" cy="167516"/>
            </a:xfrm>
            <a:custGeom>
              <a:avLst/>
              <a:gdLst/>
              <a:ahLst/>
              <a:cxnLst/>
              <a:rect r="r" b="b" t="t" l="l"/>
              <a:pathLst>
                <a:path h="167516" w="885448">
                  <a:moveTo>
                    <a:pt x="83758" y="0"/>
                  </a:moveTo>
                  <a:lnTo>
                    <a:pt x="801690" y="0"/>
                  </a:lnTo>
                  <a:cubicBezTo>
                    <a:pt x="823904" y="0"/>
                    <a:pt x="845208" y="8824"/>
                    <a:pt x="860916" y="24532"/>
                  </a:cubicBezTo>
                  <a:cubicBezTo>
                    <a:pt x="876623" y="40240"/>
                    <a:pt x="885448" y="61544"/>
                    <a:pt x="885448" y="83758"/>
                  </a:cubicBezTo>
                  <a:lnTo>
                    <a:pt x="885448" y="83758"/>
                  </a:lnTo>
                  <a:cubicBezTo>
                    <a:pt x="885448" y="130016"/>
                    <a:pt x="847948" y="167516"/>
                    <a:pt x="801690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85448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751606" y="9410609"/>
            <a:ext cx="2891393" cy="636038"/>
            <a:chOff x="0" y="0"/>
            <a:chExt cx="761519" cy="1675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61519" cy="167516"/>
            </a:xfrm>
            <a:custGeom>
              <a:avLst/>
              <a:gdLst/>
              <a:ahLst/>
              <a:cxnLst/>
              <a:rect r="r" b="b" t="t" l="l"/>
              <a:pathLst>
                <a:path h="167516" w="761519">
                  <a:moveTo>
                    <a:pt x="83758" y="0"/>
                  </a:moveTo>
                  <a:lnTo>
                    <a:pt x="677761" y="0"/>
                  </a:lnTo>
                  <a:cubicBezTo>
                    <a:pt x="724019" y="0"/>
                    <a:pt x="761519" y="37500"/>
                    <a:pt x="761519" y="83758"/>
                  </a:cubicBezTo>
                  <a:lnTo>
                    <a:pt x="761519" y="83758"/>
                  </a:lnTo>
                  <a:cubicBezTo>
                    <a:pt x="761519" y="105972"/>
                    <a:pt x="752695" y="127276"/>
                    <a:pt x="736987" y="142984"/>
                  </a:cubicBezTo>
                  <a:cubicBezTo>
                    <a:pt x="721279" y="158692"/>
                    <a:pt x="699975" y="167516"/>
                    <a:pt x="677761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761519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462627" y="-673355"/>
            <a:ext cx="1593347" cy="1346710"/>
            <a:chOff x="0" y="0"/>
            <a:chExt cx="2124463" cy="1795613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124463" cy="1795613"/>
              <a:chOff x="0" y="0"/>
              <a:chExt cx="419647" cy="354689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419647" cy="354689"/>
              </a:xfrm>
              <a:custGeom>
                <a:avLst/>
                <a:gdLst/>
                <a:ahLst/>
                <a:cxnLst/>
                <a:rect r="r" b="b" t="t" l="l"/>
                <a:pathLst>
                  <a:path h="354689" w="419647">
                    <a:moveTo>
                      <a:pt x="97178" y="0"/>
                    </a:moveTo>
                    <a:lnTo>
                      <a:pt x="322469" y="0"/>
                    </a:lnTo>
                    <a:cubicBezTo>
                      <a:pt x="348242" y="0"/>
                      <a:pt x="372960" y="10238"/>
                      <a:pt x="391184" y="28463"/>
                    </a:cubicBezTo>
                    <a:cubicBezTo>
                      <a:pt x="409409" y="46687"/>
                      <a:pt x="419647" y="71405"/>
                      <a:pt x="419647" y="97178"/>
                    </a:cubicBezTo>
                    <a:lnTo>
                      <a:pt x="419647" y="257511"/>
                    </a:lnTo>
                    <a:cubicBezTo>
                      <a:pt x="419647" y="283284"/>
                      <a:pt x="409409" y="308002"/>
                      <a:pt x="391184" y="326226"/>
                    </a:cubicBezTo>
                    <a:cubicBezTo>
                      <a:pt x="372960" y="344451"/>
                      <a:pt x="348242" y="354689"/>
                      <a:pt x="322469" y="354689"/>
                    </a:cubicBezTo>
                    <a:lnTo>
                      <a:pt x="97178" y="354689"/>
                    </a:lnTo>
                    <a:cubicBezTo>
                      <a:pt x="71405" y="354689"/>
                      <a:pt x="46687" y="344451"/>
                      <a:pt x="28463" y="326226"/>
                    </a:cubicBezTo>
                    <a:cubicBezTo>
                      <a:pt x="10238" y="308002"/>
                      <a:pt x="0" y="283284"/>
                      <a:pt x="0" y="257511"/>
                    </a:cubicBezTo>
                    <a:lnTo>
                      <a:pt x="0" y="97178"/>
                    </a:lnTo>
                    <a:cubicBezTo>
                      <a:pt x="0" y="71405"/>
                      <a:pt x="10238" y="46687"/>
                      <a:pt x="28463" y="28463"/>
                    </a:cubicBezTo>
                    <a:cubicBezTo>
                      <a:pt x="46687" y="10238"/>
                      <a:pt x="71405" y="0"/>
                      <a:pt x="97178" y="0"/>
                    </a:cubicBezTo>
                    <a:close/>
                  </a:path>
                </a:pathLst>
              </a:custGeom>
              <a:solidFill>
                <a:srgbClr val="CECEDF">
                  <a:alpha val="20784"/>
                </a:srgbClr>
              </a:solidFill>
              <a:ln w="38100" cap="sq">
                <a:solidFill>
                  <a:srgbClr val="CECEDF">
                    <a:alpha val="20784"/>
                  </a:srgbClr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419647" cy="4023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429216" y="1073271"/>
              <a:ext cx="1266031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true">
                  <a:solidFill>
                    <a:srgbClr val="CECED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Page 7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016727" y="1817219"/>
            <a:ext cx="8039246" cy="6977023"/>
          </a:xfrm>
          <a:custGeom>
            <a:avLst/>
            <a:gdLst/>
            <a:ahLst/>
            <a:cxnLst/>
            <a:rect r="r" b="b" t="t" l="l"/>
            <a:pathLst>
              <a:path h="6977023" w="8039246">
                <a:moveTo>
                  <a:pt x="0" y="0"/>
                </a:moveTo>
                <a:lnTo>
                  <a:pt x="8039246" y="0"/>
                </a:lnTo>
                <a:lnTo>
                  <a:pt x="8039246" y="6977023"/>
                </a:lnTo>
                <a:lnTo>
                  <a:pt x="0" y="69770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855" t="0" r="-22098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29549" y="885825"/>
            <a:ext cx="7789981" cy="1358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7999">
                <a:solidFill>
                  <a:srgbClr val="CECEDF"/>
                </a:solidFill>
                <a:latin typeface="Abril Fatface"/>
                <a:ea typeface="Abril Fatface"/>
                <a:cs typeface="Abril Fatface"/>
                <a:sym typeface="Abril Fatface"/>
              </a:rPr>
              <a:t>Random Forest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3197052"/>
            <a:ext cx="4701629" cy="57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Why i Choose This model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06564" y="4027633"/>
            <a:ext cx="8435952" cy="885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44740" indent="-272370" lvl="1">
              <a:lnSpc>
                <a:spcPts val="3532"/>
              </a:lnSpc>
              <a:buFont typeface="Arial"/>
              <a:buChar char="•"/>
            </a:pPr>
            <a:r>
              <a:rPr lang="en-US" sz="2523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COMPUTATIONALLY EFFICIENT FOR SMALLER TASKS.</a:t>
            </a:r>
          </a:p>
          <a:p>
            <a:pPr algn="l" marL="544740" indent="-272370" lvl="1">
              <a:lnSpc>
                <a:spcPts val="3532"/>
              </a:lnSpc>
              <a:buFont typeface="Arial"/>
              <a:buChar char="•"/>
            </a:pPr>
            <a:r>
              <a:rPr lang="en-US" sz="2523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EASY TO INTERPRET MODEL PREDICTIONS.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5875365"/>
            <a:ext cx="3845421" cy="51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Problem of This Model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83590" y="6505126"/>
            <a:ext cx="9013605" cy="1049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44"/>
              </a:lnSpc>
            </a:pPr>
            <a:r>
              <a:rPr lang="en-US" sz="1245">
                <a:solidFill>
                  <a:srgbClr val="CECEDF"/>
                </a:solidFill>
                <a:latin typeface="Arimo"/>
                <a:ea typeface="Arimo"/>
                <a:cs typeface="Arimo"/>
                <a:sym typeface="Arimo"/>
              </a:rPr>
              <a:t>T</a:t>
            </a:r>
          </a:p>
          <a:p>
            <a:pPr algn="l" marL="515496" indent="-257748" lvl="1">
              <a:lnSpc>
                <a:spcPts val="3342"/>
              </a:lnSpc>
              <a:buFont typeface="Arial"/>
              <a:buChar char="•"/>
            </a:pPr>
            <a:r>
              <a:rPr lang="en-US" sz="2387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Less effective for high-quality image super-resolution.</a:t>
            </a:r>
          </a:p>
          <a:p>
            <a:pPr algn="l" marL="515496" indent="-257748" lvl="1">
              <a:lnSpc>
                <a:spcPts val="3342"/>
              </a:lnSpc>
              <a:buFont typeface="Arial"/>
              <a:buChar char="•"/>
            </a:pPr>
            <a:r>
              <a:rPr lang="en-US" sz="2387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Takes So MUch Time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789109" y="857327"/>
            <a:ext cx="7899537" cy="1567906"/>
            <a:chOff x="0" y="0"/>
            <a:chExt cx="2080536" cy="41294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080536" cy="412946"/>
            </a:xfrm>
            <a:custGeom>
              <a:avLst/>
              <a:gdLst/>
              <a:ahLst/>
              <a:cxnLst/>
              <a:rect r="r" b="b" t="t" l="l"/>
              <a:pathLst>
                <a:path h="412946" w="2080536">
                  <a:moveTo>
                    <a:pt x="23521" y="0"/>
                  </a:moveTo>
                  <a:lnTo>
                    <a:pt x="2057015" y="0"/>
                  </a:lnTo>
                  <a:cubicBezTo>
                    <a:pt x="2070006" y="0"/>
                    <a:pt x="2080536" y="10531"/>
                    <a:pt x="2080536" y="23521"/>
                  </a:cubicBezTo>
                  <a:lnTo>
                    <a:pt x="2080536" y="389425"/>
                  </a:lnTo>
                  <a:cubicBezTo>
                    <a:pt x="2080536" y="395664"/>
                    <a:pt x="2078058" y="401646"/>
                    <a:pt x="2073647" y="406057"/>
                  </a:cubicBezTo>
                  <a:cubicBezTo>
                    <a:pt x="2069236" y="410468"/>
                    <a:pt x="2063254" y="412946"/>
                    <a:pt x="2057015" y="412946"/>
                  </a:cubicBezTo>
                  <a:lnTo>
                    <a:pt x="23521" y="412946"/>
                  </a:lnTo>
                  <a:cubicBezTo>
                    <a:pt x="17283" y="412946"/>
                    <a:pt x="11300" y="410468"/>
                    <a:pt x="6889" y="406057"/>
                  </a:cubicBezTo>
                  <a:cubicBezTo>
                    <a:pt x="2478" y="401646"/>
                    <a:pt x="0" y="395664"/>
                    <a:pt x="0" y="389425"/>
                  </a:cubicBezTo>
                  <a:lnTo>
                    <a:pt x="0" y="23521"/>
                  </a:lnTo>
                  <a:cubicBezTo>
                    <a:pt x="0" y="17283"/>
                    <a:pt x="2478" y="11300"/>
                    <a:pt x="6889" y="6889"/>
                  </a:cubicBezTo>
                  <a:cubicBezTo>
                    <a:pt x="11300" y="2478"/>
                    <a:pt x="17283" y="0"/>
                    <a:pt x="23521" y="0"/>
                  </a:cubicBezTo>
                  <a:close/>
                </a:path>
              </a:pathLst>
            </a:custGeom>
            <a:solidFill>
              <a:srgbClr val="CECEDF">
                <a:alpha val="19608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2080536" cy="4605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2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88184" y="2425233"/>
            <a:ext cx="5571116" cy="5557188"/>
          </a:xfrm>
          <a:custGeom>
            <a:avLst/>
            <a:gdLst/>
            <a:ahLst/>
            <a:cxnLst/>
            <a:rect r="r" b="b" t="t" l="l"/>
            <a:pathLst>
              <a:path h="5557188" w="5571116">
                <a:moveTo>
                  <a:pt x="0" y="0"/>
                </a:moveTo>
                <a:lnTo>
                  <a:pt x="5571116" y="0"/>
                </a:lnTo>
                <a:lnTo>
                  <a:pt x="5571116" y="5557188"/>
                </a:lnTo>
                <a:lnTo>
                  <a:pt x="0" y="5557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66329"/>
            <a:ext cx="6794458" cy="1358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7999">
                <a:solidFill>
                  <a:srgbClr val="CECEDF"/>
                </a:solidFill>
                <a:latin typeface="Abril Fatface"/>
                <a:ea typeface="Abril Fatface"/>
                <a:cs typeface="Abril Fatface"/>
                <a:sym typeface="Abril Fatface"/>
              </a:rPr>
              <a:t>Future work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803650"/>
            <a:ext cx="7796529" cy="305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524"/>
              </a:lnSpc>
              <a:buFont typeface="Arial"/>
              <a:buChar char="•"/>
            </a:pPr>
            <a:r>
              <a:rPr lang="en-US" sz="2499" spc="257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Improve Model Accuracy </a:t>
            </a:r>
          </a:p>
          <a:p>
            <a:pPr algn="l">
              <a:lnSpc>
                <a:spcPts val="3524"/>
              </a:lnSpc>
            </a:pPr>
          </a:p>
          <a:p>
            <a:pPr algn="l" marL="539749" indent="-269875" lvl="1">
              <a:lnSpc>
                <a:spcPts val="3524"/>
              </a:lnSpc>
              <a:buFont typeface="Arial"/>
              <a:buChar char="•"/>
            </a:pPr>
            <a:r>
              <a:rPr lang="en-US" sz="2499" spc="257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Develop an UI where user will be able to upload their own low resulation and enhance it</a:t>
            </a:r>
          </a:p>
          <a:p>
            <a:pPr algn="l">
              <a:lnSpc>
                <a:spcPts val="3524"/>
              </a:lnSpc>
            </a:pPr>
          </a:p>
          <a:p>
            <a:pPr algn="l">
              <a:lnSpc>
                <a:spcPts val="3524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789109" y="1028700"/>
            <a:ext cx="6439235" cy="1617144"/>
            <a:chOff x="0" y="0"/>
            <a:chExt cx="1695930" cy="4259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95930" cy="425915"/>
            </a:xfrm>
            <a:custGeom>
              <a:avLst/>
              <a:gdLst/>
              <a:ahLst/>
              <a:cxnLst/>
              <a:rect r="r" b="b" t="t" l="l"/>
              <a:pathLst>
                <a:path h="425915" w="1695930">
                  <a:moveTo>
                    <a:pt x="28855" y="0"/>
                  </a:moveTo>
                  <a:lnTo>
                    <a:pt x="1667075" y="0"/>
                  </a:lnTo>
                  <a:cubicBezTo>
                    <a:pt x="1683011" y="0"/>
                    <a:pt x="1695930" y="12919"/>
                    <a:pt x="1695930" y="28855"/>
                  </a:cubicBezTo>
                  <a:lnTo>
                    <a:pt x="1695930" y="397059"/>
                  </a:lnTo>
                  <a:cubicBezTo>
                    <a:pt x="1695930" y="412996"/>
                    <a:pt x="1683011" y="425915"/>
                    <a:pt x="1667075" y="425915"/>
                  </a:cubicBezTo>
                  <a:lnTo>
                    <a:pt x="28855" y="425915"/>
                  </a:lnTo>
                  <a:cubicBezTo>
                    <a:pt x="21202" y="425915"/>
                    <a:pt x="13863" y="422874"/>
                    <a:pt x="8452" y="417463"/>
                  </a:cubicBezTo>
                  <a:cubicBezTo>
                    <a:pt x="3040" y="412052"/>
                    <a:pt x="0" y="404712"/>
                    <a:pt x="0" y="397059"/>
                  </a:cubicBezTo>
                  <a:lnTo>
                    <a:pt x="0" y="28855"/>
                  </a:lnTo>
                  <a:cubicBezTo>
                    <a:pt x="0" y="12919"/>
                    <a:pt x="12919" y="0"/>
                    <a:pt x="28855" y="0"/>
                  </a:cubicBezTo>
                  <a:close/>
                </a:path>
              </a:pathLst>
            </a:custGeom>
            <a:solidFill>
              <a:srgbClr val="CECEDF">
                <a:alpha val="19608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695930" cy="4735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2541600" y="9546700"/>
            <a:ext cx="4717700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24 FEBRUARY, 2025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5080" y="9546700"/>
            <a:ext cx="2932887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NORTH SOUTH UNIVERSITY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513274" y="9410609"/>
            <a:ext cx="3361935" cy="636038"/>
            <a:chOff x="0" y="0"/>
            <a:chExt cx="885448" cy="16751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85448" cy="167516"/>
            </a:xfrm>
            <a:custGeom>
              <a:avLst/>
              <a:gdLst/>
              <a:ahLst/>
              <a:cxnLst/>
              <a:rect r="r" b="b" t="t" l="l"/>
              <a:pathLst>
                <a:path h="167516" w="885448">
                  <a:moveTo>
                    <a:pt x="83758" y="0"/>
                  </a:moveTo>
                  <a:lnTo>
                    <a:pt x="801690" y="0"/>
                  </a:lnTo>
                  <a:cubicBezTo>
                    <a:pt x="823904" y="0"/>
                    <a:pt x="845208" y="8824"/>
                    <a:pt x="860916" y="24532"/>
                  </a:cubicBezTo>
                  <a:cubicBezTo>
                    <a:pt x="876623" y="40240"/>
                    <a:pt x="885448" y="61544"/>
                    <a:pt x="885448" y="83758"/>
                  </a:cubicBezTo>
                  <a:lnTo>
                    <a:pt x="885448" y="83758"/>
                  </a:lnTo>
                  <a:cubicBezTo>
                    <a:pt x="885448" y="130016"/>
                    <a:pt x="847948" y="167516"/>
                    <a:pt x="801690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85448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751606" y="9410609"/>
            <a:ext cx="2891393" cy="636038"/>
            <a:chOff x="0" y="0"/>
            <a:chExt cx="761519" cy="167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61519" cy="167516"/>
            </a:xfrm>
            <a:custGeom>
              <a:avLst/>
              <a:gdLst/>
              <a:ahLst/>
              <a:cxnLst/>
              <a:rect r="r" b="b" t="t" l="l"/>
              <a:pathLst>
                <a:path h="167516" w="761519">
                  <a:moveTo>
                    <a:pt x="83758" y="0"/>
                  </a:moveTo>
                  <a:lnTo>
                    <a:pt x="677761" y="0"/>
                  </a:lnTo>
                  <a:cubicBezTo>
                    <a:pt x="724019" y="0"/>
                    <a:pt x="761519" y="37500"/>
                    <a:pt x="761519" y="83758"/>
                  </a:cubicBezTo>
                  <a:lnTo>
                    <a:pt x="761519" y="83758"/>
                  </a:lnTo>
                  <a:cubicBezTo>
                    <a:pt x="761519" y="105972"/>
                    <a:pt x="752695" y="127276"/>
                    <a:pt x="736987" y="142984"/>
                  </a:cubicBezTo>
                  <a:cubicBezTo>
                    <a:pt x="721279" y="158692"/>
                    <a:pt x="699975" y="167516"/>
                    <a:pt x="677761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761519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6462627" y="-673355"/>
            <a:ext cx="1593347" cy="1346710"/>
            <a:chOff x="0" y="0"/>
            <a:chExt cx="2124463" cy="1795613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2124463" cy="1795613"/>
              <a:chOff x="0" y="0"/>
              <a:chExt cx="419647" cy="354689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419647" cy="354689"/>
              </a:xfrm>
              <a:custGeom>
                <a:avLst/>
                <a:gdLst/>
                <a:ahLst/>
                <a:cxnLst/>
                <a:rect r="r" b="b" t="t" l="l"/>
                <a:pathLst>
                  <a:path h="354689" w="419647">
                    <a:moveTo>
                      <a:pt x="97178" y="0"/>
                    </a:moveTo>
                    <a:lnTo>
                      <a:pt x="322469" y="0"/>
                    </a:lnTo>
                    <a:cubicBezTo>
                      <a:pt x="348242" y="0"/>
                      <a:pt x="372960" y="10238"/>
                      <a:pt x="391184" y="28463"/>
                    </a:cubicBezTo>
                    <a:cubicBezTo>
                      <a:pt x="409409" y="46687"/>
                      <a:pt x="419647" y="71405"/>
                      <a:pt x="419647" y="97178"/>
                    </a:cubicBezTo>
                    <a:lnTo>
                      <a:pt x="419647" y="257511"/>
                    </a:lnTo>
                    <a:cubicBezTo>
                      <a:pt x="419647" y="283284"/>
                      <a:pt x="409409" y="308002"/>
                      <a:pt x="391184" y="326226"/>
                    </a:cubicBezTo>
                    <a:cubicBezTo>
                      <a:pt x="372960" y="344451"/>
                      <a:pt x="348242" y="354689"/>
                      <a:pt x="322469" y="354689"/>
                    </a:cubicBezTo>
                    <a:lnTo>
                      <a:pt x="97178" y="354689"/>
                    </a:lnTo>
                    <a:cubicBezTo>
                      <a:pt x="71405" y="354689"/>
                      <a:pt x="46687" y="344451"/>
                      <a:pt x="28463" y="326226"/>
                    </a:cubicBezTo>
                    <a:cubicBezTo>
                      <a:pt x="10238" y="308002"/>
                      <a:pt x="0" y="283284"/>
                      <a:pt x="0" y="257511"/>
                    </a:cubicBezTo>
                    <a:lnTo>
                      <a:pt x="0" y="97178"/>
                    </a:lnTo>
                    <a:cubicBezTo>
                      <a:pt x="0" y="71405"/>
                      <a:pt x="10238" y="46687"/>
                      <a:pt x="28463" y="28463"/>
                    </a:cubicBezTo>
                    <a:cubicBezTo>
                      <a:pt x="46687" y="10238"/>
                      <a:pt x="71405" y="0"/>
                      <a:pt x="97178" y="0"/>
                    </a:cubicBezTo>
                    <a:close/>
                  </a:path>
                </a:pathLst>
              </a:custGeom>
              <a:solidFill>
                <a:srgbClr val="CECEDF">
                  <a:alpha val="20784"/>
                </a:srgbClr>
              </a:solidFill>
              <a:ln w="38100" cap="sq">
                <a:solidFill>
                  <a:srgbClr val="CECEDF">
                    <a:alpha val="20784"/>
                  </a:srgbClr>
                </a:solidFill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419647" cy="4023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429216" y="1073271"/>
              <a:ext cx="1266031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true">
                  <a:solidFill>
                    <a:srgbClr val="CECED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Page 8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512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66567" y="1066329"/>
            <a:ext cx="6794458" cy="1358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7999">
                <a:solidFill>
                  <a:srgbClr val="CECEDF"/>
                </a:solidFill>
                <a:latin typeface="Abril Fatface"/>
                <a:ea typeface="Abril Fatface"/>
                <a:cs typeface="Abril Fatface"/>
                <a:sym typeface="Abril Fatface"/>
              </a:rPr>
              <a:t>Conclusions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307205"/>
            <a:ext cx="15757547" cy="1759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2"/>
              </a:lnSpc>
            </a:pPr>
            <a:r>
              <a:rPr lang="en-US" sz="3299" spc="339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This project used machine learning for image enhancement and deep learning for upscaling, reducing artifacts. PSNR and SSIM metrics showed significant improvement.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626976" y="1028700"/>
            <a:ext cx="6114723" cy="1617144"/>
            <a:chOff x="0" y="0"/>
            <a:chExt cx="1610462" cy="425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10462" cy="425915"/>
            </a:xfrm>
            <a:custGeom>
              <a:avLst/>
              <a:gdLst/>
              <a:ahLst/>
              <a:cxnLst/>
              <a:rect r="r" b="b" t="t" l="l"/>
              <a:pathLst>
                <a:path h="425915" w="1610462">
                  <a:moveTo>
                    <a:pt x="30387" y="0"/>
                  </a:moveTo>
                  <a:lnTo>
                    <a:pt x="1580075" y="0"/>
                  </a:lnTo>
                  <a:cubicBezTo>
                    <a:pt x="1596857" y="0"/>
                    <a:pt x="1610462" y="13605"/>
                    <a:pt x="1610462" y="30387"/>
                  </a:cubicBezTo>
                  <a:lnTo>
                    <a:pt x="1610462" y="395528"/>
                  </a:lnTo>
                  <a:cubicBezTo>
                    <a:pt x="1610462" y="412310"/>
                    <a:pt x="1596857" y="425915"/>
                    <a:pt x="1580075" y="425915"/>
                  </a:cubicBezTo>
                  <a:lnTo>
                    <a:pt x="30387" y="425915"/>
                  </a:lnTo>
                  <a:cubicBezTo>
                    <a:pt x="22328" y="425915"/>
                    <a:pt x="14599" y="422713"/>
                    <a:pt x="8900" y="417015"/>
                  </a:cubicBezTo>
                  <a:cubicBezTo>
                    <a:pt x="3201" y="411316"/>
                    <a:pt x="0" y="403587"/>
                    <a:pt x="0" y="395528"/>
                  </a:cubicBezTo>
                  <a:lnTo>
                    <a:pt x="0" y="30387"/>
                  </a:lnTo>
                  <a:cubicBezTo>
                    <a:pt x="0" y="13605"/>
                    <a:pt x="13605" y="0"/>
                    <a:pt x="30387" y="0"/>
                  </a:cubicBezTo>
                  <a:close/>
                </a:path>
              </a:pathLst>
            </a:custGeom>
            <a:solidFill>
              <a:srgbClr val="CECEDF">
                <a:alpha val="19608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610462" cy="4735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2541600" y="9546700"/>
            <a:ext cx="4717700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24 FEBRUARY, 2025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5080" y="9546700"/>
            <a:ext cx="2932887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CECEDF"/>
                </a:solidFill>
                <a:latin typeface="Roboto"/>
                <a:ea typeface="Roboto"/>
                <a:cs typeface="Roboto"/>
                <a:sym typeface="Roboto"/>
              </a:rPr>
              <a:t>NORTH SOUTH UNIVERSITY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13274" y="9410609"/>
            <a:ext cx="3361935" cy="636038"/>
            <a:chOff x="0" y="0"/>
            <a:chExt cx="885448" cy="1675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85448" cy="167516"/>
            </a:xfrm>
            <a:custGeom>
              <a:avLst/>
              <a:gdLst/>
              <a:ahLst/>
              <a:cxnLst/>
              <a:rect r="r" b="b" t="t" l="l"/>
              <a:pathLst>
                <a:path h="167516" w="885448">
                  <a:moveTo>
                    <a:pt x="83758" y="0"/>
                  </a:moveTo>
                  <a:lnTo>
                    <a:pt x="801690" y="0"/>
                  </a:lnTo>
                  <a:cubicBezTo>
                    <a:pt x="823904" y="0"/>
                    <a:pt x="845208" y="8824"/>
                    <a:pt x="860916" y="24532"/>
                  </a:cubicBezTo>
                  <a:cubicBezTo>
                    <a:pt x="876623" y="40240"/>
                    <a:pt x="885448" y="61544"/>
                    <a:pt x="885448" y="83758"/>
                  </a:cubicBezTo>
                  <a:lnTo>
                    <a:pt x="885448" y="83758"/>
                  </a:lnTo>
                  <a:cubicBezTo>
                    <a:pt x="885448" y="130016"/>
                    <a:pt x="847948" y="167516"/>
                    <a:pt x="801690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85448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751606" y="9410609"/>
            <a:ext cx="2891393" cy="636038"/>
            <a:chOff x="0" y="0"/>
            <a:chExt cx="761519" cy="16751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61519" cy="167516"/>
            </a:xfrm>
            <a:custGeom>
              <a:avLst/>
              <a:gdLst/>
              <a:ahLst/>
              <a:cxnLst/>
              <a:rect r="r" b="b" t="t" l="l"/>
              <a:pathLst>
                <a:path h="167516" w="761519">
                  <a:moveTo>
                    <a:pt x="83758" y="0"/>
                  </a:moveTo>
                  <a:lnTo>
                    <a:pt x="677761" y="0"/>
                  </a:lnTo>
                  <a:cubicBezTo>
                    <a:pt x="724019" y="0"/>
                    <a:pt x="761519" y="37500"/>
                    <a:pt x="761519" y="83758"/>
                  </a:cubicBezTo>
                  <a:lnTo>
                    <a:pt x="761519" y="83758"/>
                  </a:lnTo>
                  <a:cubicBezTo>
                    <a:pt x="761519" y="105972"/>
                    <a:pt x="752695" y="127276"/>
                    <a:pt x="736987" y="142984"/>
                  </a:cubicBezTo>
                  <a:cubicBezTo>
                    <a:pt x="721279" y="158692"/>
                    <a:pt x="699975" y="167516"/>
                    <a:pt x="677761" y="167516"/>
                  </a:cubicBezTo>
                  <a:lnTo>
                    <a:pt x="83758" y="167516"/>
                  </a:lnTo>
                  <a:cubicBezTo>
                    <a:pt x="37500" y="167516"/>
                    <a:pt x="0" y="130016"/>
                    <a:pt x="0" y="83758"/>
                  </a:cubicBezTo>
                  <a:lnTo>
                    <a:pt x="0" y="83758"/>
                  </a:lnTo>
                  <a:cubicBezTo>
                    <a:pt x="0" y="37500"/>
                    <a:pt x="37500" y="0"/>
                    <a:pt x="83758" y="0"/>
                  </a:cubicBezTo>
                  <a:close/>
                </a:path>
              </a:pathLst>
            </a:custGeom>
            <a:solidFill>
              <a:srgbClr val="CECEDF">
                <a:alpha val="20784"/>
              </a:srgbClr>
            </a:solidFill>
            <a:ln w="38100" cap="rnd">
              <a:solidFill>
                <a:srgbClr val="CECEDF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761519" cy="215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462627" y="-673355"/>
            <a:ext cx="1593347" cy="1346710"/>
            <a:chOff x="0" y="0"/>
            <a:chExt cx="2124463" cy="1795613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2124463" cy="1795613"/>
              <a:chOff x="0" y="0"/>
              <a:chExt cx="419647" cy="354689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419647" cy="354689"/>
              </a:xfrm>
              <a:custGeom>
                <a:avLst/>
                <a:gdLst/>
                <a:ahLst/>
                <a:cxnLst/>
                <a:rect r="r" b="b" t="t" l="l"/>
                <a:pathLst>
                  <a:path h="354689" w="419647">
                    <a:moveTo>
                      <a:pt x="97178" y="0"/>
                    </a:moveTo>
                    <a:lnTo>
                      <a:pt x="322469" y="0"/>
                    </a:lnTo>
                    <a:cubicBezTo>
                      <a:pt x="348242" y="0"/>
                      <a:pt x="372960" y="10238"/>
                      <a:pt x="391184" y="28463"/>
                    </a:cubicBezTo>
                    <a:cubicBezTo>
                      <a:pt x="409409" y="46687"/>
                      <a:pt x="419647" y="71405"/>
                      <a:pt x="419647" y="97178"/>
                    </a:cubicBezTo>
                    <a:lnTo>
                      <a:pt x="419647" y="257511"/>
                    </a:lnTo>
                    <a:cubicBezTo>
                      <a:pt x="419647" y="283284"/>
                      <a:pt x="409409" y="308002"/>
                      <a:pt x="391184" y="326226"/>
                    </a:cubicBezTo>
                    <a:cubicBezTo>
                      <a:pt x="372960" y="344451"/>
                      <a:pt x="348242" y="354689"/>
                      <a:pt x="322469" y="354689"/>
                    </a:cubicBezTo>
                    <a:lnTo>
                      <a:pt x="97178" y="354689"/>
                    </a:lnTo>
                    <a:cubicBezTo>
                      <a:pt x="71405" y="354689"/>
                      <a:pt x="46687" y="344451"/>
                      <a:pt x="28463" y="326226"/>
                    </a:cubicBezTo>
                    <a:cubicBezTo>
                      <a:pt x="10238" y="308002"/>
                      <a:pt x="0" y="283284"/>
                      <a:pt x="0" y="257511"/>
                    </a:cubicBezTo>
                    <a:lnTo>
                      <a:pt x="0" y="97178"/>
                    </a:lnTo>
                    <a:cubicBezTo>
                      <a:pt x="0" y="71405"/>
                      <a:pt x="10238" y="46687"/>
                      <a:pt x="28463" y="28463"/>
                    </a:cubicBezTo>
                    <a:cubicBezTo>
                      <a:pt x="46687" y="10238"/>
                      <a:pt x="71405" y="0"/>
                      <a:pt x="97178" y="0"/>
                    </a:cubicBezTo>
                    <a:close/>
                  </a:path>
                </a:pathLst>
              </a:custGeom>
              <a:solidFill>
                <a:srgbClr val="CECEDF">
                  <a:alpha val="20784"/>
                </a:srgbClr>
              </a:solidFill>
              <a:ln w="38100" cap="sq">
                <a:solidFill>
                  <a:srgbClr val="CECEDF">
                    <a:alpha val="20784"/>
                  </a:srgbClr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47625"/>
                <a:ext cx="419647" cy="4023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429216" y="1073271"/>
              <a:ext cx="1266031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b="true">
                  <a:solidFill>
                    <a:srgbClr val="CECED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Page 9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DAGf2Es6otg</dc:identifier>
  <dcterms:modified xsi:type="dcterms:W3CDTF">2011-08-01T06:04:30Z</dcterms:modified>
  <cp:revision>1</cp:revision>
  <dc:title>CSE445 Slide</dc:title>
</cp:coreProperties>
</file>