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7" r:id="rId6"/>
    <p:sldId id="268" r:id="rId7"/>
    <p:sldId id="261" r:id="rId8"/>
    <p:sldId id="262" r:id="rId9"/>
    <p:sldId id="269" r:id="rId10"/>
    <p:sldId id="270" r:id="rId11"/>
    <p:sldId id="276" r:id="rId12"/>
    <p:sldId id="277" r:id="rId13"/>
    <p:sldId id="263" r:id="rId14"/>
    <p:sldId id="264" r:id="rId15"/>
    <p:sldId id="273" r:id="rId16"/>
    <p:sldId id="274" r:id="rId17"/>
    <p:sldId id="275" r:id="rId1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2" d="100"/>
          <a:sy n="62" d="100"/>
        </p:scale>
        <p:origin x="82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06"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7"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45729" name="Straight Connector 5"/>
          <p:cNvCxnSpPr>
            <a:cxnSpLocks/>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8608"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609"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610" name="Date Placeholder 3"/>
          <p:cNvSpPr>
            <a:spLocks noGrp="1"/>
          </p:cNvSpPr>
          <p:nvPr>
            <p:ph type="dt" sz="half" idx="10"/>
          </p:nvPr>
        </p:nvSpPr>
        <p:spPr/>
        <p:txBody>
          <a:bodyPr/>
          <a:lstStyle/>
          <a:p>
            <a:fld id="{93B19441-BAB8-4933-BBD4-9CAEC610A0F7}" type="datetimeFigureOut">
              <a:rPr lang="en-IN"/>
              <a:t>09-07-2023</a:t>
            </a:fld>
            <a:endParaRPr lang="en-IN"/>
          </a:p>
        </p:txBody>
      </p:sp>
      <p:sp>
        <p:nvSpPr>
          <p:cNvPr id="1048611" name="Footer Placeholder 4"/>
          <p:cNvSpPr>
            <a:spLocks noGrp="1"/>
          </p:cNvSpPr>
          <p:nvPr>
            <p:ph type="ftr" sz="quarter" idx="11"/>
          </p:nvPr>
        </p:nvSpPr>
        <p:spPr/>
        <p:txBody>
          <a:bodyPr/>
          <a:lstStyle/>
          <a:p>
            <a:endParaRPr lang="en-IN"/>
          </a:p>
        </p:txBody>
      </p:sp>
      <p:sp>
        <p:nvSpPr>
          <p:cNvPr id="1048612" name="Slide Number Placeholder 5"/>
          <p:cNvSpPr>
            <a:spLocks noGrp="1"/>
          </p:cNvSpPr>
          <p:nvPr>
            <p:ph type="sldNum" sz="quarter" idx="12"/>
          </p:nvPr>
        </p:nvSpPr>
        <p:spPr/>
        <p:txBody>
          <a:bodyPr/>
          <a:lstStyle/>
          <a:p>
            <a:fld id="{8715339B-DD15-48A4-B53B-A57B8DF21980}" type="slidenum">
              <a:rPr lang="en-IN" altLang="en-US"/>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endParaRPr lang="en-US" dirty="0"/>
          </a:p>
        </p:txBody>
      </p:sp>
      <p:sp>
        <p:nvSpPr>
          <p:cNvPr id="104863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4" name="Date Placeholder 3"/>
          <p:cNvSpPr>
            <a:spLocks noGrp="1"/>
          </p:cNvSpPr>
          <p:nvPr>
            <p:ph type="dt" sz="half" idx="10"/>
          </p:nvPr>
        </p:nvSpPr>
        <p:spPr/>
        <p:txBody>
          <a:bodyPr/>
          <a:lstStyle/>
          <a:p>
            <a:fld id="{11C56565-7BD9-495C-B1FB-4F95EBD16004}" type="datetimeFigureOut">
              <a:rPr lang="en-IN"/>
              <a:t>09-07-2023</a:t>
            </a:fld>
            <a:endParaRPr lang="en-IN"/>
          </a:p>
        </p:txBody>
      </p:sp>
      <p:sp>
        <p:nvSpPr>
          <p:cNvPr id="1048635" name="Footer Placeholder 4"/>
          <p:cNvSpPr>
            <a:spLocks noGrp="1"/>
          </p:cNvSpPr>
          <p:nvPr>
            <p:ph type="ftr" sz="quarter" idx="11"/>
          </p:nvPr>
        </p:nvSpPr>
        <p:spPr/>
        <p:txBody>
          <a:bodyPr/>
          <a:lstStyle/>
          <a:p>
            <a:endParaRPr lang="en-IN"/>
          </a:p>
        </p:txBody>
      </p:sp>
      <p:sp>
        <p:nvSpPr>
          <p:cNvPr id="1048636" name="Slide Number Placeholder 5"/>
          <p:cNvSpPr>
            <a:spLocks noGrp="1"/>
          </p:cNvSpPr>
          <p:nvPr>
            <p:ph type="sldNum" sz="quarter" idx="12"/>
          </p:nvPr>
        </p:nvSpPr>
        <p:spPr/>
        <p:txBody>
          <a:bodyPr/>
          <a:lstStyle/>
          <a:p>
            <a:fld id="{A9CED11A-729F-49FA-B67E-F989DB546594}" type="slidenum">
              <a:rPr lang="en-IN" altLang="en-US"/>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8"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9"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1048620"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02CBF7FE-6672-42B2-9899-08438AADDDBA}" type="datetimeFigureOut">
              <a:rPr lang="en-IN"/>
              <a:t>09-07-2023</a:t>
            </a:fld>
            <a:endParaRPr lang="en-IN"/>
          </a:p>
        </p:txBody>
      </p:sp>
      <p:sp>
        <p:nvSpPr>
          <p:cNvPr id="1048622" name="Footer Placeholder 4"/>
          <p:cNvSpPr>
            <a:spLocks noGrp="1"/>
          </p:cNvSpPr>
          <p:nvPr>
            <p:ph type="ftr" sz="quarter" idx="11"/>
          </p:nvPr>
        </p:nvSpPr>
        <p:spPr/>
        <p:txBody>
          <a:bodyPr/>
          <a:lstStyle/>
          <a:p>
            <a:endParaRPr lang="en-IN"/>
          </a:p>
        </p:txBody>
      </p:sp>
      <p:sp>
        <p:nvSpPr>
          <p:cNvPr id="1048623" name="Slide Number Placeholder 5"/>
          <p:cNvSpPr>
            <a:spLocks noGrp="1"/>
          </p:cNvSpPr>
          <p:nvPr>
            <p:ph type="sldNum" sz="quarter" idx="12"/>
          </p:nvPr>
        </p:nvSpPr>
        <p:spPr/>
        <p:txBody>
          <a:bodyPr/>
          <a:lstStyle/>
          <a:p>
            <a:fld id="{7A71C803-340F-4E67-A791-6080D02FDCC7}" type="slidenum">
              <a:rPr lang="en-IN" altLang="en-US"/>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lvl1pPr marL="0"/>
          </a:lstStyle>
          <a:p>
            <a:r>
              <a:rPr lang="en-US"/>
              <a:t>Click to edit Master title style</a:t>
            </a:r>
            <a:endParaRPr lang="en-US" dirty="0"/>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4" name="Date Placeholder 3"/>
          <p:cNvSpPr>
            <a:spLocks noGrp="1"/>
          </p:cNvSpPr>
          <p:nvPr>
            <p:ph type="dt" sz="half" idx="10"/>
          </p:nvPr>
        </p:nvSpPr>
        <p:spPr/>
        <p:txBody>
          <a:bodyPr/>
          <a:lstStyle/>
          <a:p>
            <a:fld id="{D0029E0C-4EDE-4D44-B0E1-F87148B92F30}" type="datetimeFigureOut">
              <a:rPr lang="en-IN"/>
              <a:t>09-07-2023</a:t>
            </a:fld>
            <a:endParaRPr lang="en-IN"/>
          </a:p>
        </p:txBody>
      </p:sp>
      <p:sp>
        <p:nvSpPr>
          <p:cNvPr id="1048595" name="Footer Placeholder 4"/>
          <p:cNvSpPr>
            <a:spLocks noGrp="1"/>
          </p:cNvSpPr>
          <p:nvPr>
            <p:ph type="ftr" sz="quarter" idx="11"/>
          </p:nvPr>
        </p:nvSpPr>
        <p:spPr/>
        <p:txBody>
          <a:bodyPr/>
          <a:lstStyle/>
          <a:p>
            <a:endParaRPr lang="en-IN"/>
          </a:p>
        </p:txBody>
      </p:sp>
      <p:sp>
        <p:nvSpPr>
          <p:cNvPr id="1048596" name="Slide Number Placeholder 5"/>
          <p:cNvSpPr>
            <a:spLocks noGrp="1"/>
          </p:cNvSpPr>
          <p:nvPr>
            <p:ph type="sldNum" sz="quarter" idx="12"/>
          </p:nvPr>
        </p:nvSpPr>
        <p:spPr/>
        <p:txBody>
          <a:bodyPr/>
          <a:lstStyle/>
          <a:p>
            <a:fld id="{78BDE048-40D2-4CA9-B5D2-B4A6F57D6DD9}" type="slidenum">
              <a:rPr lang="en-IN" altLang="en-US"/>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37"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8"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45730" name="Straight Connector 5"/>
          <p:cNvCxnSpPr>
            <a:cxnSpLocks/>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8639"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640"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lstStyle/>
          <a:p>
            <a:fld id="{D78D7266-3B28-4FDE-AE54-F0A61C360539}" type="datetimeFigureOut">
              <a:rPr lang="en-IN"/>
              <a:t>09-07-2023</a:t>
            </a:fld>
            <a:endParaRPr lang="en-IN"/>
          </a:p>
        </p:txBody>
      </p:sp>
      <p:sp>
        <p:nvSpPr>
          <p:cNvPr id="1048642" name="Footer Placeholder 4"/>
          <p:cNvSpPr>
            <a:spLocks noGrp="1"/>
          </p:cNvSpPr>
          <p:nvPr>
            <p:ph type="ftr" sz="quarter" idx="11"/>
          </p:nvPr>
        </p:nvSpPr>
        <p:spPr/>
        <p:txBody>
          <a:bodyPr/>
          <a:lstStyle/>
          <a:p>
            <a:endParaRPr lang="en-IN"/>
          </a:p>
        </p:txBody>
      </p:sp>
      <p:sp>
        <p:nvSpPr>
          <p:cNvPr id="1048643" name="Slide Number Placeholder 5"/>
          <p:cNvSpPr>
            <a:spLocks noGrp="1"/>
          </p:cNvSpPr>
          <p:nvPr>
            <p:ph type="sldNum" sz="quarter" idx="12"/>
          </p:nvPr>
        </p:nvSpPr>
        <p:spPr/>
        <p:txBody>
          <a:bodyPr/>
          <a:lstStyle/>
          <a:p>
            <a:fld id="{00B1C7BB-67E9-4331-8D5E-FDB1FF30EFA8}" type="slidenum">
              <a:rPr lang="en-IN" altLang="en-US"/>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45"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7" name="Date Placeholder 3"/>
          <p:cNvSpPr>
            <a:spLocks noGrp="1"/>
          </p:cNvSpPr>
          <p:nvPr>
            <p:ph type="dt" sz="half" idx="10"/>
          </p:nvPr>
        </p:nvSpPr>
        <p:spPr/>
        <p:txBody>
          <a:bodyPr/>
          <a:lstStyle/>
          <a:p>
            <a:fld id="{84E8D5D5-FB73-4B2E-8476-E9ECF216A5DD}" type="datetimeFigureOut">
              <a:rPr lang="en-IN"/>
              <a:t>09-07-2023</a:t>
            </a:fld>
            <a:endParaRPr lang="en-IN"/>
          </a:p>
        </p:txBody>
      </p:sp>
      <p:sp>
        <p:nvSpPr>
          <p:cNvPr id="1048648" name="Footer Placeholder 4"/>
          <p:cNvSpPr>
            <a:spLocks noGrp="1"/>
          </p:cNvSpPr>
          <p:nvPr>
            <p:ph type="ftr" sz="quarter" idx="11"/>
          </p:nvPr>
        </p:nvSpPr>
        <p:spPr/>
        <p:txBody>
          <a:bodyPr/>
          <a:lstStyle/>
          <a:p>
            <a:endParaRPr lang="en-IN"/>
          </a:p>
        </p:txBody>
      </p:sp>
      <p:sp>
        <p:nvSpPr>
          <p:cNvPr id="1048649" name="Slide Number Placeholder 5"/>
          <p:cNvSpPr>
            <a:spLocks noGrp="1"/>
          </p:cNvSpPr>
          <p:nvPr>
            <p:ph type="sldNum" sz="quarter" idx="12"/>
          </p:nvPr>
        </p:nvSpPr>
        <p:spPr/>
        <p:txBody>
          <a:bodyPr/>
          <a:lstStyle/>
          <a:p>
            <a:fld id="{D8F287FA-384C-439C-872E-2D476FD05EDC}" type="slidenum">
              <a:rPr lang="en-IN" altLang="en-US"/>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51"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Date Placeholder 3"/>
          <p:cNvSpPr>
            <a:spLocks noGrp="1"/>
          </p:cNvSpPr>
          <p:nvPr>
            <p:ph type="dt" sz="half" idx="10"/>
          </p:nvPr>
        </p:nvSpPr>
        <p:spPr/>
        <p:txBody>
          <a:bodyPr/>
          <a:lstStyle/>
          <a:p>
            <a:fld id="{4FF44870-FCF1-4F75-AD05-402A04E19646}" type="datetimeFigureOut">
              <a:rPr lang="en-IN"/>
              <a:t>09-07-2023</a:t>
            </a:fld>
            <a:endParaRPr lang="en-IN"/>
          </a:p>
        </p:txBody>
      </p:sp>
      <p:sp>
        <p:nvSpPr>
          <p:cNvPr id="1048656" name="Footer Placeholder 4"/>
          <p:cNvSpPr>
            <a:spLocks noGrp="1"/>
          </p:cNvSpPr>
          <p:nvPr>
            <p:ph type="ftr" sz="quarter" idx="11"/>
          </p:nvPr>
        </p:nvSpPr>
        <p:spPr/>
        <p:txBody>
          <a:bodyPr/>
          <a:lstStyle/>
          <a:p>
            <a:endParaRPr lang="en-IN"/>
          </a:p>
        </p:txBody>
      </p:sp>
      <p:sp>
        <p:nvSpPr>
          <p:cNvPr id="1048657" name="Slide Number Placeholder 5"/>
          <p:cNvSpPr>
            <a:spLocks noGrp="1"/>
          </p:cNvSpPr>
          <p:nvPr>
            <p:ph type="sldNum" sz="quarter" idx="12"/>
          </p:nvPr>
        </p:nvSpPr>
        <p:spPr/>
        <p:txBody>
          <a:bodyPr/>
          <a:lstStyle/>
          <a:p>
            <a:fld id="{6428F633-2268-4554-B759-95C2E4B758C7}" type="slidenum">
              <a:rPr lang="en-IN" altLang="en-US"/>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a:t>Click to edit Master title style</a:t>
            </a:r>
            <a:endParaRPr lang="en-US" dirty="0"/>
          </a:p>
        </p:txBody>
      </p:sp>
      <p:sp>
        <p:nvSpPr>
          <p:cNvPr id="1048614" name="Date Placeholder 3"/>
          <p:cNvSpPr>
            <a:spLocks noGrp="1"/>
          </p:cNvSpPr>
          <p:nvPr>
            <p:ph type="dt" sz="half" idx="10"/>
          </p:nvPr>
        </p:nvSpPr>
        <p:spPr/>
        <p:txBody>
          <a:bodyPr/>
          <a:lstStyle/>
          <a:p>
            <a:fld id="{947DEB3F-6DD2-4061-8C22-2952D6BAE67B}" type="datetimeFigureOut">
              <a:rPr lang="en-IN"/>
              <a:t>09-07-2023</a:t>
            </a:fld>
            <a:endParaRPr lang="en-IN"/>
          </a:p>
        </p:txBody>
      </p:sp>
      <p:sp>
        <p:nvSpPr>
          <p:cNvPr id="1048615" name="Footer Placeholder 4"/>
          <p:cNvSpPr>
            <a:spLocks noGrp="1"/>
          </p:cNvSpPr>
          <p:nvPr>
            <p:ph type="ftr" sz="quarter" idx="11"/>
          </p:nvPr>
        </p:nvSpPr>
        <p:spPr/>
        <p:txBody>
          <a:bodyPr/>
          <a:lstStyle/>
          <a:p>
            <a:endParaRPr lang="en-IN"/>
          </a:p>
        </p:txBody>
      </p:sp>
      <p:sp>
        <p:nvSpPr>
          <p:cNvPr id="1048616" name="Slide Number Placeholder 5"/>
          <p:cNvSpPr>
            <a:spLocks noGrp="1"/>
          </p:cNvSpPr>
          <p:nvPr>
            <p:ph type="sldNum" sz="quarter" idx="12"/>
          </p:nvPr>
        </p:nvSpPr>
        <p:spPr/>
        <p:txBody>
          <a:bodyPr/>
          <a:lstStyle/>
          <a:p>
            <a:fld id="{8B204364-0273-4049-94D4-EC97909E21F6}" type="slidenum">
              <a:rPr lang="en-IN" altLang="en-US"/>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583"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Date Placeholder 6"/>
          <p:cNvSpPr>
            <a:spLocks noGrp="1"/>
          </p:cNvSpPr>
          <p:nvPr>
            <p:ph type="dt" sz="half" idx="10"/>
          </p:nvPr>
        </p:nvSpPr>
        <p:spPr/>
        <p:txBody>
          <a:bodyPr/>
          <a:lstStyle/>
          <a:p>
            <a:fld id="{0EB0C155-5CAF-4563-9431-FA2669F09679}" type="datetimeFigureOut">
              <a:rPr lang="en-IN"/>
              <a:t>09-07-2023</a:t>
            </a:fld>
            <a:endParaRPr lang="en-IN"/>
          </a:p>
        </p:txBody>
      </p:sp>
      <p:sp>
        <p:nvSpPr>
          <p:cNvPr id="1048586"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1048587" name="Slide Number Placeholder 8"/>
          <p:cNvSpPr>
            <a:spLocks noGrp="1"/>
          </p:cNvSpPr>
          <p:nvPr>
            <p:ph type="sldNum" sz="quarter" idx="12"/>
          </p:nvPr>
        </p:nvSpPr>
        <p:spPr/>
        <p:txBody>
          <a:bodyPr/>
          <a:lstStyle/>
          <a:p>
            <a:fld id="{5F5A76E9-FE38-4BE6-9D4A-1B8E148627B2}" type="slidenum">
              <a:rPr lang="en-IN" altLang="en-US"/>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58" name="Rectangle 4"/>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9" name="Rectangle 5"/>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0"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1048661"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2"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3" name="Date Placeholder 4"/>
          <p:cNvSpPr>
            <a:spLocks noGrp="1"/>
          </p:cNvSpPr>
          <p:nvPr>
            <p:ph type="dt" sz="half" idx="10"/>
          </p:nvPr>
        </p:nvSpPr>
        <p:spPr>
          <a:xfrm>
            <a:off x="465138" y="6459538"/>
            <a:ext cx="2619375" cy="365125"/>
          </a:xfrm>
        </p:spPr>
        <p:txBody>
          <a:bodyPr/>
          <a:lstStyle>
            <a:lvl1pPr algn="l">
              <a:defRPr smtClean="0"/>
            </a:lvl1pPr>
          </a:lstStyle>
          <a:p>
            <a:fld id="{D12D233F-5526-4014-8CB9-E781DE2CA5EF}" type="datetimeFigureOut">
              <a:rPr lang="en-IN"/>
              <a:t>09-07-2023</a:t>
            </a:fld>
            <a:endParaRPr lang="en-IN"/>
          </a:p>
        </p:txBody>
      </p:sp>
      <p:sp>
        <p:nvSpPr>
          <p:cNvPr id="1048664" name="Footer Placeholder 5"/>
          <p:cNvSpPr>
            <a:spLocks noGrp="1"/>
          </p:cNvSpPr>
          <p:nvPr>
            <p:ph type="ftr" sz="quarter" idx="11"/>
          </p:nvPr>
        </p:nvSpPr>
        <p:spPr>
          <a:xfrm>
            <a:off x="4800600" y="6459538"/>
            <a:ext cx="4648200" cy="365125"/>
          </a:xfrm>
        </p:spPr>
        <p:txBody>
          <a:bodyPr/>
          <a:lstStyle>
            <a:lvl1pPr algn="l">
              <a:defRPr>
                <a:solidFill>
                  <a:schemeClr val="tx2"/>
                </a:solidFill>
              </a:defRPr>
            </a:lvl1pPr>
          </a:lstStyle>
          <a:p>
            <a:endParaRPr lang="en-IN"/>
          </a:p>
        </p:txBody>
      </p:sp>
      <p:sp>
        <p:nvSpPr>
          <p:cNvPr id="1048665" name="Slide Number Placeholder 6"/>
          <p:cNvSpPr>
            <a:spLocks noGrp="1"/>
          </p:cNvSpPr>
          <p:nvPr>
            <p:ph type="sldNum" sz="quarter" idx="12"/>
          </p:nvPr>
        </p:nvSpPr>
        <p:spPr/>
        <p:txBody>
          <a:bodyPr/>
          <a:lstStyle>
            <a:lvl1pPr>
              <a:defRPr>
                <a:solidFill>
                  <a:schemeClr val="tx2"/>
                </a:solidFill>
              </a:defRPr>
            </a:lvl1pPr>
          </a:lstStyle>
          <a:p>
            <a:fld id="{22C06298-2607-4ABC-A4AC-7CF954F82104}" type="slidenum">
              <a:rPr lang="en-IN" altLang="en-US"/>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24" name="Rectangle 4"/>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5" name="Rectangle 5"/>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6"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1048627" name="Picture Placeholder 2"/>
          <p:cNvSpPr>
            <a:spLocks noGrp="1" noChangeAspect="1"/>
          </p:cNvSpPr>
          <p:nvPr>
            <p:ph type="pic" idx="1"/>
          </p:nvPr>
        </p:nvSpPr>
        <p:spPr>
          <a:xfrm>
            <a:off x="15"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1048628"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AA2CB7ED-1BD5-4550-A16F-4D28301286FD}" type="datetimeFigureOut">
              <a:rPr lang="en-IN"/>
              <a:t>09-07-2023</a:t>
            </a:fld>
            <a:endParaRPr lang="en-IN"/>
          </a:p>
        </p:txBody>
      </p:sp>
      <p:sp>
        <p:nvSpPr>
          <p:cNvPr id="1048630" name="Footer Placeholder 5"/>
          <p:cNvSpPr>
            <a:spLocks noGrp="1"/>
          </p:cNvSpPr>
          <p:nvPr>
            <p:ph type="ftr" sz="quarter" idx="11"/>
          </p:nvPr>
        </p:nvSpPr>
        <p:spPr/>
        <p:txBody>
          <a:bodyPr/>
          <a:lstStyle/>
          <a:p>
            <a:endParaRPr lang="en-IN"/>
          </a:p>
        </p:txBody>
      </p:sp>
      <p:sp>
        <p:nvSpPr>
          <p:cNvPr id="1048631" name="Slide Number Placeholder 6"/>
          <p:cNvSpPr>
            <a:spLocks noGrp="1"/>
          </p:cNvSpPr>
          <p:nvPr>
            <p:ph type="sldNum" sz="quarter" idx="12"/>
          </p:nvPr>
        </p:nvSpPr>
        <p:spPr/>
        <p:txBody>
          <a:bodyPr/>
          <a:lstStyle/>
          <a:p>
            <a:fld id="{316E6C79-5089-4E9C-914C-8ADFB262408E}" type="slidenum">
              <a:rPr lang="en-IN" altLang="en-US"/>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bwMode="auto">
          <a:xfrm>
            <a:off x="1096963" y="1846263"/>
            <a:ext cx="10058400" cy="4022725"/>
          </a:xfrm>
          <a:prstGeom prst="rect">
            <a:avLst/>
          </a:prstGeom>
          <a:noFill/>
          <a:ln>
            <a:noFill/>
          </a:ln>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0"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fontAlgn="auto">
              <a:spcBef>
                <a:spcPts val="0"/>
              </a:spcBef>
              <a:spcAft>
                <a:spcPts val="0"/>
              </a:spcAft>
              <a:defRPr sz="900" smtClean="0">
                <a:solidFill>
                  <a:srgbClr val="FFFFFF"/>
                </a:solidFill>
                <a:latin typeface="+mn-lt"/>
                <a:cs typeface="+mn-cs"/>
              </a:defRPr>
            </a:lvl1pPr>
          </a:lstStyle>
          <a:p>
            <a:fld id="{EE8FEC63-D923-4E89-A20A-AD5F2E8F2CA0}" type="datetimeFigureOut">
              <a:rPr lang="en-IN"/>
              <a:t>09-07-2023</a:t>
            </a:fld>
            <a:endParaRPr lang="en-IN"/>
          </a:p>
        </p:txBody>
      </p:sp>
      <p:sp>
        <p:nvSpPr>
          <p:cNvPr id="1048581"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fontAlgn="auto">
              <a:spcBef>
                <a:spcPts val="0"/>
              </a:spcBef>
              <a:spcAft>
                <a:spcPts val="0"/>
              </a:spcAft>
              <a:defRPr sz="900" cap="all" baseline="0">
                <a:solidFill>
                  <a:srgbClr val="FFFFFF"/>
                </a:solidFill>
                <a:latin typeface="+mn-lt"/>
                <a:cs typeface="+mn-cs"/>
              </a:defRPr>
            </a:lvl1pPr>
          </a:lstStyle>
          <a:p>
            <a:endParaRPr lang="en-IN"/>
          </a:p>
        </p:txBody>
      </p:sp>
      <p:sp>
        <p:nvSpPr>
          <p:cNvPr id="1048582" name="Slide Number Placeholder 5"/>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FFFFFF"/>
                </a:solidFill>
                <a:latin typeface="Calibri" panose="020F0502020204030204" pitchFamily="34" charset="0"/>
              </a:defRPr>
            </a:lvl1pPr>
          </a:lstStyle>
          <a:p>
            <a:fld id="{B918E610-4EA6-42FC-B12F-D2BE04CD36C3}" type="slidenum">
              <a:rPr lang="en-IN" altLang="en-US"/>
              <a:t>‹#›</a:t>
            </a:fld>
            <a:endParaRPr lang="en-IN" altLang="en-US"/>
          </a:p>
        </p:txBody>
      </p:sp>
      <p:cxnSp>
        <p:nvCxnSpPr>
          <p:cNvPr id="3145728" name="Straight Connector 9"/>
          <p:cNvCxnSpPr>
            <a:cxnSpLocks/>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85000"/>
        </a:lnSpc>
        <a:spcBef>
          <a:spcPct val="0"/>
        </a:spcBef>
        <a:spcAft>
          <a:spcPct val="0"/>
        </a:spcAft>
        <a:defRPr sz="48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panose="020F0302020204030204" pitchFamily="34" charset="0"/>
        </a:defRPr>
      </a:lvl2pPr>
      <a:lvl3pPr algn="l" rtl="0" fontAlgn="base">
        <a:lnSpc>
          <a:spcPct val="85000"/>
        </a:lnSpc>
        <a:spcBef>
          <a:spcPct val="0"/>
        </a:spcBef>
        <a:spcAft>
          <a:spcPct val="0"/>
        </a:spcAft>
        <a:defRPr sz="4800">
          <a:solidFill>
            <a:srgbClr val="404040"/>
          </a:solidFill>
          <a:latin typeface="Calibri Light" panose="020F0302020204030204" pitchFamily="34" charset="0"/>
        </a:defRPr>
      </a:lvl3pPr>
      <a:lvl4pPr algn="l" rtl="0" fontAlgn="base">
        <a:lnSpc>
          <a:spcPct val="85000"/>
        </a:lnSpc>
        <a:spcBef>
          <a:spcPct val="0"/>
        </a:spcBef>
        <a:spcAft>
          <a:spcPct val="0"/>
        </a:spcAft>
        <a:defRPr sz="4800">
          <a:solidFill>
            <a:srgbClr val="404040"/>
          </a:solidFill>
          <a:latin typeface="Calibri Light" panose="020F0302020204030204" pitchFamily="34" charset="0"/>
        </a:defRPr>
      </a:lvl4pPr>
      <a:lvl5pPr algn="l" rtl="0" fontAlgn="base">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2Fs10916-017-0752-1" TargetMode="External"/><Relationship Id="rId2" Type="http://schemas.openxmlformats.org/officeDocument/2006/relationships/hyperlink" Target="https://pubmed.ncbi.nlm.nih.gov/28540616" TargetMode="External"/><Relationship Id="rId1" Type="http://schemas.openxmlformats.org/officeDocument/2006/relationships/slideLayout" Target="../slideLayouts/slideLayout6.xml"/><Relationship Id="rId5" Type="http://schemas.openxmlformats.org/officeDocument/2006/relationships/hyperlink" Target="https://www.riskbasedsecurity.com/2018/08/more-than-10000-vulnerabilities-disclosed-so-far-in-2018-over-3000-you-may-not-know-about/" TargetMode="External"/><Relationship Id="rId4" Type="http://schemas.openxmlformats.org/officeDocument/2006/relationships/hyperlink" Target="https://scholar.google.com/scholar_lookup?journal=Journal+of+medical+systems&amp;title=Wannacry,+cybersecurity+and+health+information+technology:+A+time+to+act&amp;author=J.+M.+Ehrenfeld&amp;volume=vol.+41&amp;issue=no.+7&amp;publication_year=2017&amp;pages=104&amp;pmid=28540616&amp;doi=10.1007/s10916-017-0752-1&am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cholar.google.com/scholar_lookup?journal=Acm+Transactions+on+Information+&amp;+System+Security&amp;title=Comparing+vulnerability+severity+and+exploits+using+case-control+studies&amp;author=L.+Allodi&amp;author=F.+Massacci&amp;volume=vol.+17&amp;issue=no.+1&amp;publication_year=2014&amp;pages=1-20&amp;" TargetMode="External"/><Relationship Id="rId2" Type="http://schemas.openxmlformats.org/officeDocument/2006/relationships/hyperlink" Target="https://www.intego.com/mac-security-blog/what-does-in-the-wild-mean-when-talking-about-malwar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7004314/#pone.0228439.ref039" TargetMode="External"/><Relationship Id="rId2" Type="http://schemas.openxmlformats.org/officeDocument/2006/relationships/hyperlink" Target="https://www.ncbi.nlm.nih.gov/pmc/articles/PMC7004314/#pone.0228439.ref038"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ncbi.nlm.nih.gov/pmc/articles/PMC7004314/figure/pone.0228439.g001/"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ext Placeholder 11"/>
          <p:cNvSpPr>
            <a:spLocks noGrp="1"/>
          </p:cNvSpPr>
          <p:nvPr>
            <p:ph type="body" idx="4294967295"/>
          </p:nvPr>
        </p:nvSpPr>
        <p:spPr>
          <a:xfrm>
            <a:off x="462337" y="3428999"/>
            <a:ext cx="11517330" cy="2388637"/>
          </a:xfrm>
        </p:spPr>
        <p:txBody>
          <a:bodyPr rtlCol="0">
            <a:normAutofit fontScale="95000"/>
          </a:bodyPr>
          <a:lstStyle/>
          <a:p>
            <a:pPr marL="0" indent="0" fontAlgn="auto">
              <a:buFont typeface="Calibri" panose="020F0502020204030204" pitchFamily="34" charset="0"/>
              <a:buNone/>
            </a:pPr>
            <a:r>
              <a:rPr lang="en-US" dirty="0">
                <a:solidFill>
                  <a:schemeClr val="tx1">
                    <a:lumMod val="75000"/>
                    <a:lumOff val="25000"/>
                  </a:schemeClr>
                </a:solidFill>
              </a:rPr>
              <a:t> UNDER THE GUIDENCE OF :                                                                 SUBMITTED BY:  </a:t>
            </a:r>
          </a:p>
          <a:p>
            <a:pPr marL="0" indent="0" fontAlgn="auto">
              <a:buFont typeface="Calibri" panose="020F0502020204030204" pitchFamily="34" charset="0"/>
              <a:buNone/>
            </a:pPr>
            <a:r>
              <a:rPr lang="en-US" dirty="0">
                <a:solidFill>
                  <a:schemeClr val="tx1">
                    <a:lumMod val="75000"/>
                    <a:lumOff val="25000"/>
                  </a:schemeClr>
                </a:solidFill>
              </a:rPr>
              <a:t>Mr. Dr. V.SATHIYA SUNTHARAM			                                           V.BHARGAVI – (208R1A6214) 	         </a:t>
            </a:r>
            <a:endParaRPr lang="zh-CN" altLang="en-US" dirty="0"/>
          </a:p>
          <a:p>
            <a:pPr marL="0" indent="0" fontAlgn="auto">
              <a:buFont typeface="Calibri" panose="020F0502020204030204" pitchFamily="34" charset="0"/>
              <a:buNone/>
            </a:pPr>
            <a:r>
              <a:rPr lang="en-US" dirty="0">
                <a:solidFill>
                  <a:schemeClr val="tx1">
                    <a:lumMod val="75000"/>
                    <a:lumOff val="25000"/>
                  </a:schemeClr>
                </a:solidFill>
              </a:rPr>
              <a:t>Head of the Department of CSE-CS                                                                                  K.RAHUL GOUD – (208R1A6235)                                  </a:t>
            </a:r>
            <a:endParaRPr lang="zh-CN" altLang="en-US" dirty="0"/>
          </a:p>
          <a:p>
            <a:pPr marL="0" indent="0" fontAlgn="auto">
              <a:buFont typeface="Calibri" panose="020F0502020204030204" pitchFamily="34" charset="0"/>
              <a:buNone/>
            </a:pPr>
            <a:r>
              <a:rPr lang="en-US" dirty="0">
                <a:solidFill>
                  <a:schemeClr val="tx1">
                    <a:lumMod val="75000"/>
                    <a:lumOff val="25000"/>
                  </a:schemeClr>
                </a:solidFill>
              </a:rPr>
              <a:t>CMREC                                                                                                                                   N.UDAY REDDY – (208R1A6242)</a:t>
            </a:r>
          </a:p>
          <a:p>
            <a:pPr marL="91440" indent="-91440" fontAlgn="auto"/>
            <a:r>
              <a:rPr lang="en-US" dirty="0">
                <a:solidFill>
                  <a:schemeClr val="tx1">
                    <a:lumMod val="75000"/>
                    <a:lumOff val="25000"/>
                  </a:schemeClr>
                </a:solidFill>
              </a:rPr>
              <a:t>                                                                                                                                               P.ABHISHEK – (208R1A6247)</a:t>
            </a:r>
            <a:endParaRPr lang="zh-CN" altLang="en-US" dirty="0"/>
          </a:p>
        </p:txBody>
      </p:sp>
      <p:sp>
        <p:nvSpPr>
          <p:cNvPr id="1048589" name="Text Placeholder 12"/>
          <p:cNvSpPr>
            <a:spLocks noGrp="1"/>
          </p:cNvSpPr>
          <p:nvPr>
            <p:ph type="body" idx="4294967295"/>
          </p:nvPr>
        </p:nvSpPr>
        <p:spPr>
          <a:xfrm>
            <a:off x="1811437" y="2118242"/>
            <a:ext cx="10706100" cy="1765300"/>
          </a:xfrm>
        </p:spPr>
        <p:txBody>
          <a:bodyPr/>
          <a:lstStyle/>
          <a:p>
            <a:pPr marL="0" indent="0">
              <a:buFont typeface="Calibri" panose="020F0502020204030204" pitchFamily="34" charset="0"/>
              <a:buNone/>
            </a:pPr>
            <a:r>
              <a:rPr lang="en-US" altLang="en-US" dirty="0"/>
              <a:t>			                                    A Mini project on</a:t>
            </a:r>
            <a:endParaRPr lang="zh-CN" altLang="en-US" dirty="0"/>
          </a:p>
          <a:p>
            <a:pPr marL="0" indent="0">
              <a:buFont typeface="Calibri" panose="020F0502020204030204" pitchFamily="34" charset="0"/>
              <a:buNone/>
            </a:pPr>
            <a:r>
              <a:rPr lang="en-US" sz="1800" b="1" dirty="0">
                <a:effectLst/>
                <a:latin typeface="Times New Roman" panose="02020603050405020304" pitchFamily="18" charset="0"/>
                <a:ea typeface="Calibri" panose="020F0502020204030204" pitchFamily="34" charset="0"/>
              </a:rPr>
              <a:t>                Predicting Cyber security Vulnerability Severity via Boosted Machine Learning </a:t>
            </a: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Ensembles and Feature Ranking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Calibri" panose="020F0502020204030204" pitchFamily="34" charset="0"/>
              <a:buNone/>
            </a:pPr>
            <a:endParaRPr lang="en-US" altLang="en-US" dirty="0"/>
          </a:p>
          <a:p>
            <a:pPr marL="0" indent="0">
              <a:buFont typeface="Calibri" panose="020F0502020204030204" pitchFamily="34" charset="0"/>
              <a:buNone/>
            </a:pPr>
            <a:r>
              <a:rPr lang="en-US" altLang="en-US" dirty="0"/>
              <a:t>			    </a:t>
            </a:r>
            <a:endParaRPr lang="en-IN" altLang="en-US" dirty="0"/>
          </a:p>
        </p:txBody>
      </p:sp>
      <p:sp>
        <p:nvSpPr>
          <p:cNvPr id="1048590" name="Rectangle 2"/>
          <p:cNvSpPr>
            <a:spLocks noChangeArrowheads="1"/>
          </p:cNvSpPr>
          <p:nvPr/>
        </p:nvSpPr>
        <p:spPr bwMode="auto">
          <a:xfrm>
            <a:off x="0" y="0"/>
            <a:ext cx="12192000" cy="457200"/>
          </a:xfrm>
          <a:prstGeom prst="rect">
            <a:avLst/>
          </a:prstGeom>
          <a:noFill/>
          <a:ln>
            <a:noFill/>
          </a:ln>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2097152" name="Picture 2"/>
          <p:cNvPicPr>
            <a:picLocks noChangeAspect="1" noChangeArrowheads="1"/>
          </p:cNvPicPr>
          <p:nvPr/>
        </p:nvPicPr>
        <p:blipFill>
          <a:blip r:embed="rId2"/>
          <a:srcRect l="8434" t="17500" r="26425" b="62250"/>
          <a:stretch>
            <a:fillRect/>
          </a:stretch>
        </p:blipFill>
        <p:spPr bwMode="auto">
          <a:xfrm>
            <a:off x="955675" y="184150"/>
            <a:ext cx="10112375" cy="1603375"/>
          </a:xfrm>
          <a:prstGeom prst="rect">
            <a:avLst/>
          </a:prstGeom>
          <a:noFill/>
          <a:ln>
            <a:noFill/>
          </a:ln>
        </p:spPr>
      </p:pic>
      <p:sp>
        <p:nvSpPr>
          <p:cNvPr id="1048591" name="Rectangle 3"/>
          <p:cNvSpPr>
            <a:spLocks noChangeArrowheads="1"/>
          </p:cNvSpPr>
          <p:nvPr/>
        </p:nvSpPr>
        <p:spPr bwMode="auto">
          <a:xfrm>
            <a:off x="923707" y="1112361"/>
            <a:ext cx="7307580" cy="1043940"/>
          </a:xfrm>
          <a:prstGeom prst="rect">
            <a:avLst/>
          </a:prstGeom>
          <a:noFill/>
          <a:ln>
            <a:noFill/>
          </a:ln>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914400"/>
            <a:r>
              <a:rPr lang="en-US" altLang="en-US" sz="1200" b="1" dirty="0">
                <a:latin typeface="Times New Roman" panose="02020603050405020304" pitchFamily="18" charset="0"/>
                <a:ea typeface="Calibri" panose="020F0502020204030204" pitchFamily="34" charset="0"/>
                <a:cs typeface="Times New Roman" panose="02020603050405020304" pitchFamily="18" charset="0"/>
              </a:rPr>
              <a:t>                                           </a:t>
            </a:r>
          </a:p>
          <a:p>
            <a:pPr algn="ctr" defTabSz="914400"/>
            <a:r>
              <a:rPr lang="en-US" altLang="en-US" sz="1200" b="1" dirty="0">
                <a:latin typeface="Times New Roman" panose="02020603050405020304" pitchFamily="18" charset="0"/>
                <a:ea typeface="Calibri" panose="020F0502020204030204" pitchFamily="34" charset="0"/>
                <a:cs typeface="Times New Roman" panose="02020603050405020304" pitchFamily="18" charset="0"/>
              </a:rPr>
              <a:t>						</a:t>
            </a:r>
          </a:p>
          <a:p>
            <a:pPr algn="ctr" defTabSz="914400"/>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914400"/>
            <a:r>
              <a:rPr lang="en-US" altLang="en-US" sz="1200" b="1" dirty="0">
                <a:latin typeface="Times New Roman" panose="02020603050405020304" pitchFamily="18" charset="0"/>
                <a:ea typeface="Calibri" panose="020F0502020204030204" pitchFamily="34" charset="0"/>
                <a:cs typeface="Times New Roman" panose="02020603050405020304" pitchFamily="18" charset="0"/>
              </a:rPr>
              <a:t>  </a:t>
            </a:r>
          </a:p>
          <a:p>
            <a:pPr algn="ctr" defTabSz="914400"/>
            <a:r>
              <a:rPr lang="en-US" alt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1600" b="1" dirty="0">
                <a:latin typeface="Times New Roman" panose="02020603050405020304" pitchFamily="18" charset="0"/>
                <a:ea typeface="Calibri" panose="020F0502020204030204" pitchFamily="34" charset="0"/>
                <a:cs typeface="Times New Roman" panose="02020603050405020304" pitchFamily="18" charset="0"/>
              </a:rPr>
              <a:t>DEPARTMENT OF CSE-CYBER SECURITY</a:t>
            </a:r>
            <a:endParaRPr lang="en-US" altLang="en-US" sz="1600" dirty="0">
              <a:latin typeface="Arial" panose="020B0604020202020204" pitchFamily="34"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5FB04E-71E2-1282-47A4-F029BDD10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82" y="667821"/>
            <a:ext cx="10705672" cy="4140486"/>
          </a:xfrm>
          <a:prstGeom prst="rect">
            <a:avLst/>
          </a:prstGeom>
        </p:spPr>
      </p:pic>
      <p:sp>
        <p:nvSpPr>
          <p:cNvPr id="4" name="TextBox 3">
            <a:extLst>
              <a:ext uri="{FF2B5EF4-FFF2-40B4-BE49-F238E27FC236}">
                <a16:creationId xmlns:a16="http://schemas.microsoft.com/office/drawing/2014/main" id="{97538DEB-1159-AA6C-2E27-B665D778AA18}"/>
              </a:ext>
            </a:extLst>
          </p:cNvPr>
          <p:cNvSpPr txBox="1"/>
          <p:nvPr/>
        </p:nvSpPr>
        <p:spPr>
          <a:xfrm>
            <a:off x="3893906" y="5352836"/>
            <a:ext cx="4212404" cy="400110"/>
          </a:xfrm>
          <a:prstGeom prst="rect">
            <a:avLst/>
          </a:prstGeom>
          <a:noFill/>
        </p:spPr>
        <p:txBody>
          <a:bodyPr wrap="square" rtlCol="0">
            <a:spAutoFit/>
          </a:bodyPr>
          <a:lstStyle/>
          <a:p>
            <a:r>
              <a:rPr lang="en-US" sz="2000" u="sng" dirty="0">
                <a:solidFill>
                  <a:srgbClr val="376FAA"/>
                </a:solidFill>
                <a:latin typeface="Times New Roman" panose="02020603050405020304" pitchFamily="18" charset="0"/>
                <a:cs typeface="Times New Roman" panose="02020603050405020304" pitchFamily="18" charset="0"/>
              </a:rPr>
              <a:t>Fig </a:t>
            </a:r>
            <a:endParaRPr lang="en-IN" sz="2000" dirty="0"/>
          </a:p>
        </p:txBody>
      </p:sp>
    </p:spTree>
    <p:extLst>
      <p:ext uri="{BB962C8B-B14F-4D97-AF65-F5344CB8AC3E}">
        <p14:creationId xmlns:p14="http://schemas.microsoft.com/office/powerpoint/2010/main" val="62128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37C6-42C4-BE7C-82CF-086D86848CA6}"/>
              </a:ext>
            </a:extLst>
          </p:cNvPr>
          <p:cNvSpPr>
            <a:spLocks noGrp="1"/>
          </p:cNvSpPr>
          <p:nvPr>
            <p:ph type="title"/>
          </p:nvPr>
        </p:nvSpPr>
        <p:spPr>
          <a:xfrm>
            <a:off x="1220253" y="1027417"/>
            <a:ext cx="10058400" cy="688367"/>
          </a:xfrm>
        </p:spPr>
        <p:txBody>
          <a:bodyPr>
            <a:normAutofit fontScale="90000"/>
          </a:bodyPr>
          <a:lstStyle/>
          <a:p>
            <a:br>
              <a:rPr lang="en-US" altLang="en-US" dirty="0">
                <a:solidFill>
                  <a:schemeClr val="tx1"/>
                </a:solidFill>
                <a:latin typeface="Times New Roman" panose="02020603050405020304" pitchFamily="18" charset="0"/>
                <a:cs typeface="Times New Roman" panose="02020603050405020304" pitchFamily="18" charset="0"/>
              </a:rPr>
            </a:br>
            <a:r>
              <a:rPr lang="en-US" altLang="en-US" sz="4400" dirty="0">
                <a:solidFill>
                  <a:schemeClr val="tx1"/>
                </a:solidFill>
                <a:latin typeface="Times New Roman" panose="02020603050405020304" pitchFamily="18" charset="0"/>
                <a:cs typeface="Times New Roman" panose="02020603050405020304" pitchFamily="18" charset="0"/>
              </a:rPr>
              <a:t>Existing System</a:t>
            </a:r>
            <a:endParaRPr lang="en-IN" sz="4400" dirty="0"/>
          </a:p>
        </p:txBody>
      </p:sp>
      <p:sp>
        <p:nvSpPr>
          <p:cNvPr id="4" name="TextBox 3">
            <a:extLst>
              <a:ext uri="{FF2B5EF4-FFF2-40B4-BE49-F238E27FC236}">
                <a16:creationId xmlns:a16="http://schemas.microsoft.com/office/drawing/2014/main" id="{082C1E1E-5D80-F554-0349-E1CE7EA5B791}"/>
              </a:ext>
            </a:extLst>
          </p:cNvPr>
          <p:cNvSpPr txBox="1"/>
          <p:nvPr/>
        </p:nvSpPr>
        <p:spPr>
          <a:xfrm>
            <a:off x="1220253" y="1808252"/>
            <a:ext cx="1005840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Existing systems for predicting cybersecurity vulnerability severity using boosted machine learning ensembles and feature ranking techniques include:</a:t>
            </a: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VULCAN (Vulnerability Correlation Analysis)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startAt="2"/>
            </a:pPr>
            <a:r>
              <a:rPr lang="en-US" dirty="0">
                <a:latin typeface="Times New Roman" panose="02020603050405020304" pitchFamily="18" charset="0"/>
                <a:cs typeface="Times New Roman" panose="02020603050405020304" pitchFamily="18" charset="0"/>
              </a:rPr>
              <a:t>VIVID (Vulnerability Identification and Vulnerability Information Detection)</a:t>
            </a:r>
          </a:p>
          <a:p>
            <a:pPr marL="342900" indent="-342900">
              <a:buAutoNum type="arabicPeriod" startAt="2"/>
            </a:pPr>
            <a:endParaRPr lang="en-US" dirty="0">
              <a:latin typeface="Times New Roman" panose="02020603050405020304" pitchFamily="18" charset="0"/>
              <a:cs typeface="Times New Roman" panose="02020603050405020304" pitchFamily="18" charset="0"/>
            </a:endParaRPr>
          </a:p>
          <a:p>
            <a:pPr marL="342900" indent="-342900">
              <a:buAutoNum type="arabicPeriod" startAt="3"/>
            </a:pPr>
            <a:r>
              <a:rPr lang="en-US" dirty="0">
                <a:latin typeface="Times New Roman" panose="02020603050405020304" pitchFamily="18" charset="0"/>
                <a:cs typeface="Times New Roman" panose="02020603050405020304" pitchFamily="18" charset="0"/>
              </a:rPr>
              <a:t>VULDEEP (Vulnerability Detection and Evaluation with Ensemble Learning and Feature Selection)</a:t>
            </a:r>
          </a:p>
          <a:p>
            <a:pPr marL="342900" indent="-342900">
              <a:buAutoNum type="arabicPeriod" startAt="3"/>
            </a:pPr>
            <a:endParaRPr lang="en-US" dirty="0">
              <a:latin typeface="Times New Roman" panose="02020603050405020304" pitchFamily="18" charset="0"/>
              <a:cs typeface="Times New Roman" panose="02020603050405020304" pitchFamily="18" charset="0"/>
            </a:endParaRPr>
          </a:p>
          <a:p>
            <a:pPr marL="342900" indent="-342900">
              <a:buAutoNum type="arabicPeriod" startAt="3"/>
            </a:pPr>
            <a:r>
              <a:rPr lang="en-US" dirty="0">
                <a:latin typeface="Times New Roman" panose="02020603050405020304" pitchFamily="18" charset="0"/>
                <a:cs typeface="Times New Roman" panose="02020603050405020304" pitchFamily="18" charset="0"/>
              </a:rPr>
              <a:t>CVSS-Predictor (Common Vulnerability Scoring System Predictor</a:t>
            </a:r>
            <a:r>
              <a:rPr lang="en-US" dirty="0"/>
              <a:t>)</a:t>
            </a:r>
          </a:p>
        </p:txBody>
      </p:sp>
    </p:spTree>
    <p:extLst>
      <p:ext uri="{BB962C8B-B14F-4D97-AF65-F5344CB8AC3E}">
        <p14:creationId xmlns:p14="http://schemas.microsoft.com/office/powerpoint/2010/main" val="201914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37A5-34CF-401F-A4D4-AECC18409318}"/>
              </a:ext>
            </a:extLst>
          </p:cNvPr>
          <p:cNvSpPr>
            <a:spLocks noGrp="1"/>
          </p:cNvSpPr>
          <p:nvPr>
            <p:ph type="title"/>
          </p:nvPr>
        </p:nvSpPr>
        <p:spPr>
          <a:xfrm>
            <a:off x="1096963" y="1099335"/>
            <a:ext cx="10058400" cy="637390"/>
          </a:xfrm>
        </p:spPr>
        <p:txBody>
          <a:bodyPr>
            <a:normAutofit fontScale="90000"/>
          </a:bodyPr>
          <a:lstStyle/>
          <a:p>
            <a:br>
              <a:rPr lang="en-US" altLang="en-US" dirty="0">
                <a:solidFill>
                  <a:schemeClr val="tx1"/>
                </a:solidFill>
                <a:latin typeface="Times New Roman" panose="02020603050405020304" pitchFamily="18" charset="0"/>
                <a:cs typeface="Times New Roman" panose="02020603050405020304" pitchFamily="18" charset="0"/>
              </a:rPr>
            </a:br>
            <a:r>
              <a:rPr lang="en-US" altLang="en-US" dirty="0">
                <a:solidFill>
                  <a:schemeClr val="tx1"/>
                </a:solidFill>
                <a:latin typeface="Times New Roman" panose="02020603050405020304" pitchFamily="18" charset="0"/>
                <a:cs typeface="Times New Roman" panose="02020603050405020304" pitchFamily="18" charset="0"/>
              </a:rPr>
              <a:t>Proposed System</a:t>
            </a:r>
            <a:endParaRPr lang="en-IN" dirty="0"/>
          </a:p>
        </p:txBody>
      </p:sp>
      <p:sp>
        <p:nvSpPr>
          <p:cNvPr id="5" name="TextBox 4">
            <a:extLst>
              <a:ext uri="{FF2B5EF4-FFF2-40B4-BE49-F238E27FC236}">
                <a16:creationId xmlns:a16="http://schemas.microsoft.com/office/drawing/2014/main" id="{B9FF3158-15AC-1D12-A6DC-BCF8AD579944}"/>
              </a:ext>
            </a:extLst>
          </p:cNvPr>
          <p:cNvSpPr txBox="1"/>
          <p:nvPr/>
        </p:nvSpPr>
        <p:spPr>
          <a:xfrm>
            <a:off x="976045" y="1736725"/>
            <a:ext cx="11215955" cy="3139321"/>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Proposed systems aim to enhance cybersecurity vulnerability severity prediction using boosted machine learning ensembles and feature ranking. They improve accuracy, prioritize risks, enable proactive mitigation, provide decision support, and enhance vulnerability remediation for effective and efficient cybersecurity management</a:t>
            </a: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t>VUSS (Vulnerability Severity Scoring System)</a:t>
            </a:r>
            <a:endParaRPr lang="en-IN" dirty="0"/>
          </a:p>
          <a:p>
            <a:pPr marL="342900" indent="-342900">
              <a:buAutoNum type="arabicPeriod"/>
            </a:pPr>
            <a:endParaRPr lang="en-IN" dirty="0"/>
          </a:p>
          <a:p>
            <a:pPr marL="342900" indent="-342900">
              <a:buAutoNum type="arabicPeriod"/>
            </a:pPr>
            <a:r>
              <a:rPr lang="en-IN" dirty="0"/>
              <a:t>2. V-Score (Vulnerability Scoring)</a:t>
            </a:r>
            <a:endParaRPr lang="en-US" dirty="0"/>
          </a:p>
          <a:p>
            <a:pPr marL="342900" indent="-342900">
              <a:buAutoNum type="arabicPeriod"/>
            </a:pPr>
            <a:endParaRPr lang="en-US" dirty="0"/>
          </a:p>
          <a:p>
            <a:pPr marL="342900" indent="-342900">
              <a:buAutoNum type="arabicPeriod"/>
            </a:pPr>
            <a:r>
              <a:rPr lang="en-US" dirty="0"/>
              <a:t>3. VS-Rank (Vulnerability Severity Ranking)</a:t>
            </a:r>
          </a:p>
          <a:p>
            <a:pPr marL="342900" indent="-342900">
              <a:buAutoNum type="arabicPeriod"/>
            </a:pPr>
            <a:endParaRPr lang="en-US" dirty="0"/>
          </a:p>
          <a:p>
            <a:pPr marL="342900" indent="-342900">
              <a:buAutoNum type="arabicPeriod"/>
            </a:pPr>
            <a:r>
              <a:rPr lang="en-US" dirty="0"/>
              <a:t>4. SAVAGE (Severity Assessment for Vulnerabilities using Boosted Ensembles)</a:t>
            </a:r>
            <a:endParaRPr lang="en-IN" dirty="0"/>
          </a:p>
        </p:txBody>
      </p:sp>
    </p:spTree>
    <p:extLst>
      <p:ext uri="{BB962C8B-B14F-4D97-AF65-F5344CB8AC3E}">
        <p14:creationId xmlns:p14="http://schemas.microsoft.com/office/powerpoint/2010/main" val="353151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extBox 2"/>
          <p:cNvSpPr txBox="1"/>
          <p:nvPr/>
        </p:nvSpPr>
        <p:spPr>
          <a:xfrm>
            <a:off x="1978090" y="978361"/>
            <a:ext cx="7168242" cy="4841240"/>
          </a:xfrm>
          <a:prstGeom prst="rect">
            <a:avLst/>
          </a:prstGeom>
          <a:noFill/>
        </p:spPr>
        <p:txBody>
          <a:bodyPr wrap="square">
            <a:spAutoFit/>
          </a:bodyPr>
          <a:lstStyle/>
          <a:p>
            <a:pPr>
              <a:lnSpc>
                <a:spcPct val="20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2.3 SYSTEM SPECIFICATION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200000"/>
              </a:lnSpc>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2.3.1HARDWARE REQUIREMENTS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Processor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i5</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	1TB</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Mouse         	:	Logitech.</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		       :	4GB (minimum)</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Keyboard		:	110 keys enhanced.</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Box 2"/>
          <p:cNvSpPr txBox="1"/>
          <p:nvPr/>
        </p:nvSpPr>
        <p:spPr>
          <a:xfrm>
            <a:off x="1437598" y="579312"/>
            <a:ext cx="8314282" cy="5250605"/>
          </a:xfrm>
          <a:prstGeom prst="rect">
            <a:avLst/>
          </a:prstGeom>
          <a:noFill/>
        </p:spPr>
        <p:txBody>
          <a:bodyPr wrap="square">
            <a:spAutoFit/>
          </a:bodyPr>
          <a:lstStyle/>
          <a:p>
            <a:pPr algn="just">
              <a:lnSpc>
                <a:spcPct val="200000"/>
              </a:lnSpc>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2.3.2 SOFTWARE REQUIREMENTS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800"/>
              </a:spcAft>
              <a:buFont typeface="Arial" panose="020B0604020202020204" pitchFamily="34" charset="0"/>
              <a:buChar char="*"/>
              <a:tabLst>
                <a:tab pos="2252980" algn="l"/>
                <a:tab pos="228219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8 / 10</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			      :	 Dream weaver, Visual studio code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Front   End              : PYTHON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Back End		      :	 MYSQL</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Frame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Flask</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Design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HTML</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CSS.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Browser		</a:t>
            </a:r>
            <a:r>
              <a:rPr lang="en-US"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Internet explorer, Firefox.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C42A-7583-B071-738C-7E9B4F00DFE9}"/>
              </a:ext>
            </a:extLst>
          </p:cNvPr>
          <p:cNvSpPr>
            <a:spLocks noGrp="1"/>
          </p:cNvSpPr>
          <p:nvPr>
            <p:ph type="title"/>
          </p:nvPr>
        </p:nvSpPr>
        <p:spPr>
          <a:xfrm>
            <a:off x="1096963" y="1006867"/>
            <a:ext cx="10058400" cy="729858"/>
          </a:xfrm>
        </p:spPr>
        <p:txBody>
          <a:bodyPr>
            <a:normAutofit/>
          </a:bodyPr>
          <a:lstStyle/>
          <a:p>
            <a:r>
              <a:rPr lang="en-US" altLang="en-US" sz="4000" dirty="0">
                <a:solidFill>
                  <a:schemeClr val="tx1"/>
                </a:solidFill>
                <a:latin typeface="Times New Roman" panose="02020603050405020304" pitchFamily="18" charset="0"/>
                <a:cs typeface="Times New Roman" panose="02020603050405020304" pitchFamily="18" charset="0"/>
              </a:rPr>
              <a:t>Conclusion</a:t>
            </a:r>
            <a:endParaRPr lang="en-IN" sz="4000" dirty="0"/>
          </a:p>
        </p:txBody>
      </p:sp>
      <p:sp>
        <p:nvSpPr>
          <p:cNvPr id="3" name="TextBox 2">
            <a:extLst>
              <a:ext uri="{FF2B5EF4-FFF2-40B4-BE49-F238E27FC236}">
                <a16:creationId xmlns:a16="http://schemas.microsoft.com/office/drawing/2014/main" id="{AAD25463-CCFA-FEE4-A068-A005F377CFFD}"/>
              </a:ext>
            </a:extLst>
          </p:cNvPr>
          <p:cNvSpPr txBox="1"/>
          <p:nvPr/>
        </p:nvSpPr>
        <p:spPr>
          <a:xfrm>
            <a:off x="1096962" y="1736724"/>
            <a:ext cx="11095037" cy="4524315"/>
          </a:xfrm>
          <a:prstGeom prst="rect">
            <a:avLst/>
          </a:prstGeom>
          <a:noFill/>
        </p:spPr>
        <p:txBody>
          <a:bodyPr wrap="square" rtlCol="0">
            <a:spAutoFit/>
          </a:bodyPr>
          <a:lstStyle/>
          <a:p>
            <a:endParaRPr lang="en-US" b="0" i="0" dirty="0">
              <a:solidFill>
                <a:srgbClr val="212121"/>
              </a:solidFill>
              <a:effectLst/>
              <a:latin typeface="Cambria" panose="020405030504060302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This  model to predict the exploitability and exploitation in the wild of vulnerabilities on extremely unbalanced data sets by grasping the key features of the vulnerability-related text, which is confirmed to be the most important feature of the model. Through our empirical research on vulnerability exploitability, the results show that with the explosive growth of vulnerabilities, </a:t>
            </a:r>
            <a:r>
              <a:rPr lang="en-US" b="0" i="0" dirty="0" err="1">
                <a:solidFill>
                  <a:srgbClr val="212121"/>
                </a:solidFill>
                <a:effectLst/>
                <a:latin typeface="Times New Roman" panose="02020603050405020304" pitchFamily="18" charset="0"/>
                <a:cs typeface="Times New Roman" panose="02020603050405020304" pitchFamily="18" charset="0"/>
              </a:rPr>
              <a:t>PoCs</a:t>
            </a:r>
            <a:r>
              <a:rPr lang="en-US" b="0" i="0" dirty="0">
                <a:solidFill>
                  <a:srgbClr val="212121"/>
                </a:solidFill>
                <a:effectLst/>
                <a:latin typeface="Times New Roman" panose="02020603050405020304" pitchFamily="18" charset="0"/>
                <a:cs typeface="Times New Roman" panose="02020603050405020304" pitchFamily="18" charset="0"/>
              </a:rPr>
              <a:t> existing in Exploit-DB shows obvious tendentiousness and incompleteness, resulting in a decline in overall performance on NVD–except for some vendors. On the contrary, some vulnerability intelligence with high coverage and performance advantages over time, such as </a:t>
            </a:r>
            <a:r>
              <a:rPr lang="en-US" b="0" i="0" dirty="0" err="1">
                <a:solidFill>
                  <a:srgbClr val="212121"/>
                </a:solidFill>
                <a:effectLst/>
                <a:latin typeface="Times New Roman" panose="02020603050405020304" pitchFamily="18" charset="0"/>
                <a:cs typeface="Times New Roman" panose="02020603050405020304" pitchFamily="18" charset="0"/>
              </a:rPr>
              <a:t>SecurityFocus</a:t>
            </a:r>
            <a:r>
              <a:rPr lang="en-US" b="0" i="0" dirty="0">
                <a:solidFill>
                  <a:srgbClr val="212121"/>
                </a:solidFill>
                <a:effectLst/>
                <a:latin typeface="Times New Roman" panose="02020603050405020304" pitchFamily="18" charset="0"/>
                <a:cs typeface="Times New Roman" panose="02020603050405020304" pitchFamily="18" charset="0"/>
              </a:rPr>
              <a:t>, perform well even under real environment.</a:t>
            </a:r>
          </a:p>
          <a:p>
            <a:endParaRPr lang="en-US" dirty="0">
              <a:solidFill>
                <a:srgbClr val="212121"/>
              </a:solidFill>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Besides, our experiments on exploits in the wild show that our model is promising on limited ground truth. Based on these insights, our model outperforms the existing methods and can predict the exploitability and exploitation in the wild of a vulnerability on </a:t>
            </a:r>
            <a:r>
              <a:rPr lang="en-US" b="0" i="0" dirty="0" err="1">
                <a:solidFill>
                  <a:srgbClr val="212121"/>
                </a:solidFill>
                <a:effectLst/>
                <a:latin typeface="Times New Roman" panose="02020603050405020304" pitchFamily="18" charset="0"/>
                <a:cs typeface="Times New Roman" panose="02020603050405020304" pitchFamily="18" charset="0"/>
              </a:rPr>
              <a:t>SecurityFocus</a:t>
            </a:r>
            <a:r>
              <a:rPr lang="en-US" b="0" i="0" dirty="0">
                <a:solidFill>
                  <a:srgbClr val="212121"/>
                </a:solidFill>
                <a:effectLst/>
                <a:latin typeface="Times New Roman" panose="02020603050405020304" pitchFamily="18" charset="0"/>
                <a:cs typeface="Times New Roman" panose="02020603050405020304" pitchFamily="18" charset="0"/>
              </a:rPr>
              <a:t> a median of 5 days ahead of existing data sets while ensuring high coverage of vulnerability data and robustness against adversaries. Moreover, our model predicts the release of </a:t>
            </a:r>
            <a:r>
              <a:rPr lang="en-US" b="0" i="0" dirty="0" err="1">
                <a:solidFill>
                  <a:srgbClr val="212121"/>
                </a:solidFill>
                <a:effectLst/>
                <a:latin typeface="Times New Roman" panose="02020603050405020304" pitchFamily="18" charset="0"/>
                <a:cs typeface="Times New Roman" panose="02020603050405020304" pitchFamily="18" charset="0"/>
              </a:rPr>
              <a:t>PoCs</a:t>
            </a:r>
            <a:r>
              <a:rPr lang="en-US" b="0" i="0" dirty="0">
                <a:solidFill>
                  <a:srgbClr val="212121"/>
                </a:solidFill>
                <a:effectLst/>
                <a:latin typeface="Times New Roman" panose="02020603050405020304" pitchFamily="18" charset="0"/>
                <a:cs typeface="Times New Roman" panose="02020603050405020304" pitchFamily="18" charset="0"/>
              </a:rPr>
              <a:t> a median of 1 day ahead from the perspective of the prediction results of the model and can be applied to various threat intelligence such as security blogs.</a:t>
            </a:r>
            <a:endParaRPr lang="en-US" dirty="0">
              <a:solidFill>
                <a:srgbClr val="21212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289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E0D1-23C3-A913-AF8C-24383D1944D5}"/>
              </a:ext>
            </a:extLst>
          </p:cNvPr>
          <p:cNvSpPr>
            <a:spLocks noGrp="1"/>
          </p:cNvSpPr>
          <p:nvPr>
            <p:ph type="title"/>
          </p:nvPr>
        </p:nvSpPr>
        <p:spPr>
          <a:xfrm>
            <a:off x="1096963" y="883577"/>
            <a:ext cx="10058400" cy="853147"/>
          </a:xfrm>
        </p:spPr>
        <p:txBody>
          <a:bodyPr>
            <a:normAutofit/>
          </a:bodyPr>
          <a:lstStyle/>
          <a:p>
            <a:r>
              <a:rPr lang="en-US" altLang="en-US" sz="4000" dirty="0">
                <a:solidFill>
                  <a:schemeClr val="tx1"/>
                </a:solidFill>
                <a:latin typeface="Times New Roman" panose="02020603050405020304" pitchFamily="18" charset="0"/>
                <a:cs typeface="Times New Roman" panose="02020603050405020304" pitchFamily="18" charset="0"/>
              </a:rPr>
              <a:t>References</a:t>
            </a:r>
            <a:endParaRPr lang="en-IN" sz="4000" dirty="0"/>
          </a:p>
        </p:txBody>
      </p:sp>
      <p:sp>
        <p:nvSpPr>
          <p:cNvPr id="3" name="TextBox 2">
            <a:extLst>
              <a:ext uri="{FF2B5EF4-FFF2-40B4-BE49-F238E27FC236}">
                <a16:creationId xmlns:a16="http://schemas.microsoft.com/office/drawing/2014/main" id="{40092B25-1E20-17DC-E034-193892C85082}"/>
              </a:ext>
            </a:extLst>
          </p:cNvPr>
          <p:cNvSpPr txBox="1"/>
          <p:nvPr/>
        </p:nvSpPr>
        <p:spPr>
          <a:xfrm>
            <a:off x="993170" y="1736724"/>
            <a:ext cx="10945402" cy="4165243"/>
          </a:xfrm>
          <a:prstGeom prst="rect">
            <a:avLst/>
          </a:prstGeom>
          <a:noFill/>
        </p:spPr>
        <p:txBody>
          <a:bodyPr wrap="square" rtlCol="0">
            <a:spAutoFit/>
          </a:bodyPr>
          <a:lstStyle/>
          <a:p>
            <a:pPr algn="l">
              <a:spcBef>
                <a:spcPts val="1000"/>
              </a:spcBef>
              <a:spcAft>
                <a:spcPts val="1000"/>
              </a:spcAft>
            </a:pPr>
            <a:r>
              <a:rPr lang="en-US" b="0" i="0" dirty="0">
                <a:solidFill>
                  <a:srgbClr val="212121"/>
                </a:solidFill>
                <a:effectLst/>
                <a:latin typeface="Times New Roman" panose="02020603050405020304" pitchFamily="18" charset="0"/>
                <a:cs typeface="Times New Roman" panose="02020603050405020304" pitchFamily="18" charset="0"/>
              </a:rPr>
              <a:t>1. C. P. </a:t>
            </a:r>
            <a:r>
              <a:rPr lang="en-US" b="0" i="0" dirty="0" err="1">
                <a:solidFill>
                  <a:srgbClr val="212121"/>
                </a:solidFill>
                <a:effectLst/>
                <a:latin typeface="Times New Roman" panose="02020603050405020304" pitchFamily="18" charset="0"/>
                <a:cs typeface="Times New Roman" panose="02020603050405020304" pitchFamily="18" charset="0"/>
              </a:rPr>
              <a:t>Pfleeger</a:t>
            </a:r>
            <a:r>
              <a:rPr lang="en-US" b="0" i="0" dirty="0">
                <a:solidFill>
                  <a:srgbClr val="212121"/>
                </a:solidFill>
                <a:effectLst/>
                <a:latin typeface="Times New Roman" panose="02020603050405020304" pitchFamily="18" charset="0"/>
                <a:cs typeface="Times New Roman" panose="02020603050405020304" pitchFamily="18" charset="0"/>
              </a:rPr>
              <a:t> and S. L. </a:t>
            </a:r>
            <a:r>
              <a:rPr lang="en-US" b="0" i="0" dirty="0" err="1">
                <a:solidFill>
                  <a:srgbClr val="212121"/>
                </a:solidFill>
                <a:effectLst/>
                <a:latin typeface="Times New Roman" panose="02020603050405020304" pitchFamily="18" charset="0"/>
                <a:cs typeface="Times New Roman" panose="02020603050405020304" pitchFamily="18" charset="0"/>
              </a:rPr>
              <a:t>Pfleeger</a:t>
            </a:r>
            <a:r>
              <a:rPr lang="en-US" b="0" i="0" dirty="0">
                <a:solidFill>
                  <a:srgbClr val="212121"/>
                </a:solidFill>
                <a:effectLst/>
                <a:latin typeface="Times New Roman" panose="02020603050405020304" pitchFamily="18" charset="0"/>
                <a:cs typeface="Times New Roman" panose="02020603050405020304" pitchFamily="18" charset="0"/>
              </a:rPr>
              <a:t>, </a:t>
            </a:r>
            <a:r>
              <a:rPr lang="en-US" b="0" i="1" dirty="0">
                <a:solidFill>
                  <a:srgbClr val="212121"/>
                </a:solidFill>
                <a:effectLst/>
                <a:latin typeface="Times New Roman" panose="02020603050405020304" pitchFamily="18" charset="0"/>
                <a:cs typeface="Times New Roman" panose="02020603050405020304" pitchFamily="18" charset="0"/>
              </a:rPr>
              <a:t>Security in computing</a:t>
            </a:r>
            <a:r>
              <a:rPr lang="en-US" b="0" i="0" dirty="0">
                <a:solidFill>
                  <a:srgbClr val="212121"/>
                </a:solidFill>
                <a:effectLst/>
                <a:latin typeface="Times New Roman" panose="02020603050405020304" pitchFamily="18" charset="0"/>
                <a:cs typeface="Times New Roman" panose="02020603050405020304" pitchFamily="18" charset="0"/>
              </a:rPr>
              <a:t>. Prentice Hall Professional Technical Reference, 2002.</a:t>
            </a:r>
          </a:p>
          <a:p>
            <a:pPr algn="l">
              <a:spcBef>
                <a:spcPts val="1000"/>
              </a:spcBef>
              <a:spcAft>
                <a:spcPts val="1000"/>
              </a:spcAft>
            </a:pPr>
            <a:r>
              <a:rPr lang="en-US" b="0" i="0" dirty="0">
                <a:solidFill>
                  <a:srgbClr val="212121"/>
                </a:solidFill>
                <a:effectLst/>
                <a:latin typeface="Times New Roman" panose="02020603050405020304" pitchFamily="18" charset="0"/>
                <a:cs typeface="Times New Roman" panose="02020603050405020304" pitchFamily="18" charset="0"/>
              </a:rPr>
              <a:t>2. Ehrenfeld J. M., “</a:t>
            </a:r>
            <a:r>
              <a:rPr lang="en-US" b="0" i="0" dirty="0" err="1">
                <a:solidFill>
                  <a:srgbClr val="212121"/>
                </a:solidFill>
                <a:effectLst/>
                <a:latin typeface="Times New Roman" panose="02020603050405020304" pitchFamily="18" charset="0"/>
                <a:cs typeface="Times New Roman" panose="02020603050405020304" pitchFamily="18" charset="0"/>
              </a:rPr>
              <a:t>Wannacry</a:t>
            </a:r>
            <a:r>
              <a:rPr lang="en-US" b="0" i="0" dirty="0">
                <a:solidFill>
                  <a:srgbClr val="212121"/>
                </a:solidFill>
                <a:effectLst/>
                <a:latin typeface="Times New Roman" panose="02020603050405020304" pitchFamily="18" charset="0"/>
                <a:cs typeface="Times New Roman" panose="02020603050405020304" pitchFamily="18" charset="0"/>
              </a:rPr>
              <a:t>, cybersecurity and health information technology: A time to act,” </a:t>
            </a:r>
            <a:r>
              <a:rPr lang="en-US" b="0" i="1" dirty="0">
                <a:solidFill>
                  <a:srgbClr val="212121"/>
                </a:solidFill>
                <a:effectLst/>
                <a:latin typeface="Times New Roman" panose="02020603050405020304" pitchFamily="18" charset="0"/>
                <a:cs typeface="Times New Roman" panose="02020603050405020304" pitchFamily="18" charset="0"/>
              </a:rPr>
              <a:t>Journal of medical systems</a:t>
            </a:r>
            <a:r>
              <a:rPr lang="en-US" b="0" i="0" dirty="0">
                <a:solidFill>
                  <a:srgbClr val="212121"/>
                </a:solidFill>
                <a:effectLst/>
                <a:latin typeface="Times New Roman" panose="02020603050405020304" pitchFamily="18" charset="0"/>
                <a:cs typeface="Times New Roman" panose="02020603050405020304" pitchFamily="18" charset="0"/>
              </a:rPr>
              <a:t>, vol. 41, no. 7, p. 104, 2017. 10.1007/s10916-017-0752-1 [</a:t>
            </a:r>
            <a:r>
              <a:rPr lang="en-US" b="0" i="0" u="sng" dirty="0">
                <a:solidFill>
                  <a:srgbClr val="376FAA"/>
                </a:solidFill>
                <a:effectLst/>
                <a:latin typeface="Times New Roman" panose="02020603050405020304" pitchFamily="18" charset="0"/>
                <a:cs typeface="Times New Roman" panose="02020603050405020304" pitchFamily="18" charset="0"/>
                <a:hlinkClick r:id="rId2"/>
              </a:rPr>
              <a:t>PubMed</a:t>
            </a:r>
            <a:r>
              <a:rPr lang="en-US" b="0" i="0" dirty="0">
                <a:solidFill>
                  <a:srgbClr val="212121"/>
                </a:solidFill>
                <a:effectLst/>
                <a:latin typeface="Times New Roman" panose="02020603050405020304" pitchFamily="18" charset="0"/>
                <a:cs typeface="Times New Roman" panose="02020603050405020304" pitchFamily="18" charset="0"/>
              </a:rPr>
              <a:t>] [</a:t>
            </a:r>
            <a:r>
              <a:rPr lang="en-US" b="0" i="0" u="sng" dirty="0" err="1">
                <a:solidFill>
                  <a:srgbClr val="376FAA"/>
                </a:solidFill>
                <a:effectLst/>
                <a:latin typeface="Times New Roman" panose="02020603050405020304" pitchFamily="18" charset="0"/>
                <a:cs typeface="Times New Roman" panose="02020603050405020304" pitchFamily="18" charset="0"/>
                <a:hlinkClick r:id="rId3"/>
              </a:rPr>
              <a:t>CrossRef</a:t>
            </a:r>
            <a:r>
              <a:rPr lang="en-US" b="0" i="0" dirty="0">
                <a:solidFill>
                  <a:srgbClr val="212121"/>
                </a:solidFill>
                <a:effectLst/>
                <a:latin typeface="Times New Roman" panose="02020603050405020304" pitchFamily="18" charset="0"/>
                <a:cs typeface="Times New Roman" panose="02020603050405020304" pitchFamily="18" charset="0"/>
              </a:rPr>
              <a:t>] [</a:t>
            </a:r>
            <a:r>
              <a:rPr lang="en-US" b="0" i="0" u="sng" dirty="0">
                <a:solidFill>
                  <a:srgbClr val="376FAA"/>
                </a:solidFill>
                <a:effectLst/>
                <a:latin typeface="Times New Roman" panose="02020603050405020304" pitchFamily="18" charset="0"/>
                <a:cs typeface="Times New Roman" panose="02020603050405020304" pitchFamily="18" charset="0"/>
                <a:hlinkClick r:id="rId4"/>
              </a:rPr>
              <a:t>Google Scholar</a:t>
            </a:r>
            <a:r>
              <a:rPr lang="en-US" b="0" i="0" dirty="0">
                <a:solidFill>
                  <a:srgbClr val="212121"/>
                </a:solidFill>
                <a:effectLst/>
                <a:latin typeface="Times New Roman" panose="02020603050405020304" pitchFamily="18" charset="0"/>
                <a:cs typeface="Times New Roman" panose="02020603050405020304" pitchFamily="18" charset="0"/>
              </a:rPr>
              <a:t>]</a:t>
            </a:r>
          </a:p>
          <a:p>
            <a:pPr algn="l">
              <a:spcBef>
                <a:spcPts val="1000"/>
              </a:spcBef>
              <a:spcAft>
                <a:spcPts val="1000"/>
              </a:spcAft>
            </a:pPr>
            <a:r>
              <a:rPr lang="en-US" b="0" i="0" dirty="0">
                <a:solidFill>
                  <a:srgbClr val="212121"/>
                </a:solidFill>
                <a:effectLst/>
                <a:latin typeface="Times New Roman" panose="02020603050405020304" pitchFamily="18" charset="0"/>
                <a:cs typeface="Times New Roman" panose="02020603050405020304" pitchFamily="18" charset="0"/>
              </a:rPr>
              <a:t>3. R. B. Security, “More than 10,000 vulnerabilities disclosed so far in 2018–over 3,000 you may not know about.” </a:t>
            </a:r>
            <a:r>
              <a:rPr lang="en-US" b="0" i="0" u="sng" dirty="0">
                <a:solidFill>
                  <a:srgbClr val="376FAA"/>
                </a:solidFill>
                <a:effectLst/>
                <a:latin typeface="Times New Roman" panose="02020603050405020304" pitchFamily="18" charset="0"/>
                <a:cs typeface="Times New Roman" panose="02020603050405020304" pitchFamily="18" charset="0"/>
                <a:hlinkClick r:id="rId5"/>
              </a:rPr>
              <a:t>https://www.riskbasedsecurity.com/2018/08/more-than-10000-vulnerabilities-disclosed-so-far-in-2018-over-3000-you-may-not-know-about/</a:t>
            </a:r>
            <a:r>
              <a:rPr lang="en-US" b="0" i="0" dirty="0">
                <a:solidFill>
                  <a:srgbClr val="212121"/>
                </a:solidFill>
                <a:effectLst/>
                <a:latin typeface="Times New Roman" panose="02020603050405020304" pitchFamily="18" charset="0"/>
                <a:cs typeface="Times New Roman" panose="02020603050405020304" pitchFamily="18" charset="0"/>
              </a:rPr>
              <a:t>. Lasted accessed February 16, 2019.</a:t>
            </a:r>
          </a:p>
          <a:p>
            <a:pPr algn="l">
              <a:spcBef>
                <a:spcPts val="1000"/>
              </a:spcBef>
              <a:spcAft>
                <a:spcPts val="1000"/>
              </a:spcAft>
            </a:pPr>
            <a:r>
              <a:rPr lang="en-US" b="0" i="0" dirty="0">
                <a:solidFill>
                  <a:srgbClr val="212121"/>
                </a:solidFill>
                <a:effectLst/>
                <a:latin typeface="Times New Roman" panose="02020603050405020304" pitchFamily="18" charset="0"/>
                <a:cs typeface="Times New Roman" panose="02020603050405020304" pitchFamily="18" charset="0"/>
              </a:rPr>
              <a:t>4. M. Macdonald, R. Frank, J. Mei, and B. Monk, “Identifying digital threats in a hacker web forum,” in </a:t>
            </a:r>
            <a:r>
              <a:rPr lang="en-US" b="0" i="1" dirty="0">
                <a:solidFill>
                  <a:srgbClr val="212121"/>
                </a:solidFill>
                <a:effectLst/>
                <a:latin typeface="Times New Roman" panose="02020603050405020304" pitchFamily="18" charset="0"/>
                <a:cs typeface="Times New Roman" panose="02020603050405020304" pitchFamily="18" charset="0"/>
              </a:rPr>
              <a:t>2015 IEEE/ACM International Conference on Advances in Social Networks Analysis and Mining (ASONAM)</a:t>
            </a:r>
            <a:r>
              <a:rPr lang="en-US" b="0" i="0" dirty="0">
                <a:solidFill>
                  <a:srgbClr val="212121"/>
                </a:solidFill>
                <a:effectLst/>
                <a:latin typeface="Times New Roman" panose="02020603050405020304" pitchFamily="18" charset="0"/>
                <a:cs typeface="Times New Roman" panose="02020603050405020304" pitchFamily="18" charset="0"/>
              </a:rPr>
              <a:t>, pp. 926–933, IEEE, 2015.</a:t>
            </a:r>
          </a:p>
          <a:p>
            <a:pPr algn="l">
              <a:spcBef>
                <a:spcPts val="1000"/>
              </a:spcBef>
              <a:spcAft>
                <a:spcPts val="1000"/>
              </a:spcAft>
            </a:pPr>
            <a:r>
              <a:rPr lang="en-US" b="0" i="0" dirty="0">
                <a:solidFill>
                  <a:srgbClr val="212121"/>
                </a:solidFill>
                <a:effectLst/>
                <a:latin typeface="Times New Roman" panose="02020603050405020304" pitchFamily="18" charset="0"/>
                <a:cs typeface="Times New Roman" panose="02020603050405020304" pitchFamily="18" charset="0"/>
              </a:rPr>
              <a:t>5. L. Bilge and T. </a:t>
            </a:r>
            <a:r>
              <a:rPr lang="en-US" b="0" i="0" dirty="0" err="1">
                <a:solidFill>
                  <a:srgbClr val="212121"/>
                </a:solidFill>
                <a:effectLst/>
                <a:latin typeface="Times New Roman" panose="02020603050405020304" pitchFamily="18" charset="0"/>
                <a:cs typeface="Times New Roman" panose="02020603050405020304" pitchFamily="18" charset="0"/>
              </a:rPr>
              <a:t>Dumitraş</a:t>
            </a:r>
            <a:r>
              <a:rPr lang="en-US" b="0" i="0" dirty="0">
                <a:solidFill>
                  <a:srgbClr val="212121"/>
                </a:solidFill>
                <a:effectLst/>
                <a:latin typeface="Times New Roman" panose="02020603050405020304" pitchFamily="18" charset="0"/>
                <a:cs typeface="Times New Roman" panose="02020603050405020304" pitchFamily="18" charset="0"/>
              </a:rPr>
              <a:t>, “Before we knew it: an empirical study of zero-day attacks in the real world,” in </a:t>
            </a:r>
            <a:r>
              <a:rPr lang="en-US" b="0" i="1" dirty="0">
                <a:solidFill>
                  <a:srgbClr val="212121"/>
                </a:solidFill>
                <a:effectLst/>
                <a:latin typeface="Times New Roman" panose="02020603050405020304" pitchFamily="18" charset="0"/>
                <a:cs typeface="Times New Roman" panose="02020603050405020304" pitchFamily="18" charset="0"/>
              </a:rPr>
              <a:t>Proceedings of the 2012 ACM conference on Computer and communications security</a:t>
            </a:r>
            <a:r>
              <a:rPr lang="en-US" b="0" i="0" dirty="0">
                <a:solidFill>
                  <a:srgbClr val="212121"/>
                </a:solidFill>
                <a:effectLst/>
                <a:latin typeface="Times New Roman" panose="02020603050405020304" pitchFamily="18" charset="0"/>
                <a:cs typeface="Times New Roman" panose="02020603050405020304" pitchFamily="18" charset="0"/>
              </a:rPr>
              <a:t>, pp. 833–844, ACM, 2012.</a:t>
            </a:r>
          </a:p>
        </p:txBody>
      </p:sp>
    </p:spTree>
    <p:extLst>
      <p:ext uri="{BB962C8B-B14F-4D97-AF65-F5344CB8AC3E}">
        <p14:creationId xmlns:p14="http://schemas.microsoft.com/office/powerpoint/2010/main" val="290449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DAA42E-45FF-9E0E-2029-63FCE6B38FFA}"/>
              </a:ext>
            </a:extLst>
          </p:cNvPr>
          <p:cNvSpPr txBox="1"/>
          <p:nvPr/>
        </p:nvSpPr>
        <p:spPr>
          <a:xfrm>
            <a:off x="380144" y="380144"/>
            <a:ext cx="11106364" cy="4165243"/>
          </a:xfrm>
          <a:prstGeom prst="rect">
            <a:avLst/>
          </a:prstGeom>
          <a:noFill/>
        </p:spPr>
        <p:txBody>
          <a:bodyPr wrap="square" rtlCol="0">
            <a:spAutoFit/>
          </a:bodyPr>
          <a:lstStyle/>
          <a:p>
            <a:pPr algn="l">
              <a:spcBef>
                <a:spcPts val="1000"/>
              </a:spcBef>
              <a:spcAft>
                <a:spcPts val="1000"/>
              </a:spcAft>
            </a:pPr>
            <a:r>
              <a:rPr lang="en-IN" b="0" i="0" dirty="0">
                <a:solidFill>
                  <a:srgbClr val="212121"/>
                </a:solidFill>
                <a:effectLst/>
                <a:latin typeface="Times New Roman" panose="02020603050405020304" pitchFamily="18" charset="0"/>
                <a:cs typeface="Times New Roman" panose="02020603050405020304" pitchFamily="18" charset="0"/>
              </a:rPr>
              <a:t>6. L. G. A. Rodriguez, J. S. </a:t>
            </a:r>
            <a:r>
              <a:rPr lang="en-IN" b="0" i="0" dirty="0" err="1">
                <a:solidFill>
                  <a:srgbClr val="212121"/>
                </a:solidFill>
                <a:effectLst/>
                <a:latin typeface="Times New Roman" panose="02020603050405020304" pitchFamily="18" charset="0"/>
                <a:cs typeface="Times New Roman" panose="02020603050405020304" pitchFamily="18" charset="0"/>
              </a:rPr>
              <a:t>Trazzi</a:t>
            </a:r>
            <a:r>
              <a:rPr lang="en-IN" b="0" i="0" dirty="0">
                <a:solidFill>
                  <a:srgbClr val="212121"/>
                </a:solidFill>
                <a:effectLst/>
                <a:latin typeface="Times New Roman" panose="02020603050405020304" pitchFamily="18" charset="0"/>
                <a:cs typeface="Times New Roman" panose="02020603050405020304" pitchFamily="18" charset="0"/>
              </a:rPr>
              <a:t>, V. </a:t>
            </a:r>
            <a:r>
              <a:rPr lang="en-IN" b="0" i="0" dirty="0" err="1">
                <a:solidFill>
                  <a:srgbClr val="212121"/>
                </a:solidFill>
                <a:effectLst/>
                <a:latin typeface="Times New Roman" panose="02020603050405020304" pitchFamily="18" charset="0"/>
                <a:cs typeface="Times New Roman" panose="02020603050405020304" pitchFamily="18" charset="0"/>
              </a:rPr>
              <a:t>Fossaluza</a:t>
            </a:r>
            <a:r>
              <a:rPr lang="en-IN" b="0" i="0" dirty="0">
                <a:solidFill>
                  <a:srgbClr val="212121"/>
                </a:solidFill>
                <a:effectLst/>
                <a:latin typeface="Times New Roman" panose="02020603050405020304" pitchFamily="18" charset="0"/>
                <a:cs typeface="Times New Roman" panose="02020603050405020304" pitchFamily="18" charset="0"/>
              </a:rPr>
              <a:t>, R. </a:t>
            </a:r>
            <a:r>
              <a:rPr lang="en-IN" b="0" i="0" dirty="0" err="1">
                <a:solidFill>
                  <a:srgbClr val="212121"/>
                </a:solidFill>
                <a:effectLst/>
                <a:latin typeface="Times New Roman" panose="02020603050405020304" pitchFamily="18" charset="0"/>
                <a:cs typeface="Times New Roman" panose="02020603050405020304" pitchFamily="18" charset="0"/>
              </a:rPr>
              <a:t>Campiolo</a:t>
            </a:r>
            <a:r>
              <a:rPr lang="en-IN" b="0" i="0" dirty="0">
                <a:solidFill>
                  <a:srgbClr val="212121"/>
                </a:solidFill>
                <a:effectLst/>
                <a:latin typeface="Times New Roman" panose="02020603050405020304" pitchFamily="18" charset="0"/>
                <a:cs typeface="Times New Roman" panose="02020603050405020304" pitchFamily="18" charset="0"/>
              </a:rPr>
              <a:t>, and D. M. Batista, “Analysis of vulnerability disclosure delays from the national vulnerability database,” in </a:t>
            </a:r>
            <a:r>
              <a:rPr lang="en-IN" b="0" i="1" dirty="0">
                <a:solidFill>
                  <a:srgbClr val="212121"/>
                </a:solidFill>
                <a:effectLst/>
                <a:latin typeface="Times New Roman" panose="02020603050405020304" pitchFamily="18" charset="0"/>
                <a:cs typeface="Times New Roman" panose="02020603050405020304" pitchFamily="18" charset="0"/>
              </a:rPr>
              <a:t>Workshop de </a:t>
            </a:r>
            <a:r>
              <a:rPr lang="en-IN" b="0" i="1" dirty="0" err="1">
                <a:solidFill>
                  <a:srgbClr val="212121"/>
                </a:solidFill>
                <a:effectLst/>
                <a:latin typeface="Times New Roman" panose="02020603050405020304" pitchFamily="18" charset="0"/>
                <a:cs typeface="Times New Roman" panose="02020603050405020304" pitchFamily="18" charset="0"/>
              </a:rPr>
              <a:t>Segurança</a:t>
            </a:r>
            <a:r>
              <a:rPr lang="en-IN" b="0" i="1" dirty="0">
                <a:solidFill>
                  <a:srgbClr val="212121"/>
                </a:solidFill>
                <a:effectLst/>
                <a:latin typeface="Times New Roman" panose="02020603050405020304" pitchFamily="18" charset="0"/>
                <a:cs typeface="Times New Roman" panose="02020603050405020304" pitchFamily="18" charset="0"/>
              </a:rPr>
              <a:t> </a:t>
            </a:r>
            <a:r>
              <a:rPr lang="en-IN" b="0" i="1" dirty="0" err="1">
                <a:solidFill>
                  <a:srgbClr val="212121"/>
                </a:solidFill>
                <a:effectLst/>
                <a:latin typeface="Times New Roman" panose="02020603050405020304" pitchFamily="18" charset="0"/>
                <a:cs typeface="Times New Roman" panose="02020603050405020304" pitchFamily="18" charset="0"/>
              </a:rPr>
              <a:t>Cibernética</a:t>
            </a:r>
            <a:r>
              <a:rPr lang="en-IN" b="0" i="1" dirty="0">
                <a:solidFill>
                  <a:srgbClr val="212121"/>
                </a:solidFill>
                <a:effectLst/>
                <a:latin typeface="Times New Roman" panose="02020603050405020304" pitchFamily="18" charset="0"/>
                <a:cs typeface="Times New Roman" panose="02020603050405020304" pitchFamily="18" charset="0"/>
              </a:rPr>
              <a:t> </a:t>
            </a:r>
            <a:r>
              <a:rPr lang="en-IN" b="0" i="1" dirty="0" err="1">
                <a:solidFill>
                  <a:srgbClr val="212121"/>
                </a:solidFill>
                <a:effectLst/>
                <a:latin typeface="Times New Roman" panose="02020603050405020304" pitchFamily="18" charset="0"/>
                <a:cs typeface="Times New Roman" panose="02020603050405020304" pitchFamily="18" charset="0"/>
              </a:rPr>
              <a:t>em</a:t>
            </a:r>
            <a:r>
              <a:rPr lang="en-IN" b="0" i="1" dirty="0">
                <a:solidFill>
                  <a:srgbClr val="212121"/>
                </a:solidFill>
                <a:effectLst/>
                <a:latin typeface="Times New Roman" panose="02020603050405020304" pitchFamily="18" charset="0"/>
                <a:cs typeface="Times New Roman" panose="02020603050405020304" pitchFamily="18" charset="0"/>
              </a:rPr>
              <a:t> </a:t>
            </a:r>
            <a:r>
              <a:rPr lang="en-IN" b="0" i="1" dirty="0" err="1">
                <a:solidFill>
                  <a:srgbClr val="212121"/>
                </a:solidFill>
                <a:effectLst/>
                <a:latin typeface="Times New Roman" panose="02020603050405020304" pitchFamily="18" charset="0"/>
                <a:cs typeface="Times New Roman" panose="02020603050405020304" pitchFamily="18" charset="0"/>
              </a:rPr>
              <a:t>Dispositivos</a:t>
            </a:r>
            <a:r>
              <a:rPr lang="en-IN" b="0" i="1" dirty="0">
                <a:solidFill>
                  <a:srgbClr val="212121"/>
                </a:solidFill>
                <a:effectLst/>
                <a:latin typeface="Times New Roman" panose="02020603050405020304" pitchFamily="18" charset="0"/>
                <a:cs typeface="Times New Roman" panose="02020603050405020304" pitchFamily="18" charset="0"/>
              </a:rPr>
              <a:t> </a:t>
            </a:r>
            <a:r>
              <a:rPr lang="en-IN" b="0" i="1" dirty="0" err="1">
                <a:solidFill>
                  <a:srgbClr val="212121"/>
                </a:solidFill>
                <a:effectLst/>
                <a:latin typeface="Times New Roman" panose="02020603050405020304" pitchFamily="18" charset="0"/>
                <a:cs typeface="Times New Roman" panose="02020603050405020304" pitchFamily="18" charset="0"/>
              </a:rPr>
              <a:t>Conectados</a:t>
            </a:r>
            <a:r>
              <a:rPr lang="en-IN" b="0" i="1" dirty="0">
                <a:solidFill>
                  <a:srgbClr val="212121"/>
                </a:solidFill>
                <a:effectLst/>
                <a:latin typeface="Times New Roman" panose="02020603050405020304" pitchFamily="18" charset="0"/>
                <a:cs typeface="Times New Roman" panose="02020603050405020304" pitchFamily="18" charset="0"/>
              </a:rPr>
              <a:t> (WSCDC_SBRC)</a:t>
            </a:r>
            <a:r>
              <a:rPr lang="en-IN" b="0" i="0" dirty="0">
                <a:solidFill>
                  <a:srgbClr val="212121"/>
                </a:solidFill>
                <a:effectLst/>
                <a:latin typeface="Times New Roman" panose="02020603050405020304" pitchFamily="18" charset="0"/>
                <a:cs typeface="Times New Roman" panose="02020603050405020304" pitchFamily="18" charset="0"/>
              </a:rPr>
              <a:t>, vol. 1, 2018.</a:t>
            </a:r>
          </a:p>
          <a:p>
            <a:pPr algn="l">
              <a:spcBef>
                <a:spcPts val="1000"/>
              </a:spcBef>
              <a:spcAft>
                <a:spcPts val="1000"/>
              </a:spcAft>
            </a:pPr>
            <a:r>
              <a:rPr lang="en-IN" b="0" i="0" dirty="0">
                <a:solidFill>
                  <a:srgbClr val="212121"/>
                </a:solidFill>
                <a:effectLst/>
                <a:latin typeface="Times New Roman" panose="02020603050405020304" pitchFamily="18" charset="0"/>
                <a:cs typeface="Times New Roman" panose="02020603050405020304" pitchFamily="18" charset="0"/>
              </a:rPr>
              <a:t>7. L. Myers, “What does “in the wild” mean when talking about malware?.” </a:t>
            </a:r>
            <a:r>
              <a:rPr lang="en-IN" b="0" i="0" u="sng" dirty="0">
                <a:solidFill>
                  <a:srgbClr val="376FAA"/>
                </a:solidFill>
                <a:effectLst/>
                <a:latin typeface="Times New Roman" panose="02020603050405020304" pitchFamily="18" charset="0"/>
                <a:cs typeface="Times New Roman" panose="02020603050405020304" pitchFamily="18" charset="0"/>
                <a:hlinkClick r:id="rId2"/>
              </a:rPr>
              <a:t>https://www.intego.com/mac-security-blog/what-does-in-the-wild-mean-when-talking-about-malware/</a:t>
            </a:r>
            <a:r>
              <a:rPr lang="en-IN" b="0" i="0" dirty="0">
                <a:solidFill>
                  <a:srgbClr val="212121"/>
                </a:solidFill>
                <a:effectLst/>
                <a:latin typeface="Times New Roman" panose="02020603050405020304" pitchFamily="18" charset="0"/>
                <a:cs typeface="Times New Roman" panose="02020603050405020304" pitchFamily="18" charset="0"/>
              </a:rPr>
              <a:t>. Lasted accessed February 16, 2019.</a:t>
            </a:r>
          </a:p>
          <a:p>
            <a:pPr algn="l">
              <a:spcBef>
                <a:spcPts val="1000"/>
              </a:spcBef>
              <a:spcAft>
                <a:spcPts val="1000"/>
              </a:spcAft>
            </a:pPr>
            <a:r>
              <a:rPr lang="en-IN" b="0" i="0" dirty="0">
                <a:solidFill>
                  <a:srgbClr val="212121"/>
                </a:solidFill>
                <a:effectLst/>
                <a:latin typeface="Times New Roman" panose="02020603050405020304" pitchFamily="18" charset="0"/>
                <a:cs typeface="Times New Roman" panose="02020603050405020304" pitchFamily="18" charset="0"/>
              </a:rPr>
              <a:t>8. M. </a:t>
            </a:r>
            <a:r>
              <a:rPr lang="en-IN" b="0" i="0" dirty="0" err="1">
                <a:solidFill>
                  <a:srgbClr val="212121"/>
                </a:solidFill>
                <a:effectLst/>
                <a:latin typeface="Times New Roman" panose="02020603050405020304" pitchFamily="18" charset="0"/>
                <a:cs typeface="Times New Roman" panose="02020603050405020304" pitchFamily="18" charset="0"/>
              </a:rPr>
              <a:t>Edkrantz</a:t>
            </a:r>
            <a:r>
              <a:rPr lang="en-IN" b="0" i="0" dirty="0">
                <a:solidFill>
                  <a:srgbClr val="212121"/>
                </a:solidFill>
                <a:effectLst/>
                <a:latin typeface="Times New Roman" panose="02020603050405020304" pitchFamily="18" charset="0"/>
                <a:cs typeface="Times New Roman" panose="02020603050405020304" pitchFamily="18" charset="0"/>
              </a:rPr>
              <a:t> and A. Said, “Predicting cyber vulnerability exploits with machine learning.,” in </a:t>
            </a:r>
            <a:r>
              <a:rPr lang="en-IN" b="0" i="1" dirty="0">
                <a:solidFill>
                  <a:srgbClr val="212121"/>
                </a:solidFill>
                <a:effectLst/>
                <a:latin typeface="Times New Roman" panose="02020603050405020304" pitchFamily="18" charset="0"/>
                <a:cs typeface="Times New Roman" panose="02020603050405020304" pitchFamily="18" charset="0"/>
              </a:rPr>
              <a:t>SCAI</a:t>
            </a:r>
            <a:r>
              <a:rPr lang="en-IN" b="0" i="0" dirty="0">
                <a:solidFill>
                  <a:srgbClr val="212121"/>
                </a:solidFill>
                <a:effectLst/>
                <a:latin typeface="Times New Roman" panose="02020603050405020304" pitchFamily="18" charset="0"/>
                <a:cs typeface="Times New Roman" panose="02020603050405020304" pitchFamily="18" charset="0"/>
              </a:rPr>
              <a:t>, pp. 48–57, 2015.</a:t>
            </a:r>
          </a:p>
          <a:p>
            <a:pPr algn="l">
              <a:spcBef>
                <a:spcPts val="1000"/>
              </a:spcBef>
              <a:spcAft>
                <a:spcPts val="1000"/>
              </a:spcAft>
            </a:pPr>
            <a:r>
              <a:rPr lang="en-IN" b="0" i="0" dirty="0">
                <a:solidFill>
                  <a:srgbClr val="212121"/>
                </a:solidFill>
                <a:effectLst/>
                <a:latin typeface="Times New Roman" panose="02020603050405020304" pitchFamily="18" charset="0"/>
                <a:cs typeface="Times New Roman" panose="02020603050405020304" pitchFamily="18" charset="0"/>
              </a:rPr>
              <a:t>9. </a:t>
            </a:r>
            <a:r>
              <a:rPr lang="en-IN" b="0" i="0" dirty="0" err="1">
                <a:solidFill>
                  <a:srgbClr val="212121"/>
                </a:solidFill>
                <a:effectLst/>
                <a:latin typeface="Times New Roman" panose="02020603050405020304" pitchFamily="18" charset="0"/>
                <a:cs typeface="Times New Roman" panose="02020603050405020304" pitchFamily="18" charset="0"/>
              </a:rPr>
              <a:t>Allodi</a:t>
            </a:r>
            <a:r>
              <a:rPr lang="en-IN" b="0" i="0" dirty="0">
                <a:solidFill>
                  <a:srgbClr val="212121"/>
                </a:solidFill>
                <a:effectLst/>
                <a:latin typeface="Times New Roman" panose="02020603050405020304" pitchFamily="18" charset="0"/>
                <a:cs typeface="Times New Roman" panose="02020603050405020304" pitchFamily="18" charset="0"/>
              </a:rPr>
              <a:t> L. and </a:t>
            </a:r>
            <a:r>
              <a:rPr lang="en-IN" b="0" i="0" dirty="0" err="1">
                <a:solidFill>
                  <a:srgbClr val="212121"/>
                </a:solidFill>
                <a:effectLst/>
                <a:latin typeface="Times New Roman" panose="02020603050405020304" pitchFamily="18" charset="0"/>
                <a:cs typeface="Times New Roman" panose="02020603050405020304" pitchFamily="18" charset="0"/>
              </a:rPr>
              <a:t>Massacci</a:t>
            </a:r>
            <a:r>
              <a:rPr lang="en-IN" b="0" i="0" dirty="0">
                <a:solidFill>
                  <a:srgbClr val="212121"/>
                </a:solidFill>
                <a:effectLst/>
                <a:latin typeface="Times New Roman" panose="02020603050405020304" pitchFamily="18" charset="0"/>
                <a:cs typeface="Times New Roman" panose="02020603050405020304" pitchFamily="18" charset="0"/>
              </a:rPr>
              <a:t> F., “Comparing vulnerability severity and exploits using case-control studies,” </a:t>
            </a:r>
            <a:r>
              <a:rPr lang="en-IN" b="0" i="1" dirty="0" err="1">
                <a:solidFill>
                  <a:srgbClr val="212121"/>
                </a:solidFill>
                <a:effectLst/>
                <a:latin typeface="Times New Roman" panose="02020603050405020304" pitchFamily="18" charset="0"/>
                <a:cs typeface="Times New Roman" panose="02020603050405020304" pitchFamily="18" charset="0"/>
              </a:rPr>
              <a:t>Acm</a:t>
            </a:r>
            <a:r>
              <a:rPr lang="en-IN" b="0" i="1" dirty="0">
                <a:solidFill>
                  <a:srgbClr val="212121"/>
                </a:solidFill>
                <a:effectLst/>
                <a:latin typeface="Times New Roman" panose="02020603050405020304" pitchFamily="18" charset="0"/>
                <a:cs typeface="Times New Roman" panose="02020603050405020304" pitchFamily="18" charset="0"/>
              </a:rPr>
              <a:t> Transactions on Information &amp; System Security</a:t>
            </a:r>
            <a:r>
              <a:rPr lang="en-IN" b="0" i="0" dirty="0">
                <a:solidFill>
                  <a:srgbClr val="212121"/>
                </a:solidFill>
                <a:effectLst/>
                <a:latin typeface="Times New Roman" panose="02020603050405020304" pitchFamily="18" charset="0"/>
                <a:cs typeface="Times New Roman" panose="02020603050405020304" pitchFamily="18" charset="0"/>
              </a:rPr>
              <a:t>, vol. 17, no. 1, pp. 1–20, 2014. [</a:t>
            </a:r>
            <a:r>
              <a:rPr lang="en-IN" b="0" i="0" u="sng" dirty="0">
                <a:solidFill>
                  <a:srgbClr val="376FAA"/>
                </a:solidFill>
                <a:effectLst/>
                <a:latin typeface="Times New Roman" panose="02020603050405020304" pitchFamily="18" charset="0"/>
                <a:cs typeface="Times New Roman" panose="02020603050405020304" pitchFamily="18" charset="0"/>
                <a:hlinkClick r:id="rId3"/>
              </a:rPr>
              <a:t>Google Scholar</a:t>
            </a:r>
            <a:r>
              <a:rPr lang="en-IN" b="0" i="0" dirty="0">
                <a:solidFill>
                  <a:srgbClr val="212121"/>
                </a:solidFill>
                <a:effectLst/>
                <a:latin typeface="Times New Roman" panose="02020603050405020304" pitchFamily="18" charset="0"/>
                <a:cs typeface="Times New Roman" panose="02020603050405020304" pitchFamily="18" charset="0"/>
              </a:rPr>
              <a:t>]</a:t>
            </a:r>
          </a:p>
          <a:p>
            <a:pPr algn="l">
              <a:spcBef>
                <a:spcPts val="1000"/>
              </a:spcBef>
              <a:spcAft>
                <a:spcPts val="1000"/>
              </a:spcAft>
            </a:pPr>
            <a:r>
              <a:rPr lang="en-IN" b="0" i="0" dirty="0">
                <a:solidFill>
                  <a:srgbClr val="212121"/>
                </a:solidFill>
                <a:effectLst/>
                <a:latin typeface="Times New Roman" panose="02020603050405020304" pitchFamily="18" charset="0"/>
                <a:cs typeface="Times New Roman" panose="02020603050405020304" pitchFamily="18" charset="0"/>
              </a:rPr>
              <a:t>10. K. Nayak, D. Marino, P. </a:t>
            </a:r>
            <a:r>
              <a:rPr lang="en-IN" b="0" i="0" dirty="0" err="1">
                <a:solidFill>
                  <a:srgbClr val="212121"/>
                </a:solidFill>
                <a:effectLst/>
                <a:latin typeface="Times New Roman" panose="02020603050405020304" pitchFamily="18" charset="0"/>
                <a:cs typeface="Times New Roman" panose="02020603050405020304" pitchFamily="18" charset="0"/>
              </a:rPr>
              <a:t>Efstathopoulos</a:t>
            </a:r>
            <a:r>
              <a:rPr lang="en-IN" b="0" i="0" dirty="0">
                <a:solidFill>
                  <a:srgbClr val="212121"/>
                </a:solidFill>
                <a:effectLst/>
                <a:latin typeface="Times New Roman" panose="02020603050405020304" pitchFamily="18" charset="0"/>
                <a:cs typeface="Times New Roman" panose="02020603050405020304" pitchFamily="18" charset="0"/>
              </a:rPr>
              <a:t>, and T. </a:t>
            </a:r>
            <a:r>
              <a:rPr lang="en-IN" b="0" i="0" dirty="0" err="1">
                <a:solidFill>
                  <a:srgbClr val="212121"/>
                </a:solidFill>
                <a:effectLst/>
                <a:latin typeface="Times New Roman" panose="02020603050405020304" pitchFamily="18" charset="0"/>
                <a:cs typeface="Times New Roman" panose="02020603050405020304" pitchFamily="18" charset="0"/>
              </a:rPr>
              <a:t>Dumitraş</a:t>
            </a:r>
            <a:r>
              <a:rPr lang="en-IN" b="0" i="0" dirty="0">
                <a:solidFill>
                  <a:srgbClr val="212121"/>
                </a:solidFill>
                <a:effectLst/>
                <a:latin typeface="Times New Roman" panose="02020603050405020304" pitchFamily="18" charset="0"/>
                <a:cs typeface="Times New Roman" panose="02020603050405020304" pitchFamily="18" charset="0"/>
              </a:rPr>
              <a:t>, “Some vulnerabilities are different than others,” in </a:t>
            </a:r>
            <a:r>
              <a:rPr lang="en-IN" b="0" i="1" dirty="0">
                <a:solidFill>
                  <a:srgbClr val="212121"/>
                </a:solidFill>
                <a:effectLst/>
                <a:latin typeface="Times New Roman" panose="02020603050405020304" pitchFamily="18" charset="0"/>
                <a:cs typeface="Times New Roman" panose="02020603050405020304" pitchFamily="18" charset="0"/>
              </a:rPr>
              <a:t>International Workshop on Recent Advances in Intrusion Detection</a:t>
            </a:r>
            <a:r>
              <a:rPr lang="en-IN" b="0" i="0" dirty="0">
                <a:solidFill>
                  <a:srgbClr val="212121"/>
                </a:solidFill>
                <a:effectLst/>
                <a:latin typeface="Times New Roman" panose="02020603050405020304" pitchFamily="18" charset="0"/>
                <a:cs typeface="Times New Roman" panose="02020603050405020304" pitchFamily="18" charset="0"/>
              </a:rPr>
              <a:t>, pp. 426–446, Springer, 2014.</a:t>
            </a:r>
          </a:p>
        </p:txBody>
      </p:sp>
    </p:spTree>
    <p:extLst>
      <p:ext uri="{BB962C8B-B14F-4D97-AF65-F5344CB8AC3E}">
        <p14:creationId xmlns:p14="http://schemas.microsoft.com/office/powerpoint/2010/main" val="220641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5"/>
          <p:cNvSpPr>
            <a:spLocks noGrp="1"/>
          </p:cNvSpPr>
          <p:nvPr>
            <p:ph type="title"/>
          </p:nvPr>
        </p:nvSpPr>
        <p:spPr/>
        <p:txBody>
          <a:bodyPr>
            <a:normAutofit/>
          </a:bodyPr>
          <a:lstStyle/>
          <a:p>
            <a:pPr fontAlgn="auto">
              <a:spcAft>
                <a:spcPts val="0"/>
              </a:spcAft>
            </a:pPr>
            <a:r>
              <a:rPr lang="en-IN" sz="4000" dirty="0">
                <a:solidFill>
                  <a:schemeClr val="tx1">
                    <a:lumMod val="75000"/>
                    <a:lumOff val="25000"/>
                  </a:schemeClr>
                </a:solidFill>
              </a:rPr>
              <a:t>CONTENTS</a:t>
            </a:r>
          </a:p>
        </p:txBody>
      </p:sp>
      <p:sp>
        <p:nvSpPr>
          <p:cNvPr id="1048598" name="Content Placeholder 6"/>
          <p:cNvSpPr>
            <a:spLocks noGrp="1"/>
          </p:cNvSpPr>
          <p:nvPr>
            <p:ph idx="1"/>
          </p:nvPr>
        </p:nvSpPr>
        <p:spPr/>
        <p:txBody>
          <a:bodyPr/>
          <a:lstStyle/>
          <a:p>
            <a:pPr>
              <a:buFont typeface="Wingdings" panose="05000000000000000000" pitchFamily="2" charset="2"/>
              <a:buChar char="Ø"/>
            </a:pPr>
            <a:r>
              <a:rPr lang="en-US" altLang="en-US" sz="22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Methodology/Algorithm</a:t>
            </a:r>
          </a:p>
          <a:p>
            <a:pPr>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US" altLang="en-US" sz="2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en-US" sz="2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en-US" sz="2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en-US" sz="2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2400" dirty="0">
              <a:solidFill>
                <a:schemeClr val="tx1"/>
              </a:solidFill>
              <a:latin typeface="Times New Roman" panose="02020603050405020304" pitchFamily="18" charset="0"/>
              <a:cs typeface="Times New Roman" panose="02020603050405020304" pitchFamily="18" charset="0"/>
            </a:endParaRPr>
          </a:p>
          <a:p>
            <a:endParaRPr lang="en-I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939800" y="876300"/>
            <a:ext cx="9601200" cy="801688"/>
          </a:xfrm>
        </p:spPr>
        <p:txBody>
          <a:bodyPr/>
          <a:lstStyle/>
          <a:p>
            <a:pPr fontAlgn="auto">
              <a:spcAft>
                <a:spcPts val="0"/>
              </a:spcAft>
            </a:pPr>
            <a:r>
              <a:rPr lang="en-IN" dirty="0">
                <a:solidFill>
                  <a:schemeClr val="tx1">
                    <a:lumMod val="75000"/>
                    <a:lumOff val="25000"/>
                  </a:schemeClr>
                </a:solidFill>
              </a:rPr>
              <a:t> Abstract</a:t>
            </a:r>
          </a:p>
        </p:txBody>
      </p:sp>
      <p:sp>
        <p:nvSpPr>
          <p:cNvPr id="1048600" name="Content Placeholder 5"/>
          <p:cNvSpPr>
            <a:spLocks noGrp="1"/>
          </p:cNvSpPr>
          <p:nvPr>
            <p:ph idx="1"/>
          </p:nvPr>
        </p:nvSpPr>
        <p:spPr>
          <a:xfrm>
            <a:off x="-513708" y="1677988"/>
            <a:ext cx="12534472" cy="4599521"/>
          </a:xfrm>
        </p:spPr>
        <p:txBody>
          <a:bodyPr rtlCol="0">
            <a:normAutofit fontScale="25000" lnSpcReduction="20000"/>
          </a:bodyPr>
          <a:lstStyle/>
          <a:p>
            <a:pPr lvl="8" algn="just">
              <a:lnSpc>
                <a:spcPct val="200000"/>
              </a:lnSpc>
              <a:spcAft>
                <a:spcPts val="800"/>
              </a:spcAft>
            </a:pP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In recent years, the number of vulnerabilities discovered and publicly disclosed has shown a sharp upward trend. However, the value of exploitation of vulnerabilities varies for attackers, considering that only a small fraction of vulnerabilities are exploited. Therefore, the realization of quick exclusion of the non-exploitable vulnerabilities and optimal patch prioritization on limited resources has become imperative for organizations. Recent works using machine learning techniques predict exploited vulnerabilities by extracting features from open-source intelligence (OSINT). However, in the face of explosive growth of vulnerability information, there is room for improvement in the application of past methods to multiple threat intelligence. A more general method is needed to deal with various threat intelligence sources. Moreover, in previous methods, traditional text processing methods were used to deal with vulnerability related descriptions, which only grasped the static statistical characteristics but ignored the context and the meaning of the words of the text. </a:t>
            </a:r>
            <a:endParaRPr lang="en-IN"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 indent="-91440" algn="just" fontAlgn="auto"/>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extBox 2"/>
          <p:cNvSpPr txBox="1"/>
          <p:nvPr/>
        </p:nvSpPr>
        <p:spPr>
          <a:xfrm>
            <a:off x="698642" y="500490"/>
            <a:ext cx="10952252" cy="5654048"/>
          </a:xfrm>
          <a:prstGeom prst="rect">
            <a:avLst/>
          </a:prstGeom>
          <a:noFill/>
        </p:spPr>
        <p:txBody>
          <a:bodyPr wrap="square">
            <a:spAutoFit/>
          </a:bodyPr>
          <a:lstStyle/>
          <a:p>
            <a:pPr algn="just">
              <a:lnSpc>
                <a:spcPct val="200000"/>
              </a:lnSpc>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 address these challenges, we propose an exploit prediction model, which is based on a combination of fast Text and Light GBM algorithm and called fast Embed. We replicate key portions of the state-of-the-art work of exploit prediction and use them as benchmark models</a:t>
            </a:r>
          </a:p>
          <a:p>
            <a:pPr algn="just">
              <a:lnSpc>
                <a:spcPct val="20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Our model </a:t>
            </a:r>
            <a:r>
              <a:rPr lang="en-US" dirty="0">
                <a:latin typeface="Times New Roman" panose="02020603050405020304" pitchFamily="18" charset="0"/>
                <a:ea typeface="Times New Roman" panose="02020603050405020304" pitchFamily="18" charset="0"/>
                <a:cs typeface="Times New Roman" panose="02020603050405020304" pitchFamily="18" charset="0"/>
              </a:rPr>
              <a:t>output baseline model whether in terms of the generalization ability or the prediction ability without temporal intermixing with an average overall improvement of 6.283% by learning the embedding of vulnerability-related text on extremely imbalanced data sets. Besides, in terms of predicting the exploits in the wild, our model also outperforms the baseline model with an F1 measure of 0.586 on the minority class (33.577% improvement over the work using features from (dark web/deep web). The results demonstrate that the model can improve the ability to describe the exploitability of vulnerabilities and predict exploits in the wild effectively</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8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E4BF-A4F9-650B-6103-E2E363C713DC}"/>
              </a:ext>
            </a:extLst>
          </p:cNvPr>
          <p:cNvSpPr>
            <a:spLocks noGrp="1"/>
          </p:cNvSpPr>
          <p:nvPr>
            <p:ph type="title"/>
          </p:nvPr>
        </p:nvSpPr>
        <p:spPr>
          <a:xfrm>
            <a:off x="1068511" y="1150706"/>
            <a:ext cx="10086851" cy="595901"/>
          </a:xfrm>
        </p:spPr>
        <p:txBody>
          <a:bodyPr>
            <a:normAutofit fontScale="90000"/>
          </a:bodyPr>
          <a:lstStyle/>
          <a:p>
            <a:br>
              <a:rPr lang="en-US" altLang="en-US" dirty="0">
                <a:solidFill>
                  <a:schemeClr val="tx1"/>
                </a:solidFill>
                <a:latin typeface="Times New Roman" panose="02020603050405020304" pitchFamily="18" charset="0"/>
                <a:cs typeface="Times New Roman" panose="02020603050405020304" pitchFamily="18" charset="0"/>
              </a:rPr>
            </a:br>
            <a:br>
              <a:rPr lang="en-US" altLang="en-US" dirty="0">
                <a:solidFill>
                  <a:schemeClr val="tx1"/>
                </a:solidFill>
                <a:latin typeface="Times New Roman" panose="02020603050405020304" pitchFamily="18" charset="0"/>
                <a:cs typeface="Times New Roman" panose="02020603050405020304" pitchFamily="18" charset="0"/>
              </a:rPr>
            </a:br>
            <a:br>
              <a:rPr lang="en-US" altLang="en-US" dirty="0">
                <a:solidFill>
                  <a:schemeClr val="tx1"/>
                </a:solidFill>
                <a:latin typeface="Times New Roman" panose="02020603050405020304" pitchFamily="18" charset="0"/>
                <a:cs typeface="Times New Roman" panose="02020603050405020304" pitchFamily="18" charset="0"/>
              </a:rPr>
            </a:br>
            <a:r>
              <a:rPr lang="en-US" altLang="en-US" dirty="0">
                <a:solidFill>
                  <a:schemeClr val="tx1"/>
                </a:solidFill>
                <a:latin typeface="Times New Roman" panose="02020603050405020304" pitchFamily="18" charset="0"/>
                <a:cs typeface="Times New Roman" panose="02020603050405020304" pitchFamily="18" charset="0"/>
              </a:rPr>
              <a:t>Literature Review</a:t>
            </a:r>
            <a:endParaRPr lang="en-IN" dirty="0"/>
          </a:p>
        </p:txBody>
      </p:sp>
      <p:sp>
        <p:nvSpPr>
          <p:cNvPr id="7" name="TextBox 6">
            <a:extLst>
              <a:ext uri="{FF2B5EF4-FFF2-40B4-BE49-F238E27FC236}">
                <a16:creationId xmlns:a16="http://schemas.microsoft.com/office/drawing/2014/main" id="{4A2095EF-AB7A-6BB7-DCA2-99021E6452AC}"/>
              </a:ext>
            </a:extLst>
          </p:cNvPr>
          <p:cNvSpPr txBox="1"/>
          <p:nvPr/>
        </p:nvSpPr>
        <p:spPr>
          <a:xfrm>
            <a:off x="688370" y="1746607"/>
            <a:ext cx="11137186" cy="5078313"/>
          </a:xfrm>
          <a:prstGeom prst="rect">
            <a:avLst/>
          </a:prstGeom>
          <a:noFill/>
        </p:spPr>
        <p:txBody>
          <a:bodyPr wrap="square" rtlCol="0">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  Assessing and prioritizing the threats of cybersecurity have gained ever-increasing attention in recent years. Especially, several works have been devoted to measuring the risk of software vulnerabilities and predicting the future threat  caused by software vulnerabilities, thus realizing vulnerability patching prioritization.</a:t>
            </a:r>
          </a:p>
          <a:p>
            <a:endParaRPr lang="en-US" b="0" i="0" dirty="0">
              <a:solidFill>
                <a:srgbClr val="212121"/>
              </a:solidFill>
              <a:effectLst/>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  Zhang et al attempted to predict the time of the next vulnerability for a given software application by using Common Vulnerability Scoring System (CVSS) and the Common Platform Enumeration (CPE) designed by the National Institute of Standards and Technology (NIST) as features rather than the NVD description. CVSS calculates the vulnerability risk index through different characteristics, which measures the availability and exploitability of a vulnerability</a:t>
            </a:r>
          </a:p>
          <a:p>
            <a:endParaRPr lang="en-US" b="0" i="0" dirty="0">
              <a:solidFill>
                <a:srgbClr val="212121"/>
              </a:solidFill>
              <a:effectLst/>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  Recent works extract features from publicly available online vulnerability information and combine them with machine learning techniques to predict whether a given vulnerability will be exploited or exploited in the wild, with CVSS as one of the features of training. </a:t>
            </a:r>
          </a:p>
          <a:p>
            <a:endParaRPr lang="en-US" b="0" i="0" dirty="0">
              <a:solidFill>
                <a:srgbClr val="212121"/>
              </a:solidFill>
              <a:effectLst/>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   </a:t>
            </a:r>
            <a:r>
              <a:rPr lang="en-US" b="0" i="0" dirty="0" err="1">
                <a:solidFill>
                  <a:srgbClr val="212121"/>
                </a:solidFill>
                <a:effectLst/>
                <a:latin typeface="Times New Roman" panose="02020603050405020304" pitchFamily="18" charset="0"/>
                <a:cs typeface="Times New Roman" panose="02020603050405020304" pitchFamily="18" charset="0"/>
              </a:rPr>
              <a:t>Bozorgi</a:t>
            </a:r>
            <a:r>
              <a:rPr lang="en-US" b="0" i="0" dirty="0">
                <a:solidFill>
                  <a:srgbClr val="212121"/>
                </a:solidFill>
                <a:effectLst/>
                <a:latin typeface="Times New Roman" panose="02020603050405020304" pitchFamily="18" charset="0"/>
                <a:cs typeface="Times New Roman" panose="02020603050405020304" pitchFamily="18" charset="0"/>
              </a:rPr>
              <a:t> et al  leveraged the Open Source Vulnerability Database (OSVDB) and the NVD to train a support vector machine (SVM) classifier as to predict whether a corresponding PoC will be developed for each vulnerability. They achieved excellent prediction results with an accuracy of 90% using a resampled and balanced data set with most vulnerabilities are marked as exploited in OSVDB.</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52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A2C65-5CEF-955F-C7EB-3944416AEC0F}"/>
              </a:ext>
            </a:extLst>
          </p:cNvPr>
          <p:cNvSpPr txBox="1"/>
          <p:nvPr/>
        </p:nvSpPr>
        <p:spPr>
          <a:xfrm>
            <a:off x="544530" y="308225"/>
            <a:ext cx="11445412" cy="4247317"/>
          </a:xfrm>
          <a:prstGeom prst="rect">
            <a:avLst/>
          </a:prstGeom>
          <a:noFill/>
        </p:spPr>
        <p:txBody>
          <a:bodyPr wrap="square" rtlCol="0">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    Due to the inefficiency of NVD in reporting vulnerabilities, some previous works leveraged vulnerability-related contexts in social networks such as Twitter and dark web / deep web forums to build an early prediction model. Based on the work of  </a:t>
            </a:r>
            <a:r>
              <a:rPr lang="en-US" b="0" i="0" dirty="0" err="1">
                <a:solidFill>
                  <a:srgbClr val="212121"/>
                </a:solidFill>
                <a:effectLst/>
                <a:latin typeface="Times New Roman" panose="02020603050405020304" pitchFamily="18" charset="0"/>
                <a:cs typeface="Times New Roman" panose="02020603050405020304" pitchFamily="18" charset="0"/>
              </a:rPr>
              <a:t>Bozorgi</a:t>
            </a:r>
            <a:r>
              <a:rPr lang="en-US" b="0" i="0" dirty="0">
                <a:solidFill>
                  <a:srgbClr val="212121"/>
                </a:solidFill>
                <a:effectLst/>
                <a:latin typeface="Times New Roman" panose="02020603050405020304" pitchFamily="18" charset="0"/>
                <a:cs typeface="Times New Roman" panose="02020603050405020304" pitchFamily="18" charset="0"/>
              </a:rPr>
              <a:t> ,  </a:t>
            </a:r>
            <a:r>
              <a:rPr lang="en-US" b="0" i="0" dirty="0" err="1">
                <a:solidFill>
                  <a:srgbClr val="212121"/>
                </a:solidFill>
                <a:effectLst/>
                <a:latin typeface="Times New Roman" panose="02020603050405020304" pitchFamily="18" charset="0"/>
                <a:cs typeface="Times New Roman" panose="02020603050405020304" pitchFamily="18" charset="0"/>
              </a:rPr>
              <a:t>Sabottke</a:t>
            </a:r>
            <a:r>
              <a:rPr lang="en-US" b="0" i="0" dirty="0">
                <a:solidFill>
                  <a:srgbClr val="212121"/>
                </a:solidFill>
                <a:effectLst/>
                <a:latin typeface="Times New Roman" panose="02020603050405020304" pitchFamily="18" charset="0"/>
                <a:cs typeface="Times New Roman" panose="02020603050405020304" pitchFamily="18" charset="0"/>
              </a:rPr>
              <a:t> et al. use a linear SVM classifier to predict whether the tweets related to CVE vulnerabilities on Twitter will bring about the exploitation of vulnerabilities.</a:t>
            </a:r>
          </a:p>
          <a:p>
            <a:endParaRPr lang="en-US" dirty="0">
              <a:solidFill>
                <a:srgbClr val="212121"/>
              </a:solidFill>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    In addition to predicting PoC exploits, they also predicted exploits that occurred in the real world based on Symantec’s anti-virus attack signatures  and Intrusion Detection Systems’ (IDS) attack signatures . Only 1.3% of the vulnerabilities in </a:t>
            </a:r>
            <a:r>
              <a:rPr lang="en-US" b="0" i="0" dirty="0" err="1">
                <a:solidFill>
                  <a:srgbClr val="212121"/>
                </a:solidFill>
                <a:effectLst/>
                <a:latin typeface="Times New Roman" panose="02020603050405020304" pitchFamily="18" charset="0"/>
                <a:cs typeface="Times New Roman" panose="02020603050405020304" pitchFamily="18" charset="0"/>
              </a:rPr>
              <a:t>Sabottke’s</a:t>
            </a:r>
            <a:r>
              <a:rPr lang="en-US" b="0" i="0" dirty="0">
                <a:solidFill>
                  <a:srgbClr val="212121"/>
                </a:solidFill>
                <a:effectLst/>
                <a:latin typeface="Times New Roman" panose="02020603050405020304" pitchFamily="18" charset="0"/>
                <a:cs typeface="Times New Roman" panose="02020603050405020304" pitchFamily="18" charset="0"/>
              </a:rPr>
              <a:t> dataset are exploited in the wild, and 6.2% exploited, showing a sharp decline compared with previous work, which is consistent with our work.</a:t>
            </a:r>
          </a:p>
          <a:p>
            <a:endParaRPr lang="en-US" dirty="0">
              <a:solidFill>
                <a:srgbClr val="212121"/>
              </a:solidFill>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    The work carried out by Bullough et al.  replicates representative experiments in the past and points out that some unrealistic methods of past experiments have exaggerated the predictive performance of the models. Bias on the predictive ability for future vulnerabilities caused by balancing data sets and concept drift [</a:t>
            </a:r>
            <a:r>
              <a:rPr lang="en-US" b="0" i="0" u="sng" dirty="0">
                <a:solidFill>
                  <a:srgbClr val="376FAA"/>
                </a:solidFill>
                <a:effectLst/>
                <a:latin typeface="Times New Roman" panose="02020603050405020304" pitchFamily="18" charset="0"/>
                <a:cs typeface="Times New Roman" panose="02020603050405020304" pitchFamily="18" charset="0"/>
                <a:hlinkClick r:id="rId2"/>
              </a:rPr>
              <a:t>38</a:t>
            </a:r>
            <a:r>
              <a:rPr lang="en-US" b="0" i="0" dirty="0">
                <a:solidFill>
                  <a:srgbClr val="212121"/>
                </a:solidFill>
                <a:effectLst/>
                <a:latin typeface="Times New Roman" panose="02020603050405020304" pitchFamily="18" charset="0"/>
                <a:cs typeface="Times New Roman" panose="02020603050405020304" pitchFamily="18" charset="0"/>
              </a:rPr>
              <a:t>, </a:t>
            </a:r>
            <a:r>
              <a:rPr lang="en-US" b="0" i="0" u="sng" dirty="0">
                <a:solidFill>
                  <a:srgbClr val="376FAA"/>
                </a:solidFill>
                <a:effectLst/>
                <a:latin typeface="Times New Roman" panose="02020603050405020304" pitchFamily="18" charset="0"/>
                <a:cs typeface="Times New Roman" panose="02020603050405020304" pitchFamily="18" charset="0"/>
                <a:hlinkClick r:id="rId3"/>
              </a:rPr>
              <a:t>39</a:t>
            </a:r>
            <a:r>
              <a:rPr lang="en-US" b="0" i="0" dirty="0">
                <a:solidFill>
                  <a:srgbClr val="212121"/>
                </a:solidFill>
                <a:effectLst/>
                <a:latin typeface="Times New Roman" panose="02020603050405020304" pitchFamily="18" charset="0"/>
                <a:cs typeface="Times New Roman" panose="02020603050405020304" pitchFamily="18" charset="0"/>
              </a:rPr>
              <a:t>] caused by temporal intermixing of training and test sets are common in past experiments. In this paper, we will replicate previous representative works and carry out empirical analysis on the real performance of our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07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Box 2"/>
          <p:cNvSpPr txBox="1"/>
          <p:nvPr/>
        </p:nvSpPr>
        <p:spPr>
          <a:xfrm>
            <a:off x="884853" y="-111489"/>
            <a:ext cx="10422294" cy="6401753"/>
          </a:xfrm>
          <a:prstGeom prst="rect">
            <a:avLst/>
          </a:prstGeom>
          <a:noFill/>
        </p:spPr>
        <p:txBody>
          <a:bodyPr wrap="square">
            <a:spAutoFit/>
          </a:bodyPr>
          <a:lstStyle/>
          <a:p>
            <a:pPr algn="just">
              <a:lnSpc>
                <a:spcPct val="200000"/>
              </a:lnSpc>
              <a:spcAft>
                <a:spcPts val="800"/>
              </a:spcAft>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INTRODUTION: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200000"/>
              </a:lnSpc>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As the reliance on technology and the internet continues to grow, the security of our digital systems has become a critical concern. Cyber security threats can result in financial losses, identity theft, and the loss of sensitive data. One of the key challenges in cyber security is identifying and mitigating vulnerabilities before they can be exploited by malicious actors. Vulnerability assessment is a critical step in maintaining the security of digital systems, and machine learning techniques have emerged as a promising approach to automate this process.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project aims to investigate the effectiveness of boosted machine learning ensembles for predicting the</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severity of cyber security vulnerabilities. Boosted ensembles are a powerful machine learning technique that</a:t>
            </a: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combines multiple weak models to produce a strong model. In the context of vulnerability assessment, these    </a:t>
            </a: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models can be trained on a large dataset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extBox 2"/>
          <p:cNvSpPr txBox="1"/>
          <p:nvPr/>
        </p:nvSpPr>
        <p:spPr>
          <a:xfrm>
            <a:off x="821933" y="751565"/>
            <a:ext cx="11168009" cy="3337260"/>
          </a:xfrm>
          <a:prstGeom prst="rect">
            <a:avLst/>
          </a:prstGeom>
          <a:noFill/>
        </p:spPr>
        <p:txBody>
          <a:bodyPr wrap="square">
            <a:spAutoFit/>
          </a:bodyPr>
          <a:lstStyle/>
          <a:p>
            <a:pPr algn="just">
              <a:lnSpc>
                <a:spcPct val="200000"/>
              </a:lnSpc>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In addition to examining the effectiveness of boosted ensembles, this project will also explore feature ranking techniques to identify the most important features that contribute to vulnerability severity. By understanding which features are most important, cyber security professionals can prioritize their efforts and resources to address the most critical proposed approach has the potential to significantly improve the efficiency and accuracy of </a:t>
            </a:r>
            <a:r>
              <a:rPr lang="en-US" dirty="0">
                <a:latin typeface="Times New Roman" panose="02020603050405020304" pitchFamily="18" charset="0"/>
                <a:ea typeface="Times New Roman" panose="02020603050405020304" pitchFamily="18" charset="0"/>
                <a:cs typeface="Times New Roman" panose="02020603050405020304" pitchFamily="18" charset="0"/>
              </a:rPr>
              <a:t>vulnerabilities The ability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assessment, enabling organizations to proactively address security risks and mitigate the impact of cyber security threats.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196C-A433-2795-80D2-C0664616B18A}"/>
              </a:ext>
            </a:extLst>
          </p:cNvPr>
          <p:cNvSpPr>
            <a:spLocks noGrp="1"/>
          </p:cNvSpPr>
          <p:nvPr>
            <p:ph type="title"/>
          </p:nvPr>
        </p:nvSpPr>
        <p:spPr>
          <a:xfrm>
            <a:off x="1096963" y="965771"/>
            <a:ext cx="10058400" cy="739739"/>
          </a:xfrm>
        </p:spPr>
        <p:txBody>
          <a:bodyPr>
            <a:normAutofit fontScale="90000"/>
          </a:bodyPr>
          <a:lstStyle/>
          <a:p>
            <a:br>
              <a:rPr lang="en-US" altLang="en-US" sz="4800" dirty="0">
                <a:solidFill>
                  <a:schemeClr val="tx1"/>
                </a:solidFill>
                <a:latin typeface="Times New Roman" panose="02020603050405020304" pitchFamily="18" charset="0"/>
                <a:cs typeface="Times New Roman" panose="02020603050405020304" pitchFamily="18" charset="0"/>
              </a:rPr>
            </a:br>
            <a:r>
              <a:rPr lang="en-US" altLang="en-US" sz="4800" dirty="0">
                <a:solidFill>
                  <a:schemeClr val="tx1"/>
                </a:solidFill>
                <a:latin typeface="Times New Roman" panose="02020603050405020304" pitchFamily="18" charset="0"/>
                <a:cs typeface="Times New Roman" panose="02020603050405020304" pitchFamily="18" charset="0"/>
              </a:rPr>
              <a:t>Methodology/Algorithm</a:t>
            </a:r>
            <a:endParaRPr lang="en-IN" dirty="0"/>
          </a:p>
        </p:txBody>
      </p:sp>
      <p:sp>
        <p:nvSpPr>
          <p:cNvPr id="4" name="TextBox 3">
            <a:extLst>
              <a:ext uri="{FF2B5EF4-FFF2-40B4-BE49-F238E27FC236}">
                <a16:creationId xmlns:a16="http://schemas.microsoft.com/office/drawing/2014/main" id="{F4CEC5E4-6086-D653-BCC9-018B61152869}"/>
              </a:ext>
            </a:extLst>
          </p:cNvPr>
          <p:cNvSpPr txBox="1"/>
          <p:nvPr/>
        </p:nvSpPr>
        <p:spPr>
          <a:xfrm>
            <a:off x="904126" y="1705511"/>
            <a:ext cx="11287873" cy="4247317"/>
          </a:xfrm>
          <a:prstGeom prst="rect">
            <a:avLst/>
          </a:prstGeom>
          <a:noFill/>
        </p:spPr>
        <p:txBody>
          <a:bodyPr wrap="square" rtlCol="0">
            <a:spAutoFit/>
          </a:bodyPr>
          <a:lstStyle/>
          <a:p>
            <a:endParaRPr lang="en-US" b="0" i="0" dirty="0">
              <a:solidFill>
                <a:srgbClr val="212121"/>
              </a:solidFill>
              <a:effectLst/>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     Our vulnerability prediction model consists of two components: feature merging and vulnerability classification. In </a:t>
            </a:r>
          </a:p>
          <a:p>
            <a:r>
              <a:rPr lang="en-US" b="0" i="0" dirty="0">
                <a:solidFill>
                  <a:srgbClr val="212121"/>
                </a:solidFill>
                <a:effectLst/>
                <a:latin typeface="Times New Roman" panose="02020603050405020304" pitchFamily="18" charset="0"/>
                <a:cs typeface="Times New Roman" panose="02020603050405020304" pitchFamily="18" charset="0"/>
              </a:rPr>
              <a:t>the feature merging part, the input features of the model are divided into two categories, namely text features and </a:t>
            </a:r>
          </a:p>
          <a:p>
            <a:r>
              <a:rPr lang="en-US" b="0" i="0" dirty="0">
                <a:solidFill>
                  <a:srgbClr val="212121"/>
                </a:solidFill>
                <a:effectLst/>
                <a:latin typeface="Times New Roman" panose="02020603050405020304" pitchFamily="18" charset="0"/>
                <a:cs typeface="Times New Roman" panose="02020603050405020304" pitchFamily="18" charset="0"/>
              </a:rPr>
              <a:t>other inherent features of vulnerabilities such as CVSS. In terms of text features, through lemmatization, removal </a:t>
            </a:r>
          </a:p>
          <a:p>
            <a:r>
              <a:rPr lang="en-US" b="0" i="0" dirty="0">
                <a:solidFill>
                  <a:srgbClr val="212121"/>
                </a:solidFill>
                <a:effectLst/>
                <a:latin typeface="Times New Roman" panose="02020603050405020304" pitchFamily="18" charset="0"/>
                <a:cs typeface="Times New Roman" panose="02020603050405020304" pitchFamily="18" charset="0"/>
              </a:rPr>
              <a:t>of stop words, embedding of the neural language model, we get a more accurate embedded representation of vulnerability-related text. Judging from the output results of the text feature training model, through the training of neural network model, we can get the embedded representation of the vulnerability-related text or the classification result of whether the vulnerability is exploited from the vulnerability-related text. </a:t>
            </a:r>
          </a:p>
          <a:p>
            <a:endParaRPr lang="en-US" dirty="0">
              <a:solidFill>
                <a:srgbClr val="212121"/>
              </a:solidFill>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    In the final step of feature merging, the result of text feature model classification or embedded representation of text features is combined with other robust features as the last feature. Then we use a two-class machine learning model to predict the possibility of vulnerabilities being exploited by hackers and to prioritize vulnerabilities to be remedied based on the above fusion of text features and inherent features of vulnerabilities, in which positive samples indicate that the vulnerabilities are exploitable, while negative samples indicate the opposite. </a:t>
            </a:r>
            <a:r>
              <a:rPr lang="en-US" b="0" i="0" u="sng" dirty="0">
                <a:solidFill>
                  <a:srgbClr val="376FAA"/>
                </a:solidFill>
                <a:effectLst/>
                <a:latin typeface="Times New Roman" panose="02020603050405020304" pitchFamily="18" charset="0"/>
                <a:cs typeface="Times New Roman" panose="02020603050405020304" pitchFamily="18" charset="0"/>
                <a:hlinkClick r:id="rId2"/>
              </a:rPr>
              <a:t>Fig 1</a:t>
            </a:r>
            <a:r>
              <a:rPr lang="en-US" b="0" i="0" dirty="0">
                <a:solidFill>
                  <a:srgbClr val="212121"/>
                </a:solidFill>
                <a:effectLst/>
                <a:latin typeface="Times New Roman" panose="02020603050405020304" pitchFamily="18" charset="0"/>
                <a:cs typeface="Times New Roman" panose="02020603050405020304" pitchFamily="18" charset="0"/>
              </a:rPr>
              <a:t> gives an overview of the proposed exploit prediction approach.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439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2310</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vt:lpstr>
      <vt:lpstr>Times New Roman</vt:lpstr>
      <vt:lpstr>Wingdings</vt:lpstr>
      <vt:lpstr>Retrospect</vt:lpstr>
      <vt:lpstr>PowerPoint Presentation</vt:lpstr>
      <vt:lpstr>CONTENTS</vt:lpstr>
      <vt:lpstr> Abstract</vt:lpstr>
      <vt:lpstr>PowerPoint Presentation</vt:lpstr>
      <vt:lpstr>   Literature Review</vt:lpstr>
      <vt:lpstr>PowerPoint Presentation</vt:lpstr>
      <vt:lpstr>PowerPoint Presentation</vt:lpstr>
      <vt:lpstr>PowerPoint Presentation</vt:lpstr>
      <vt:lpstr> Methodology/Algorithm</vt:lpstr>
      <vt:lpstr>PowerPoint Presentation</vt:lpstr>
      <vt:lpstr> Existing System</vt:lpstr>
      <vt:lpstr> Proposed System</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Rohitha Reddy</dc:creator>
  <cp:lastModifiedBy>Mohammad Abdul Adil</cp:lastModifiedBy>
  <cp:revision>2</cp:revision>
  <dcterms:created xsi:type="dcterms:W3CDTF">2020-06-25T18:37:45Z</dcterms:created>
  <dcterms:modified xsi:type="dcterms:W3CDTF">2023-07-09T19:10:24Z</dcterms:modified>
</cp:coreProperties>
</file>