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59" r:id="rId6"/>
    <p:sldId id="314" r:id="rId7"/>
    <p:sldId id="315" r:id="rId8"/>
    <p:sldId id="262" r:id="rId9"/>
    <p:sldId id="316" r:id="rId10"/>
    <p:sldId id="317" r:id="rId11"/>
    <p:sldId id="263" r:id="rId12"/>
    <p:sldId id="318" r:id="rId13"/>
    <p:sldId id="265" r:id="rId14"/>
    <p:sldId id="266" r:id="rId15"/>
    <p:sldId id="313" r:id="rId16"/>
    <p:sldId id="319" r:id="rId17"/>
    <p:sldId id="320" r:id="rId18"/>
    <p:sldId id="321" r:id="rId19"/>
    <p:sldId id="322" r:id="rId20"/>
    <p:sldId id="323" r:id="rId21"/>
    <p:sldId id="324" r:id="rId22"/>
    <p:sldId id="326" r:id="rId23"/>
    <p:sldId id="325" r:id="rId24"/>
    <p:sldId id="327" r:id="rId25"/>
    <p:sldId id="310" r:id="rId2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82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endParaRPr/>
          </a:p>
        </p:txBody>
      </p:sp>
      <p:sp>
        <p:nvSpPr>
          <p:cNvPr id="3" name="Holder 3"/>
          <p:cNvSpPr>
            <a:spLocks noGrp="1"/>
          </p:cNvSpPr>
          <p:nvPr>
            <p:ph sz="half" idx="2"/>
          </p:nvPr>
        </p:nvSpPr>
        <p:spPr>
          <a:xfrm>
            <a:off x="240924" y="970718"/>
            <a:ext cx="2713355" cy="2959100"/>
          </a:xfrm>
          <a:prstGeom prst="rect">
            <a:avLst/>
          </a:prstGeom>
        </p:spPr>
        <p:txBody>
          <a:bodyPr wrap="square" lIns="0" tIns="0" rIns="0" bIns="0">
            <a:spAutoFit/>
          </a:bodyPr>
          <a:lstStyle>
            <a:lvl1pPr>
              <a:defRPr sz="24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3025" y="-22662"/>
            <a:ext cx="4190365" cy="574040"/>
          </a:xfrm>
          <a:prstGeom prst="rect">
            <a:avLst/>
          </a:prstGeom>
        </p:spPr>
        <p:txBody>
          <a:bodyPr wrap="square" lIns="0" tIns="0" rIns="0" bIns="0">
            <a:spAutoFit/>
          </a:bodyPr>
          <a:lstStyle>
            <a:lvl1pPr>
              <a:defRPr sz="3600" b="1" i="0">
                <a:solidFill>
                  <a:srgbClr val="0070C0"/>
                </a:solidFill>
                <a:latin typeface="Arial"/>
                <a:cs typeface="Arial"/>
              </a:defRPr>
            </a:lvl1pPr>
          </a:lstStyle>
          <a:p>
            <a:endParaRPr/>
          </a:p>
        </p:txBody>
      </p:sp>
      <p:sp>
        <p:nvSpPr>
          <p:cNvPr id="3" name="Holder 3"/>
          <p:cNvSpPr>
            <a:spLocks noGrp="1"/>
          </p:cNvSpPr>
          <p:nvPr>
            <p:ph type="body" idx="1"/>
          </p:nvPr>
        </p:nvSpPr>
        <p:spPr>
          <a:xfrm>
            <a:off x="405199" y="782206"/>
            <a:ext cx="7707630" cy="312864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29000"/>
            <a:ext cx="9144000" cy="1714500"/>
          </a:xfrm>
          <a:custGeom>
            <a:avLst/>
            <a:gdLst/>
            <a:ahLst/>
            <a:cxnLst/>
            <a:rect l="l" t="t" r="r" b="b"/>
            <a:pathLst>
              <a:path w="9144000" h="1714500">
                <a:moveTo>
                  <a:pt x="0" y="1714499"/>
                </a:moveTo>
                <a:lnTo>
                  <a:pt x="9143999" y="1714499"/>
                </a:lnTo>
                <a:lnTo>
                  <a:pt x="9143999" y="0"/>
                </a:lnTo>
                <a:lnTo>
                  <a:pt x="0" y="0"/>
                </a:lnTo>
                <a:lnTo>
                  <a:pt x="0" y="1714499"/>
                </a:lnTo>
                <a:close/>
              </a:path>
            </a:pathLst>
          </a:custGeom>
          <a:solidFill>
            <a:schemeClr val="accent6">
              <a:lumMod val="75000"/>
            </a:schemeClr>
          </a:solidFill>
        </p:spPr>
        <p:txBody>
          <a:bodyPr wrap="square" lIns="0" tIns="0" rIns="0" bIns="0" rtlCol="0"/>
          <a:lstStyle/>
          <a:p>
            <a:endParaRPr/>
          </a:p>
        </p:txBody>
      </p:sp>
      <p:grpSp>
        <p:nvGrpSpPr>
          <p:cNvPr id="3" name="object 3"/>
          <p:cNvGrpSpPr/>
          <p:nvPr/>
        </p:nvGrpSpPr>
        <p:grpSpPr>
          <a:xfrm>
            <a:off x="0" y="-28194"/>
            <a:ext cx="9144000" cy="3429000"/>
            <a:chOff x="0" y="0"/>
            <a:chExt cx="9144000" cy="3429000"/>
          </a:xfrm>
        </p:grpSpPr>
        <p:sp>
          <p:nvSpPr>
            <p:cNvPr id="4" name="object 4"/>
            <p:cNvSpPr/>
            <p:nvPr/>
          </p:nvSpPr>
          <p:spPr>
            <a:xfrm>
              <a:off x="0" y="0"/>
              <a:ext cx="9144000" cy="3429000"/>
            </a:xfrm>
            <a:custGeom>
              <a:avLst/>
              <a:gdLst/>
              <a:ahLst/>
              <a:cxnLst/>
              <a:rect l="l" t="t" r="r" b="b"/>
              <a:pathLst>
                <a:path w="9144000" h="3429000">
                  <a:moveTo>
                    <a:pt x="9143999" y="3428999"/>
                  </a:moveTo>
                  <a:lnTo>
                    <a:pt x="0" y="3428999"/>
                  </a:lnTo>
                  <a:lnTo>
                    <a:pt x="0" y="0"/>
                  </a:lnTo>
                  <a:lnTo>
                    <a:pt x="9143999" y="0"/>
                  </a:lnTo>
                  <a:lnTo>
                    <a:pt x="9143999" y="34289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9325" y="27825"/>
              <a:ext cx="1501724" cy="1201385"/>
            </a:xfrm>
            <a:prstGeom prst="rect">
              <a:avLst/>
            </a:prstGeom>
          </p:spPr>
        </p:pic>
      </p:grpSp>
      <p:sp>
        <p:nvSpPr>
          <p:cNvPr id="6" name="object 6"/>
          <p:cNvSpPr txBox="1"/>
          <p:nvPr/>
        </p:nvSpPr>
        <p:spPr>
          <a:xfrm>
            <a:off x="5529925" y="3628913"/>
            <a:ext cx="1312545" cy="910955"/>
          </a:xfrm>
          <a:prstGeom prst="rect">
            <a:avLst/>
          </a:prstGeom>
        </p:spPr>
        <p:txBody>
          <a:bodyPr vert="horz" wrap="square" lIns="0" tIns="12700" rIns="0" bIns="0" rtlCol="0">
            <a:spAutoFit/>
          </a:bodyPr>
          <a:lstStyle/>
          <a:p>
            <a:pPr marL="12700">
              <a:lnSpc>
                <a:spcPts val="1664"/>
              </a:lnSpc>
              <a:spcBef>
                <a:spcPts val="100"/>
              </a:spcBef>
            </a:pPr>
            <a:r>
              <a:rPr sz="1400" b="1" spc="-5" dirty="0">
                <a:solidFill>
                  <a:schemeClr val="bg1"/>
                </a:solidFill>
                <a:latin typeface="Times New Roman"/>
                <a:cs typeface="Times New Roman"/>
              </a:rPr>
              <a:t>By</a:t>
            </a:r>
            <a:endParaRPr sz="1400" dirty="0">
              <a:solidFill>
                <a:schemeClr val="bg1"/>
              </a:solidFill>
              <a:latin typeface="Times New Roman"/>
              <a:cs typeface="Times New Roman"/>
            </a:endParaRPr>
          </a:p>
          <a:p>
            <a:pPr marL="12700" marR="5080" algn="just">
              <a:lnSpc>
                <a:spcPts val="1650"/>
              </a:lnSpc>
              <a:spcBef>
                <a:spcPts val="65"/>
              </a:spcBef>
            </a:pPr>
            <a:r>
              <a:rPr lang="en-US" sz="1400" b="1" spc="-5" dirty="0">
                <a:solidFill>
                  <a:schemeClr val="bg1"/>
                </a:solidFill>
                <a:latin typeface="Times New Roman"/>
                <a:cs typeface="Times New Roman"/>
              </a:rPr>
              <a:t>T. Rohith Reddy</a:t>
            </a:r>
          </a:p>
          <a:p>
            <a:pPr marL="12700" marR="5080" algn="just">
              <a:lnSpc>
                <a:spcPts val="1650"/>
              </a:lnSpc>
              <a:spcBef>
                <a:spcPts val="65"/>
              </a:spcBef>
            </a:pPr>
            <a:r>
              <a:rPr lang="en-US" sz="1400" b="1" spc="-5" dirty="0">
                <a:solidFill>
                  <a:schemeClr val="bg1"/>
                </a:solidFill>
                <a:latin typeface="Times New Roman"/>
                <a:cs typeface="Times New Roman"/>
              </a:rPr>
              <a:t>M. Varsha</a:t>
            </a:r>
          </a:p>
          <a:p>
            <a:pPr marL="12700" marR="5080" algn="just">
              <a:lnSpc>
                <a:spcPts val="1650"/>
              </a:lnSpc>
              <a:spcBef>
                <a:spcPts val="65"/>
              </a:spcBef>
            </a:pPr>
            <a:r>
              <a:rPr lang="en-US" sz="1400" b="1" spc="-5" dirty="0">
                <a:solidFill>
                  <a:schemeClr val="bg1"/>
                </a:solidFill>
                <a:latin typeface="Times New Roman"/>
                <a:cs typeface="Times New Roman"/>
              </a:rPr>
              <a:t>B. Bala Bhaskar</a:t>
            </a:r>
            <a:endParaRPr sz="1400" dirty="0">
              <a:solidFill>
                <a:schemeClr val="bg1"/>
              </a:solidFill>
              <a:latin typeface="Times New Roman"/>
              <a:cs typeface="Times New Roman"/>
            </a:endParaRPr>
          </a:p>
        </p:txBody>
      </p:sp>
      <p:sp>
        <p:nvSpPr>
          <p:cNvPr id="7" name="object 7"/>
          <p:cNvSpPr txBox="1"/>
          <p:nvPr/>
        </p:nvSpPr>
        <p:spPr>
          <a:xfrm>
            <a:off x="7162655" y="3837631"/>
            <a:ext cx="1676545" cy="654475"/>
          </a:xfrm>
          <a:prstGeom prst="rect">
            <a:avLst/>
          </a:prstGeom>
        </p:spPr>
        <p:txBody>
          <a:bodyPr vert="horz" wrap="square" lIns="0" tIns="12700" rIns="0" bIns="0" rtlCol="0">
            <a:spAutoFit/>
          </a:bodyPr>
          <a:lstStyle/>
          <a:p>
            <a:pPr marL="60960">
              <a:lnSpc>
                <a:spcPts val="1664"/>
              </a:lnSpc>
              <a:spcBef>
                <a:spcPts val="100"/>
              </a:spcBef>
              <a:tabLst>
                <a:tab pos="380365" algn="l"/>
              </a:tabLst>
            </a:pP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a:t>
            </a: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a:t>
            </a:r>
            <a:r>
              <a:rPr lang="en-US" sz="1400" b="1" dirty="0">
                <a:solidFill>
                  <a:schemeClr val="bg1"/>
                </a:solidFill>
                <a:latin typeface="Times New Roman"/>
                <a:cs typeface="Times New Roman"/>
              </a:rPr>
              <a:t>208R1A05H5</a:t>
            </a:r>
            <a:r>
              <a:rPr sz="1400" b="1" dirty="0">
                <a:solidFill>
                  <a:schemeClr val="bg1"/>
                </a:solidFill>
                <a:latin typeface="Times New Roman"/>
                <a:cs typeface="Times New Roman"/>
              </a:rPr>
              <a:t>)</a:t>
            </a:r>
            <a:r>
              <a:rPr lang="en-US" sz="1400" b="1" dirty="0">
                <a:solidFill>
                  <a:schemeClr val="bg1"/>
                </a:solidFill>
                <a:latin typeface="Times New Roman"/>
                <a:cs typeface="Times New Roman"/>
              </a:rPr>
              <a:t> </a:t>
            </a:r>
            <a:endParaRPr lang="en-IN" sz="1400" dirty="0">
              <a:solidFill>
                <a:schemeClr val="bg1"/>
              </a:solidFill>
              <a:latin typeface="Times New Roman"/>
              <a:cs typeface="Times New Roman"/>
            </a:endParaRPr>
          </a:p>
          <a:p>
            <a:pPr marL="127000">
              <a:lnSpc>
                <a:spcPts val="1650"/>
              </a:lnSpc>
              <a:tabLst>
                <a:tab pos="380365" algn="l"/>
              </a:tabLst>
            </a:pPr>
            <a:r>
              <a:rPr lang="en-IN" sz="1400" b="1" dirty="0">
                <a:solidFill>
                  <a:schemeClr val="bg1"/>
                </a:solidFill>
                <a:latin typeface="Times New Roman"/>
                <a:cs typeface="Times New Roman"/>
              </a:rPr>
              <a:t>:	(208R1A05F6)</a:t>
            </a:r>
            <a:endParaRPr lang="en-IN" sz="1400" dirty="0">
              <a:solidFill>
                <a:schemeClr val="bg1"/>
              </a:solidFill>
              <a:latin typeface="Times New Roman"/>
              <a:cs typeface="Times New Roman"/>
            </a:endParaRPr>
          </a:p>
          <a:p>
            <a:pPr marL="12700">
              <a:lnSpc>
                <a:spcPts val="1650"/>
              </a:lnSpc>
              <a:tabLst>
                <a:tab pos="380365" algn="l"/>
              </a:tabLst>
            </a:pPr>
            <a:r>
              <a:rPr lang="en-US" sz="1400" b="1" dirty="0">
                <a:solidFill>
                  <a:schemeClr val="bg1"/>
                </a:solidFill>
                <a:latin typeface="Times New Roman"/>
                <a:cs typeface="Times New Roman"/>
              </a:rPr>
              <a:t>   </a:t>
            </a:r>
            <a:r>
              <a:rPr sz="1400" b="1" dirty="0">
                <a:solidFill>
                  <a:schemeClr val="bg1"/>
                </a:solidFill>
                <a:latin typeface="Times New Roman"/>
                <a:cs typeface="Times New Roman"/>
              </a:rPr>
              <a:t>:	(</a:t>
            </a:r>
            <a:r>
              <a:rPr lang="en-US" sz="1400" b="1" dirty="0">
                <a:solidFill>
                  <a:schemeClr val="bg1"/>
                </a:solidFill>
                <a:latin typeface="Times New Roman"/>
                <a:cs typeface="Times New Roman"/>
              </a:rPr>
              <a:t>208R1A05C7</a:t>
            </a:r>
            <a:r>
              <a:rPr sz="1400" b="1" dirty="0">
                <a:solidFill>
                  <a:schemeClr val="bg1"/>
                </a:solidFill>
                <a:latin typeface="Times New Roman"/>
                <a:cs typeface="Times New Roman"/>
              </a:rPr>
              <a:t>)</a:t>
            </a:r>
            <a:endParaRPr sz="1400" dirty="0">
              <a:solidFill>
                <a:schemeClr val="bg1"/>
              </a:solidFill>
              <a:latin typeface="Times New Roman"/>
              <a:cs typeface="Times New Roman"/>
            </a:endParaRPr>
          </a:p>
        </p:txBody>
      </p:sp>
      <p:sp>
        <p:nvSpPr>
          <p:cNvPr id="8" name="object 8"/>
          <p:cNvSpPr txBox="1"/>
          <p:nvPr/>
        </p:nvSpPr>
        <p:spPr>
          <a:xfrm>
            <a:off x="1551049" y="23694"/>
            <a:ext cx="6794500" cy="1410001"/>
          </a:xfrm>
          <a:prstGeom prst="rect">
            <a:avLst/>
          </a:prstGeom>
          <a:ln/>
        </p:spPr>
        <p:style>
          <a:lnRef idx="1">
            <a:schemeClr val="accent3"/>
          </a:lnRef>
          <a:fillRef idx="2">
            <a:schemeClr val="accent3"/>
          </a:fillRef>
          <a:effectRef idx="1">
            <a:schemeClr val="accent3"/>
          </a:effectRef>
          <a:fontRef idx="minor">
            <a:schemeClr val="dk1"/>
          </a:fontRef>
        </p:style>
        <p:txBody>
          <a:bodyPr vert="horz" wrap="square" lIns="0" tIns="70485" rIns="0" bIns="0" rtlCol="0">
            <a:spAutoFit/>
          </a:bodyPr>
          <a:lstStyle/>
          <a:p>
            <a:pPr marL="85725" algn="ctr">
              <a:lnSpc>
                <a:spcPct val="100000"/>
              </a:lnSpc>
              <a:spcBef>
                <a:spcPts val="555"/>
              </a:spcBef>
              <a:tabLst>
                <a:tab pos="4024629" algn="l"/>
              </a:tabLst>
            </a:pPr>
            <a:r>
              <a:rPr sz="3000" b="1" spc="-5" dirty="0">
                <a:solidFill>
                  <a:srgbClr val="0070C0"/>
                </a:solidFill>
                <a:latin typeface="Times New Roman"/>
                <a:cs typeface="Times New Roman"/>
              </a:rPr>
              <a:t>CMR </a:t>
            </a:r>
            <a:r>
              <a:rPr sz="3000" b="1" spc="-10" dirty="0">
                <a:solidFill>
                  <a:srgbClr val="0070C0"/>
                </a:solidFill>
                <a:latin typeface="Times New Roman"/>
                <a:cs typeface="Times New Roman"/>
              </a:rPr>
              <a:t>ENGINEERING	</a:t>
            </a:r>
            <a:r>
              <a:rPr sz="3000" b="1" spc="-5" dirty="0">
                <a:solidFill>
                  <a:srgbClr val="0070C0"/>
                </a:solidFill>
                <a:latin typeface="Times New Roman"/>
                <a:cs typeface="Times New Roman"/>
              </a:rPr>
              <a:t>COLLE</a:t>
            </a:r>
            <a:r>
              <a:rPr lang="en-US" sz="3000" b="1" spc="-5" dirty="0">
                <a:solidFill>
                  <a:srgbClr val="0070C0"/>
                </a:solidFill>
                <a:latin typeface="Times New Roman"/>
                <a:cs typeface="Times New Roman"/>
              </a:rPr>
              <a:t>GE</a:t>
            </a:r>
          </a:p>
          <a:p>
            <a:pPr marL="85725" algn="ctr">
              <a:lnSpc>
                <a:spcPct val="100000"/>
              </a:lnSpc>
              <a:spcBef>
                <a:spcPts val="555"/>
              </a:spcBef>
              <a:tabLst>
                <a:tab pos="4024629" algn="l"/>
              </a:tabLst>
            </a:pPr>
            <a:r>
              <a:rPr lang="en-US" sz="1400" i="1" spc="-5" dirty="0">
                <a:solidFill>
                  <a:srgbClr val="FF0000"/>
                </a:solidFill>
                <a:latin typeface="Times New Roman"/>
                <a:cs typeface="Times New Roman"/>
              </a:rPr>
              <a:t>  </a:t>
            </a:r>
            <a:r>
              <a:rPr lang="en-US" sz="1400" b="1" i="1" spc="-5" dirty="0">
                <a:solidFill>
                  <a:schemeClr val="tx2">
                    <a:lumMod val="50000"/>
                  </a:schemeClr>
                </a:solidFill>
                <a:latin typeface="Times New Roman"/>
                <a:cs typeface="Times New Roman"/>
              </a:rPr>
              <a:t>(UGC AUTONOMOUS)            </a:t>
            </a:r>
          </a:p>
          <a:p>
            <a:pPr marL="85725">
              <a:lnSpc>
                <a:spcPct val="100000"/>
              </a:lnSpc>
              <a:spcBef>
                <a:spcPts val="555"/>
              </a:spcBef>
              <a:tabLst>
                <a:tab pos="4024629" algn="l"/>
              </a:tabLst>
            </a:pPr>
            <a:r>
              <a:rPr lang="en-US" sz="1400" i="1" spc="-5" dirty="0">
                <a:solidFill>
                  <a:srgbClr val="FF0000"/>
                </a:solidFill>
                <a:latin typeface="Times New Roman"/>
                <a:cs typeface="Times New Roman"/>
              </a:rPr>
              <a:t>                  </a:t>
            </a:r>
            <a:r>
              <a:rPr sz="1400" i="1" spc="-5" dirty="0">
                <a:solidFill>
                  <a:srgbClr val="FF0000"/>
                </a:solidFill>
                <a:latin typeface="Times New Roman"/>
                <a:cs typeface="Times New Roman"/>
              </a:rPr>
              <a:t>(</a:t>
            </a:r>
            <a:r>
              <a:rPr sz="1200" i="1" spc="-5" dirty="0">
                <a:solidFill>
                  <a:srgbClr val="FF0000"/>
                </a:solidFill>
                <a:latin typeface="Times New Roman"/>
                <a:cs typeface="Times New Roman"/>
              </a:rPr>
              <a:t>Accredited </a:t>
            </a:r>
            <a:r>
              <a:rPr sz="1200" i="1" dirty="0">
                <a:solidFill>
                  <a:srgbClr val="FF0000"/>
                </a:solidFill>
                <a:latin typeface="Times New Roman"/>
                <a:cs typeface="Times New Roman"/>
              </a:rPr>
              <a:t>by </a:t>
            </a:r>
            <a:r>
              <a:rPr sz="1200" i="1" spc="-5" dirty="0">
                <a:solidFill>
                  <a:srgbClr val="FF0000"/>
                </a:solidFill>
                <a:latin typeface="Times New Roman"/>
                <a:cs typeface="Times New Roman"/>
              </a:rPr>
              <a:t>NBA,Approved </a:t>
            </a:r>
            <a:r>
              <a:rPr sz="1200" i="1" dirty="0">
                <a:solidFill>
                  <a:srgbClr val="FF0000"/>
                </a:solidFill>
                <a:latin typeface="Times New Roman"/>
                <a:cs typeface="Times New Roman"/>
              </a:rPr>
              <a:t>by </a:t>
            </a:r>
            <a:r>
              <a:rPr sz="1200" i="1" spc="-5" dirty="0">
                <a:solidFill>
                  <a:srgbClr val="FF0000"/>
                </a:solidFill>
                <a:latin typeface="Times New Roman"/>
                <a:cs typeface="Times New Roman"/>
              </a:rPr>
              <a:t>AICTE NEW DELHI, Affiliated to JNTU, </a:t>
            </a:r>
            <a:r>
              <a:rPr lang="en-US" sz="1200" i="1" spc="-5" dirty="0">
                <a:solidFill>
                  <a:srgbClr val="FF0000"/>
                </a:solidFill>
                <a:latin typeface="Times New Roman"/>
                <a:cs typeface="Times New Roman"/>
              </a:rPr>
              <a:t> </a:t>
            </a:r>
            <a:r>
              <a:rPr sz="1200" i="1" spc="-5" dirty="0">
                <a:solidFill>
                  <a:srgbClr val="FF0000"/>
                </a:solidFill>
                <a:latin typeface="Times New Roman"/>
                <a:cs typeface="Times New Roman"/>
              </a:rPr>
              <a:t>Hyderabad) </a:t>
            </a:r>
            <a:endParaRPr lang="en-US" sz="1200" i="1" spc="-5" dirty="0">
              <a:solidFill>
                <a:srgbClr val="FF0000"/>
              </a:solidFill>
              <a:latin typeface="Times New Roman"/>
              <a:cs typeface="Times New Roman"/>
            </a:endParaRPr>
          </a:p>
          <a:p>
            <a:pPr marL="85725">
              <a:lnSpc>
                <a:spcPct val="100000"/>
              </a:lnSpc>
              <a:spcBef>
                <a:spcPts val="555"/>
              </a:spcBef>
              <a:tabLst>
                <a:tab pos="4024629" algn="l"/>
              </a:tabLst>
            </a:pPr>
            <a:r>
              <a:rPr sz="1200" i="1" spc="-285" dirty="0">
                <a:solidFill>
                  <a:srgbClr val="FF0000"/>
                </a:solidFill>
                <a:latin typeface="Times New Roman"/>
                <a:cs typeface="Times New Roman"/>
              </a:rPr>
              <a:t> </a:t>
            </a:r>
            <a:r>
              <a:rPr lang="en-US" sz="1200" i="1" spc="-285" dirty="0">
                <a:solidFill>
                  <a:srgbClr val="FF0000"/>
                </a:solidFill>
                <a:latin typeface="Times New Roman"/>
                <a:cs typeface="Times New Roman"/>
              </a:rPr>
              <a:t>                                                                                                                                                                                                                                                                                                                                                                                                                                                                                                                                                                                                                                                                                                                                                                                                                                                                                                                                                            </a:t>
            </a:r>
            <a:r>
              <a:rPr sz="1200" i="1" spc="-5" dirty="0" err="1">
                <a:solidFill>
                  <a:srgbClr val="FF0000"/>
                </a:solidFill>
                <a:latin typeface="Times New Roman"/>
                <a:cs typeface="Times New Roman"/>
              </a:rPr>
              <a:t>Kandlakoya</a:t>
            </a:r>
            <a:r>
              <a:rPr sz="1200" i="1" spc="-5" dirty="0">
                <a:solidFill>
                  <a:srgbClr val="FF0000"/>
                </a:solidFill>
                <a:latin typeface="Times New Roman"/>
                <a:cs typeface="Times New Roman"/>
              </a:rPr>
              <a:t>,</a:t>
            </a:r>
            <a:r>
              <a:rPr sz="1200" i="1" spc="-10" dirty="0">
                <a:solidFill>
                  <a:srgbClr val="FF0000"/>
                </a:solidFill>
                <a:latin typeface="Times New Roman"/>
                <a:cs typeface="Times New Roman"/>
              </a:rPr>
              <a:t> </a:t>
            </a:r>
            <a:r>
              <a:rPr sz="1200" i="1" dirty="0">
                <a:solidFill>
                  <a:srgbClr val="FF0000"/>
                </a:solidFill>
                <a:latin typeface="Times New Roman"/>
                <a:cs typeface="Times New Roman"/>
              </a:rPr>
              <a:t>Medchal </a:t>
            </a:r>
            <a:r>
              <a:rPr sz="1200" i="1" spc="-5" dirty="0">
                <a:solidFill>
                  <a:srgbClr val="FF0000"/>
                </a:solidFill>
                <a:latin typeface="Times New Roman"/>
                <a:cs typeface="Times New Roman"/>
              </a:rPr>
              <a:t>Road, Hyderabad-501</a:t>
            </a:r>
            <a:r>
              <a:rPr sz="1200" i="1" spc="-10" dirty="0">
                <a:solidFill>
                  <a:srgbClr val="FF0000"/>
                </a:solidFill>
                <a:latin typeface="Times New Roman"/>
                <a:cs typeface="Times New Roman"/>
              </a:rPr>
              <a:t> </a:t>
            </a:r>
            <a:r>
              <a:rPr sz="1200" i="1" spc="10" dirty="0">
                <a:solidFill>
                  <a:srgbClr val="FF0000"/>
                </a:solidFill>
                <a:latin typeface="Times New Roman"/>
                <a:cs typeface="Times New Roman"/>
              </a:rPr>
              <a:t>401</a:t>
            </a:r>
            <a:r>
              <a:rPr sz="1400" i="1" spc="10" dirty="0">
                <a:solidFill>
                  <a:srgbClr val="FF0000"/>
                </a:solidFill>
                <a:latin typeface="Times New Roman"/>
                <a:cs typeface="Times New Roman"/>
              </a:rPr>
              <a:t>.</a:t>
            </a:r>
            <a:endParaRPr sz="1400" dirty="0">
              <a:latin typeface="Times New Roman"/>
              <a:cs typeface="Times New Roman"/>
            </a:endParaRPr>
          </a:p>
        </p:txBody>
      </p:sp>
      <p:sp>
        <p:nvSpPr>
          <p:cNvPr id="9" name="object 9"/>
          <p:cNvSpPr txBox="1"/>
          <p:nvPr/>
        </p:nvSpPr>
        <p:spPr>
          <a:xfrm>
            <a:off x="571500" y="1567001"/>
            <a:ext cx="8001000" cy="1772280"/>
          </a:xfrm>
          <a:prstGeom prst="rect">
            <a:avLst/>
          </a:prstGeom>
        </p:spPr>
        <p:txBody>
          <a:bodyPr vert="horz" wrap="square" lIns="0" tIns="12700" rIns="0" bIns="0" rtlCol="0">
            <a:spAutoFit/>
          </a:bodyPr>
          <a:lstStyle/>
          <a:p>
            <a:pPr marL="749935" algn="ctr">
              <a:lnSpc>
                <a:spcPct val="100000"/>
              </a:lnSpc>
              <a:spcBef>
                <a:spcPts val="100"/>
              </a:spcBef>
            </a:pPr>
            <a:r>
              <a:rPr sz="1800" b="1" spc="-5" dirty="0">
                <a:latin typeface="Times New Roman" panose="02020603050405020304" pitchFamily="18" charset="0"/>
                <a:cs typeface="Times New Roman" panose="02020603050405020304" pitchFamily="18" charset="0"/>
              </a:rPr>
              <a:t>Department</a:t>
            </a:r>
            <a:r>
              <a:rPr sz="1800" b="1" spc="-2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of</a:t>
            </a:r>
            <a:r>
              <a:rPr sz="1800" b="1" spc="-2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Computer</a:t>
            </a:r>
            <a:r>
              <a:rPr sz="1800" b="1" spc="-1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Science</a:t>
            </a:r>
            <a:r>
              <a:rPr sz="1800" b="1" spc="-25"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&amp;</a:t>
            </a:r>
            <a:r>
              <a:rPr sz="1800" b="1" spc="-15"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Engineering</a:t>
            </a:r>
            <a:endParaRPr lang="en-US" spc="-5" dirty="0">
              <a:latin typeface="Times New Roman" panose="02020603050405020304" pitchFamily="18" charset="0"/>
              <a:cs typeface="Times New Roman" panose="02020603050405020304" pitchFamily="18" charset="0"/>
            </a:endParaRPr>
          </a:p>
          <a:p>
            <a:pPr marL="749935" algn="ctr">
              <a:lnSpc>
                <a:spcPct val="100000"/>
              </a:lnSpc>
              <a:spcBef>
                <a:spcPts val="100"/>
              </a:spcBef>
            </a:pPr>
            <a:r>
              <a:rPr sz="1800" b="1" dirty="0">
                <a:latin typeface="Times New Roman" panose="02020603050405020304" pitchFamily="18" charset="0"/>
                <a:cs typeface="Times New Roman" panose="02020603050405020304" pitchFamily="18" charset="0"/>
              </a:rPr>
              <a:t>Mini</a:t>
            </a:r>
            <a:r>
              <a:rPr sz="1800" b="1" spc="-100" dirty="0">
                <a:latin typeface="Times New Roman" panose="02020603050405020304" pitchFamily="18" charset="0"/>
                <a:cs typeface="Times New Roman" panose="02020603050405020304" pitchFamily="18" charset="0"/>
              </a:rPr>
              <a:t> </a:t>
            </a:r>
            <a:r>
              <a:rPr sz="1800" b="1" spc="-5" dirty="0">
                <a:latin typeface="Times New Roman" panose="02020603050405020304" pitchFamily="18" charset="0"/>
                <a:cs typeface="Times New Roman" panose="02020603050405020304" pitchFamily="18" charset="0"/>
              </a:rPr>
              <a:t>Project</a:t>
            </a:r>
            <a:endParaRPr lang="en-IN" sz="1800" b="1" spc="-5" dirty="0">
              <a:latin typeface="Times New Roman" panose="02020603050405020304" pitchFamily="18" charset="0"/>
              <a:cs typeface="Times New Roman" panose="02020603050405020304" pitchFamily="18" charset="0"/>
            </a:endParaRPr>
          </a:p>
          <a:p>
            <a:pPr marL="749935" algn="ctr">
              <a:lnSpc>
                <a:spcPct val="100000"/>
              </a:lnSpc>
              <a:spcBef>
                <a:spcPts val="100"/>
              </a:spcBef>
            </a:pPr>
            <a:r>
              <a:rPr lang="en-US" sz="1800" b="1" spc="-5" dirty="0">
                <a:latin typeface="Times New Roman" panose="02020603050405020304" pitchFamily="18" charset="0"/>
                <a:cs typeface="Times New Roman" panose="02020603050405020304" pitchFamily="18" charset="0"/>
              </a:rPr>
              <a:t>On</a:t>
            </a:r>
            <a:endParaRPr lang="en-US" sz="1800" dirty="0">
              <a:latin typeface="Times New Roman" panose="02020603050405020304" pitchFamily="18" charset="0"/>
              <a:cs typeface="Times New Roman" panose="02020603050405020304" pitchFamily="18" charset="0"/>
            </a:endParaRPr>
          </a:p>
          <a:p>
            <a:pPr marL="149860" marR="5080" indent="-137795" algn="ctr">
              <a:lnSpc>
                <a:spcPct val="100000"/>
              </a:lnSpc>
              <a:spcBef>
                <a:spcPts val="844"/>
              </a:spcBef>
            </a:pPr>
            <a:r>
              <a:rPr lang="en-US" sz="2400" b="1" spc="-10" dirty="0">
                <a:solidFill>
                  <a:schemeClr val="tx2">
                    <a:lumMod val="50000"/>
                  </a:schemeClr>
                </a:solidFill>
                <a:latin typeface="Times New Roman" panose="02020603050405020304" pitchFamily="18" charset="0"/>
                <a:cs typeface="Times New Roman" panose="02020603050405020304" pitchFamily="18" charset="0"/>
              </a:rPr>
              <a:t>A ROBUST</a:t>
            </a:r>
            <a:r>
              <a:rPr sz="2400" b="1" spc="-10" dirty="0">
                <a:solidFill>
                  <a:schemeClr val="tx2">
                    <a:lumMod val="50000"/>
                  </a:schemeClr>
                </a:solidFill>
                <a:latin typeface="Times New Roman" panose="02020603050405020304" pitchFamily="18" charset="0"/>
                <a:cs typeface="Times New Roman" panose="02020603050405020304" pitchFamily="18" charset="0"/>
              </a:rPr>
              <a:t> </a:t>
            </a:r>
            <a:r>
              <a:rPr lang="en-US" sz="2400" b="1" spc="-10" dirty="0">
                <a:solidFill>
                  <a:schemeClr val="tx2">
                    <a:lumMod val="50000"/>
                  </a:schemeClr>
                </a:solidFill>
                <a:latin typeface="Times New Roman" panose="02020603050405020304" pitchFamily="18" charset="0"/>
                <a:cs typeface="Times New Roman" panose="02020603050405020304" pitchFamily="18" charset="0"/>
              </a:rPr>
              <a:t>APPROACH</a:t>
            </a:r>
            <a:r>
              <a:rPr sz="2400" b="1" spc="-10" dirty="0">
                <a:solidFill>
                  <a:schemeClr val="tx2">
                    <a:lumMod val="50000"/>
                  </a:schemeClr>
                </a:solidFill>
                <a:latin typeface="Times New Roman" panose="02020603050405020304" pitchFamily="18" charset="0"/>
                <a:cs typeface="Times New Roman" panose="02020603050405020304" pitchFamily="18" charset="0"/>
              </a:rPr>
              <a:t> </a:t>
            </a:r>
            <a:r>
              <a:rPr lang="en-US" sz="2400" b="1" spc="-5" dirty="0">
                <a:solidFill>
                  <a:schemeClr val="tx2">
                    <a:lumMod val="50000"/>
                  </a:schemeClr>
                </a:solidFill>
                <a:latin typeface="Times New Roman" panose="02020603050405020304" pitchFamily="18" charset="0"/>
                <a:cs typeface="Times New Roman" panose="02020603050405020304" pitchFamily="18" charset="0"/>
              </a:rPr>
              <a:t>FOR</a:t>
            </a:r>
            <a:r>
              <a:rPr sz="2400" b="1" spc="-5" dirty="0">
                <a:solidFill>
                  <a:schemeClr val="tx2">
                    <a:lumMod val="50000"/>
                  </a:schemeClr>
                </a:solidFill>
                <a:latin typeface="Times New Roman" panose="02020603050405020304" pitchFamily="18" charset="0"/>
                <a:cs typeface="Times New Roman" panose="02020603050405020304" pitchFamily="18" charset="0"/>
              </a:rPr>
              <a:t> </a:t>
            </a:r>
            <a:r>
              <a:rPr lang="en-US" sz="2400" b="1" spc="-5" dirty="0">
                <a:solidFill>
                  <a:schemeClr val="tx2">
                    <a:lumMod val="50000"/>
                  </a:schemeClr>
                </a:solidFill>
                <a:latin typeface="Times New Roman" panose="02020603050405020304" pitchFamily="18" charset="0"/>
                <a:cs typeface="Times New Roman" panose="02020603050405020304" pitchFamily="18" charset="0"/>
              </a:rPr>
              <a:t>EFFECTIVE</a:t>
            </a:r>
            <a:r>
              <a:rPr sz="2400" b="1" spc="-5" dirty="0">
                <a:solidFill>
                  <a:schemeClr val="tx2">
                    <a:lumMod val="50000"/>
                  </a:schemeClr>
                </a:solidFill>
                <a:latin typeface="Times New Roman" panose="02020603050405020304" pitchFamily="18" charset="0"/>
                <a:cs typeface="Times New Roman" panose="02020603050405020304" pitchFamily="18" charset="0"/>
              </a:rPr>
              <a:t> </a:t>
            </a:r>
            <a:r>
              <a:rPr sz="2400" b="1" spc="-819" dirty="0">
                <a:solidFill>
                  <a:schemeClr val="tx2">
                    <a:lumMod val="50000"/>
                  </a:schemeClr>
                </a:solidFill>
                <a:latin typeface="Times New Roman" panose="02020603050405020304" pitchFamily="18" charset="0"/>
                <a:cs typeface="Times New Roman" panose="02020603050405020304" pitchFamily="18" charset="0"/>
              </a:rPr>
              <a:t> </a:t>
            </a:r>
            <a:r>
              <a:rPr lang="en-US" sz="2400" b="1" spc="-5" dirty="0">
                <a:solidFill>
                  <a:schemeClr val="tx2">
                    <a:lumMod val="50000"/>
                  </a:schemeClr>
                </a:solidFill>
                <a:latin typeface="Times New Roman" panose="02020603050405020304" pitchFamily="18" charset="0"/>
                <a:cs typeface="Times New Roman" panose="02020603050405020304" pitchFamily="18" charset="0"/>
              </a:rPr>
              <a:t>SPAM</a:t>
            </a:r>
            <a:r>
              <a:rPr sz="2400" b="1" spc="-25" dirty="0">
                <a:solidFill>
                  <a:schemeClr val="tx2">
                    <a:lumMod val="50000"/>
                  </a:schemeClr>
                </a:solidFill>
                <a:latin typeface="Times New Roman" panose="02020603050405020304" pitchFamily="18" charset="0"/>
                <a:cs typeface="Times New Roman" panose="02020603050405020304" pitchFamily="18" charset="0"/>
              </a:rPr>
              <a:t> </a:t>
            </a:r>
            <a:r>
              <a:rPr lang="en-US" sz="2400" b="1" spc="-5" dirty="0">
                <a:solidFill>
                  <a:schemeClr val="tx2">
                    <a:lumMod val="50000"/>
                  </a:schemeClr>
                </a:solidFill>
                <a:latin typeface="Times New Roman" panose="02020603050405020304" pitchFamily="18" charset="0"/>
                <a:cs typeface="Times New Roman" panose="02020603050405020304" pitchFamily="18" charset="0"/>
              </a:rPr>
              <a:t> DETECTION USING SUPERVISED LEARNING</a:t>
            </a:r>
            <a:r>
              <a:rPr sz="2800" b="1" spc="-5" dirty="0">
                <a:solidFill>
                  <a:schemeClr val="tx2">
                    <a:lumMod val="50000"/>
                  </a:schemeClr>
                </a:solidFill>
                <a:latin typeface="Times New Roman" panose="02020603050405020304" pitchFamily="18" charset="0"/>
                <a:cs typeface="Times New Roman" panose="02020603050405020304" pitchFamily="18" charset="0"/>
              </a:rPr>
              <a:t>.</a:t>
            </a:r>
            <a:endParaRPr sz="28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10" name="object 10"/>
          <p:cNvSpPr txBox="1"/>
          <p:nvPr/>
        </p:nvSpPr>
        <p:spPr>
          <a:xfrm>
            <a:off x="449100" y="3604758"/>
            <a:ext cx="1596390" cy="1153795"/>
          </a:xfrm>
          <a:prstGeom prst="rect">
            <a:avLst/>
          </a:prstGeom>
        </p:spPr>
        <p:txBody>
          <a:bodyPr vert="horz" wrap="square" lIns="0" tIns="23495" rIns="0" bIns="0" rtlCol="0">
            <a:spAutoFit/>
          </a:bodyPr>
          <a:lstStyle/>
          <a:p>
            <a:pPr marL="12700" marR="5080" indent="44450">
              <a:lnSpc>
                <a:spcPct val="115700"/>
              </a:lnSpc>
              <a:spcBef>
                <a:spcPts val="185"/>
              </a:spcBef>
            </a:pPr>
            <a:r>
              <a:rPr sz="1400" b="1" spc="-5" dirty="0">
                <a:solidFill>
                  <a:schemeClr val="bg1"/>
                </a:solidFill>
                <a:latin typeface="Times New Roman"/>
                <a:cs typeface="Times New Roman"/>
              </a:rPr>
              <a:t>Internal</a:t>
            </a:r>
            <a:r>
              <a:rPr sz="1400" b="1" dirty="0">
                <a:solidFill>
                  <a:schemeClr val="bg1"/>
                </a:solidFill>
                <a:latin typeface="Times New Roman"/>
                <a:cs typeface="Times New Roman"/>
              </a:rPr>
              <a:t> </a:t>
            </a:r>
            <a:r>
              <a:rPr sz="1400" b="1" spc="-5" dirty="0">
                <a:solidFill>
                  <a:schemeClr val="bg1"/>
                </a:solidFill>
                <a:latin typeface="Times New Roman"/>
                <a:cs typeface="Times New Roman"/>
              </a:rPr>
              <a:t>Guide:</a:t>
            </a:r>
            <a:r>
              <a:rPr sz="1800" b="1" spc="-5" dirty="0">
                <a:solidFill>
                  <a:schemeClr val="bg1"/>
                </a:solidFill>
                <a:latin typeface="Times New Roman"/>
                <a:cs typeface="Times New Roman"/>
              </a:rPr>
              <a:t>- </a:t>
            </a:r>
            <a:r>
              <a:rPr sz="1800" b="1" dirty="0">
                <a:solidFill>
                  <a:schemeClr val="bg1"/>
                </a:solidFill>
                <a:latin typeface="Times New Roman"/>
                <a:cs typeface="Times New Roman"/>
              </a:rPr>
              <a:t> </a:t>
            </a:r>
            <a:r>
              <a:rPr sz="1400" b="1" spc="-5" dirty="0">
                <a:solidFill>
                  <a:schemeClr val="bg1"/>
                </a:solidFill>
                <a:latin typeface="Times New Roman"/>
                <a:cs typeface="Times New Roman"/>
              </a:rPr>
              <a:t>Mr</a:t>
            </a:r>
            <a:r>
              <a:rPr lang="en-US" sz="1400" b="1" spc="-5" dirty="0">
                <a:solidFill>
                  <a:schemeClr val="bg1"/>
                </a:solidFill>
                <a:latin typeface="Times New Roman"/>
                <a:cs typeface="Times New Roman"/>
              </a:rPr>
              <a:t>s. B. Sri Priya</a:t>
            </a:r>
            <a:r>
              <a:rPr sz="1400" b="1" spc="-5" dirty="0">
                <a:solidFill>
                  <a:schemeClr val="bg1"/>
                </a:solidFill>
                <a:latin typeface="Times New Roman"/>
                <a:cs typeface="Times New Roman"/>
              </a:rPr>
              <a:t>, </a:t>
            </a:r>
            <a:r>
              <a:rPr sz="1400" b="1" spc="-335" dirty="0">
                <a:solidFill>
                  <a:schemeClr val="bg1"/>
                </a:solidFill>
                <a:latin typeface="Times New Roman"/>
                <a:cs typeface="Times New Roman"/>
              </a:rPr>
              <a:t> </a:t>
            </a:r>
            <a:r>
              <a:rPr sz="1400" b="1" spc="-5" dirty="0">
                <a:solidFill>
                  <a:schemeClr val="bg1"/>
                </a:solidFill>
                <a:latin typeface="Times New Roman"/>
                <a:cs typeface="Times New Roman"/>
              </a:rPr>
              <a:t>Ass</a:t>
            </a:r>
            <a:r>
              <a:rPr lang="en-US" sz="1400" b="1" spc="-5" dirty="0">
                <a:solidFill>
                  <a:schemeClr val="bg1"/>
                </a:solidFill>
                <a:latin typeface="Times New Roman"/>
                <a:cs typeface="Times New Roman"/>
              </a:rPr>
              <a:t>istant</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Professor,</a:t>
            </a:r>
            <a:endParaRPr sz="1400" dirty="0">
              <a:solidFill>
                <a:schemeClr val="bg1"/>
              </a:solidFill>
              <a:latin typeface="Times New Roman"/>
              <a:cs typeface="Times New Roman"/>
            </a:endParaRPr>
          </a:p>
          <a:p>
            <a:pPr marL="12700">
              <a:lnSpc>
                <a:spcPct val="100000"/>
              </a:lnSpc>
              <a:spcBef>
                <a:spcPts val="655"/>
              </a:spcBef>
            </a:pPr>
            <a:r>
              <a:rPr sz="1400" b="1" spc="-5" dirty="0">
                <a:solidFill>
                  <a:schemeClr val="bg1"/>
                </a:solidFill>
                <a:latin typeface="Times New Roman"/>
                <a:cs typeface="Times New Roman"/>
              </a:rPr>
              <a:t>Dept.</a:t>
            </a:r>
            <a:r>
              <a:rPr sz="1400" b="1" spc="-35" dirty="0">
                <a:solidFill>
                  <a:schemeClr val="bg1"/>
                </a:solidFill>
                <a:latin typeface="Times New Roman"/>
                <a:cs typeface="Times New Roman"/>
              </a:rPr>
              <a:t> </a:t>
            </a:r>
            <a:r>
              <a:rPr sz="1400" b="1" dirty="0">
                <a:solidFill>
                  <a:schemeClr val="bg1"/>
                </a:solidFill>
                <a:latin typeface="Times New Roman"/>
                <a:cs typeface="Times New Roman"/>
              </a:rPr>
              <a:t>of</a:t>
            </a:r>
            <a:r>
              <a:rPr sz="1400" b="1" spc="-30" dirty="0">
                <a:solidFill>
                  <a:schemeClr val="bg1"/>
                </a:solidFill>
                <a:latin typeface="Times New Roman"/>
                <a:cs typeface="Times New Roman"/>
              </a:rPr>
              <a:t> </a:t>
            </a:r>
            <a:r>
              <a:rPr sz="1400" b="1" spc="-5" dirty="0">
                <a:solidFill>
                  <a:schemeClr val="bg1"/>
                </a:solidFill>
                <a:latin typeface="Times New Roman"/>
                <a:cs typeface="Times New Roman"/>
              </a:rPr>
              <a:t>CSE.</a:t>
            </a:r>
            <a:endParaRPr sz="1400" dirty="0">
              <a:solidFill>
                <a:schemeClr val="bg1"/>
              </a:solidFill>
              <a:latin typeface="Times New Roman"/>
              <a:cs typeface="Times New Roman"/>
            </a:endParaRPr>
          </a:p>
        </p:txBody>
      </p:sp>
      <p:sp>
        <p:nvSpPr>
          <p:cNvPr id="11" name="TextBox 10"/>
          <p:cNvSpPr txBox="1"/>
          <p:nvPr/>
        </p:nvSpPr>
        <p:spPr>
          <a:xfrm>
            <a:off x="3048000" y="4476750"/>
            <a:ext cx="1905000" cy="400110"/>
          </a:xfrm>
          <a:prstGeom prst="rect">
            <a:avLst/>
          </a:prstGeom>
          <a:solidFill>
            <a:schemeClr val="bg1"/>
          </a:solidFill>
          <a:ln>
            <a:solidFill>
              <a:srgbClr val="FF0000"/>
            </a:solidFill>
          </a:ln>
        </p:spPr>
        <p:txBody>
          <a:bodyPr wrap="square" rtlCol="0">
            <a:spAutoFit/>
          </a:bodyPr>
          <a:lstStyle/>
          <a:p>
            <a:r>
              <a:rPr lang="en-US" b="1" dirty="0">
                <a:solidFill>
                  <a:srgbClr val="002060"/>
                </a:solidFill>
              </a:rPr>
              <a:t>A.Y </a:t>
            </a:r>
            <a:r>
              <a:rPr lang="en-US" sz="2000" b="1" dirty="0">
                <a:solidFill>
                  <a:srgbClr val="002060"/>
                </a:solidFill>
              </a:rPr>
              <a:t>2023-2024</a:t>
            </a:r>
          </a:p>
        </p:txBody>
      </p:sp>
      <p:pic>
        <p:nvPicPr>
          <p:cNvPr id="59394" name="Picture 2" descr="National Board Of Accreditation (Nba) in Subramani Nagar, Info Bells  Technologies Private Limited | ID: 21274167473"/>
          <p:cNvPicPr>
            <a:picLocks noChangeAspect="1" noChangeArrowheads="1"/>
          </p:cNvPicPr>
          <p:nvPr/>
        </p:nvPicPr>
        <p:blipFill>
          <a:blip r:embed="rId3" cstate="print"/>
          <a:srcRect/>
          <a:stretch>
            <a:fillRect/>
          </a:stretch>
        </p:blipFill>
        <p:spPr bwMode="auto">
          <a:xfrm>
            <a:off x="8458200" y="133350"/>
            <a:ext cx="5334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8F09-DBFB-05E3-7FDE-57BDD90E3864}"/>
              </a:ext>
            </a:extLst>
          </p:cNvPr>
          <p:cNvSpPr>
            <a:spLocks noGrp="1"/>
          </p:cNvSpPr>
          <p:nvPr>
            <p:ph type="title"/>
          </p:nvPr>
        </p:nvSpPr>
        <p:spPr>
          <a:xfrm>
            <a:off x="231940" y="209550"/>
            <a:ext cx="8039804" cy="553998"/>
          </a:xfrm>
        </p:spPr>
        <p:txBody>
          <a:bodyPr/>
          <a:lstStyle/>
          <a:p>
            <a:r>
              <a:rPr lang="en-IN" spc="-10" dirty="0">
                <a:solidFill>
                  <a:srgbClr val="B45F06"/>
                </a:solidFill>
                <a:latin typeface="Times New Roman" panose="02020603050405020304" pitchFamily="18" charset="0"/>
                <a:cs typeface="Times New Roman" panose="02020603050405020304" pitchFamily="18" charset="0"/>
              </a:rPr>
              <a:t>Drawbacks of Existing</a:t>
            </a:r>
            <a:r>
              <a:rPr lang="en-IN" spc="-95" dirty="0">
                <a:solidFill>
                  <a:srgbClr val="B45F06"/>
                </a:solidFill>
                <a:latin typeface="Times New Roman" panose="02020603050405020304" pitchFamily="18" charset="0"/>
                <a:cs typeface="Times New Roman" panose="02020603050405020304" pitchFamily="18" charset="0"/>
              </a:rPr>
              <a:t> </a:t>
            </a:r>
            <a:r>
              <a:rPr lang="en-IN" spc="-5" dirty="0">
                <a:solidFill>
                  <a:srgbClr val="B45F06"/>
                </a:solidFill>
                <a:latin typeface="Times New Roman" panose="02020603050405020304" pitchFamily="18" charset="0"/>
                <a:cs typeface="Times New Roman" panose="02020603050405020304" pitchFamily="18" charset="0"/>
              </a:rPr>
              <a:t>System</a:t>
            </a:r>
            <a:endParaRPr lang="en-IN" dirty="0"/>
          </a:p>
        </p:txBody>
      </p:sp>
      <p:sp>
        <p:nvSpPr>
          <p:cNvPr id="3" name="Text Placeholder 2">
            <a:extLst>
              <a:ext uri="{FF2B5EF4-FFF2-40B4-BE49-F238E27FC236}">
                <a16:creationId xmlns:a16="http://schemas.microsoft.com/office/drawing/2014/main" id="{A0218E32-1658-C0E5-5EEC-D0DC1BC4A1CB}"/>
              </a:ext>
            </a:extLst>
          </p:cNvPr>
          <p:cNvSpPr>
            <a:spLocks noGrp="1"/>
          </p:cNvSpPr>
          <p:nvPr>
            <p:ph type="body" idx="1"/>
          </p:nvPr>
        </p:nvSpPr>
        <p:spPr>
          <a:xfrm>
            <a:off x="457200" y="1200150"/>
            <a:ext cx="7482370" cy="2284215"/>
          </a:xfrm>
        </p:spPr>
        <p:txBody>
          <a:bodyPr/>
          <a:lstStyle/>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is not implemented Inverse Document Frequency (IDF).</a:t>
            </a:r>
          </a:p>
          <a:p>
            <a:pPr marL="34290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SMS data is to be finally used by the mathematical model–based supervised learning algorithms. These algorithms fail to deal with textual content in the data and are more comfortable with numeric values</a:t>
            </a:r>
            <a:endParaRPr lang="en-IN" dirty="0">
              <a:latin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098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5482"/>
            <a:ext cx="3623945" cy="57404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45F06"/>
                </a:solidFill>
                <a:latin typeface="Times New Roman" panose="02020603050405020304" pitchFamily="18" charset="0"/>
                <a:cs typeface="Times New Roman" panose="02020603050405020304" pitchFamily="18" charset="0"/>
              </a:rPr>
              <a:t>Proposed</a:t>
            </a:r>
            <a:r>
              <a:rPr spc="-95" dirty="0">
                <a:solidFill>
                  <a:srgbClr val="B45F06"/>
                </a:solidFill>
                <a:latin typeface="Times New Roman" panose="02020603050405020304" pitchFamily="18" charset="0"/>
                <a:cs typeface="Times New Roman" panose="02020603050405020304" pitchFamily="18" charset="0"/>
              </a:rPr>
              <a:t> </a:t>
            </a:r>
            <a:r>
              <a:rPr spc="-5" dirty="0">
                <a:solidFill>
                  <a:srgbClr val="B45F06"/>
                </a:solidFill>
                <a:latin typeface="Times New Roman" panose="02020603050405020304" pitchFamily="18" charset="0"/>
                <a:cs typeface="Times New Roman" panose="02020603050405020304" pitchFamily="18" charset="0"/>
              </a:rPr>
              <a:t>System</a:t>
            </a:r>
          </a:p>
        </p:txBody>
      </p:sp>
      <p:sp>
        <p:nvSpPr>
          <p:cNvPr id="3" name="object 3"/>
          <p:cNvSpPr txBox="1"/>
          <p:nvPr/>
        </p:nvSpPr>
        <p:spPr>
          <a:xfrm>
            <a:off x="181984" y="765157"/>
            <a:ext cx="8474075" cy="5243743"/>
          </a:xfrm>
          <a:prstGeom prst="rect">
            <a:avLst/>
          </a:prstGeom>
        </p:spPr>
        <p:txBody>
          <a:bodyPr vert="horz" wrap="square" lIns="0" tIns="12700" rIns="0" bIns="0" rtlCol="0">
            <a:spAutoFit/>
          </a:bodyPr>
          <a:lstStyle/>
          <a:p>
            <a:pPr marL="12065" marR="6350" algn="just">
              <a:lnSpc>
                <a:spcPct val="114599"/>
              </a:lnSpc>
              <a:spcBef>
                <a:spcPts val="100"/>
              </a:spcBef>
              <a:tabLst>
                <a:tab pos="424815" algn="l"/>
                <a:tab pos="425450" algn="l"/>
              </a:tabLs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It is observed that in spite of the comparative study of classification performance undertaken by the aforementioned state-of-the-art works, none of them have attempted to determine and establish the robustness of the classification techniques in spam identification. Also, the abundance of spam messages in regional language is largely ignored in such works.</a:t>
            </a:r>
          </a:p>
          <a:p>
            <a:pPr marL="297815" marR="6350" indent="-285750" algn="just">
              <a:lnSpc>
                <a:spcPct val="114599"/>
              </a:lnSpc>
              <a:spcBef>
                <a:spcPts val="100"/>
              </a:spcBef>
              <a:buFont typeface="Wingdings" panose="05000000000000000000" pitchFamily="2" charset="2"/>
              <a:buChar char="v"/>
              <a:tabLst>
                <a:tab pos="424815" algn="l"/>
                <a:tab pos="425450" algn="l"/>
              </a:tabLs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system introduces the novel context of identifying spam and ham SMS in regional languages that are typed in English, along with the general English corpus of spam and ham by extending it.</a:t>
            </a:r>
          </a:p>
          <a:p>
            <a:pPr marL="297815" marR="6350" indent="-285750" algn="just">
              <a:lnSpc>
                <a:spcPct val="114599"/>
              </a:lnSpc>
              <a:spcBef>
                <a:spcPts val="100"/>
              </a:spcBef>
              <a:buFont typeface="Wingdings" panose="05000000000000000000" pitchFamily="2" charset="2"/>
              <a:buChar char="v"/>
              <a:tabLst>
                <a:tab pos="424815" algn="l"/>
                <a:tab pos="425450" algn="l"/>
              </a:tabLst>
            </a:pPr>
            <a:r>
              <a:rPr lang="en-US" sz="1800" dirty="0">
                <a:solidFill>
                  <a:srgbClr val="231F20"/>
                </a:solidFill>
                <a:effectLst/>
                <a:latin typeface="Times New Roman" panose="02020603050405020304" pitchFamily="18" charset="0"/>
                <a:ea typeface="Calibri" panose="020F0502020204030204" pitchFamily="34" charset="0"/>
                <a:cs typeface="Times New Roman" panose="02020603050405020304" pitchFamily="18" charset="0"/>
              </a:rPr>
              <a:t>The system employes a Monte Carlo approach and ML Classifiers to repeatedly perform classification using different machine learning algorithms on different combinations of spam and ham text from the extended corpus (with k-fold cross-validation for a large value of k = 100) in order to determine the efficiency of baseline learning algorithms in comparison to the CNN-based model.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97815" marR="6350" indent="-285750" algn="just">
              <a:lnSpc>
                <a:spcPct val="114599"/>
              </a:lnSpc>
              <a:spcBef>
                <a:spcPts val="100"/>
              </a:spcBef>
              <a:buFont typeface="Wingdings" panose="05000000000000000000" pitchFamily="2" charset="2"/>
              <a:buChar char="v"/>
              <a:tabLst>
                <a:tab pos="424815" algn="l"/>
                <a:tab pos="425450" algn="l"/>
              </a:tabLs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97815" marR="6350" indent="-285750">
              <a:lnSpc>
                <a:spcPct val="114599"/>
              </a:lnSpc>
              <a:spcBef>
                <a:spcPts val="100"/>
              </a:spcBef>
              <a:buFont typeface="Wingdings" panose="05000000000000000000" pitchFamily="2" charset="2"/>
              <a:buChar char="v"/>
              <a:tabLst>
                <a:tab pos="424815" algn="l"/>
                <a:tab pos="425450" algn="l"/>
              </a:tabLst>
            </a:pPr>
            <a:endParaRPr lang="en-IN" sz="1800" dirty="0">
              <a:effectLst/>
              <a:latin typeface="Arial MT"/>
              <a:ea typeface="Calibri" panose="020F0502020204030204" pitchFamily="34" charset="0"/>
            </a:endParaRPr>
          </a:p>
          <a:p>
            <a:pPr marL="12065" marR="6350">
              <a:lnSpc>
                <a:spcPct val="114599"/>
              </a:lnSpc>
              <a:spcBef>
                <a:spcPts val="100"/>
              </a:spcBef>
              <a:tabLst>
                <a:tab pos="424815" algn="l"/>
                <a:tab pos="425450" algn="l"/>
              </a:tabLst>
            </a:pPr>
            <a:endParaRPr sz="240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A576-011E-0F6A-5E7C-B8860851F671}"/>
              </a:ext>
            </a:extLst>
          </p:cNvPr>
          <p:cNvSpPr>
            <a:spLocks noGrp="1"/>
          </p:cNvSpPr>
          <p:nvPr>
            <p:ph type="title"/>
          </p:nvPr>
        </p:nvSpPr>
        <p:spPr>
          <a:xfrm>
            <a:off x="228600" y="193248"/>
            <a:ext cx="8229600" cy="553998"/>
          </a:xfrm>
        </p:spPr>
        <p:txBody>
          <a:bodyPr/>
          <a:lstStyle/>
          <a:p>
            <a:r>
              <a:rPr lang="en-IN" spc="-10" dirty="0">
                <a:solidFill>
                  <a:srgbClr val="B45F06"/>
                </a:solidFill>
                <a:latin typeface="Times New Roman" panose="02020603050405020304" pitchFamily="18" charset="0"/>
                <a:cs typeface="Times New Roman" panose="02020603050405020304" pitchFamily="18" charset="0"/>
              </a:rPr>
              <a:t>Advantages of Proposed System </a:t>
            </a:r>
            <a:endParaRPr lang="en-IN" dirty="0"/>
          </a:p>
        </p:txBody>
      </p:sp>
      <p:sp>
        <p:nvSpPr>
          <p:cNvPr id="3" name="Text Placeholder 2">
            <a:extLst>
              <a:ext uri="{FF2B5EF4-FFF2-40B4-BE49-F238E27FC236}">
                <a16:creationId xmlns:a16="http://schemas.microsoft.com/office/drawing/2014/main" id="{CD6FBCD9-5BD1-049E-3A0E-1C7441677E6A}"/>
              </a:ext>
            </a:extLst>
          </p:cNvPr>
          <p:cNvSpPr>
            <a:spLocks noGrp="1"/>
          </p:cNvSpPr>
          <p:nvPr>
            <p:ph type="body" idx="1"/>
          </p:nvPr>
        </p:nvSpPr>
        <p:spPr>
          <a:xfrm>
            <a:off x="304800" y="1276350"/>
            <a:ext cx="7707630" cy="2887970"/>
          </a:xfrm>
        </p:spPr>
        <p:txBody>
          <a:bodyPr/>
          <a:lstStyle/>
          <a:p>
            <a:pPr marL="285750" indent="-285750" algn="just">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more effective due to presence of many ml classifiers.</a:t>
            </a:r>
          </a:p>
          <a:p>
            <a:pPr marL="285750" indent="-285750" algn="just">
              <a:buFont typeface="Wingdings" panose="05000000000000000000" pitchFamily="2" charset="2"/>
              <a:buChar char="Ø"/>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implemented with an accurate prediction for the corresponding dataset.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TimesLTStd-Roman"/>
                <a:ea typeface="Calibri" panose="020F0502020204030204" pitchFamily="34" charset="0"/>
                <a:cs typeface="TimesLTStd-Roman"/>
              </a:rPr>
              <a:t> </a:t>
            </a:r>
            <a:endParaRPr lang="en-IN" sz="1800" dirty="0">
              <a:effectLst/>
              <a:latin typeface="Times New Roman" panose="02020603050405020304" pitchFamily="18" charset="0"/>
              <a:ea typeface="Calibri" panose="020F0502020204030204" pitchFamily="34" charset="0"/>
            </a:endParaRPr>
          </a:p>
          <a:p>
            <a:pPr marL="285750" indent="-285750" algn="just">
              <a:buFont typeface="Wingdings" panose="05000000000000000000" pitchFamily="2" charset="2"/>
              <a:buChar char="Ø"/>
            </a:pPr>
            <a:endParaRPr lang="en-IN" sz="1800" dirty="0">
              <a:effectLst/>
              <a:ea typeface="Calibri" panose="020F050202020403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1668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275" y="149097"/>
            <a:ext cx="5123815" cy="566822"/>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45F06"/>
                </a:solidFill>
                <a:latin typeface="Times New Roman" panose="02020603050405020304" pitchFamily="18" charset="0"/>
                <a:cs typeface="Times New Roman" panose="02020603050405020304" pitchFamily="18" charset="0"/>
              </a:rPr>
              <a:t>Software</a:t>
            </a:r>
            <a:r>
              <a:rPr spc="-95" dirty="0">
                <a:solidFill>
                  <a:srgbClr val="B45F06"/>
                </a:solidFill>
                <a:latin typeface="Times New Roman" panose="02020603050405020304" pitchFamily="18" charset="0"/>
                <a:cs typeface="Times New Roman" panose="02020603050405020304" pitchFamily="18" charset="0"/>
              </a:rPr>
              <a:t> </a:t>
            </a:r>
            <a:r>
              <a:rPr spc="-5" dirty="0">
                <a:solidFill>
                  <a:srgbClr val="B45F06"/>
                </a:solidFill>
                <a:latin typeface="Times New Roman" panose="02020603050405020304" pitchFamily="18" charset="0"/>
                <a:cs typeface="Times New Roman" panose="02020603050405020304" pitchFamily="18" charset="0"/>
              </a:rPr>
              <a:t>Requirements</a:t>
            </a:r>
          </a:p>
        </p:txBody>
      </p:sp>
      <p:sp>
        <p:nvSpPr>
          <p:cNvPr id="3" name="object 3"/>
          <p:cNvSpPr txBox="1">
            <a:spLocks noGrp="1"/>
          </p:cNvSpPr>
          <p:nvPr>
            <p:ph sz="half" idx="2"/>
          </p:nvPr>
        </p:nvSpPr>
        <p:spPr>
          <a:xfrm>
            <a:off x="304800" y="1276350"/>
            <a:ext cx="8001000" cy="3695884"/>
          </a:xfrm>
          <a:prstGeom prst="rect">
            <a:avLst/>
          </a:prstGeom>
        </p:spPr>
        <p:txBody>
          <a:bodyPr vert="horz" wrap="square" lIns="0" tIns="12700" rIns="0" bIns="0" rtlCol="0">
            <a:spAutoFit/>
          </a:bodyPr>
          <a:lstStyle/>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 Ultimate.</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Coding Language		:   Python.</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Front-End			:   Python.</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Back-End			:   Django-ORM</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Designing			:   Html, </a:t>
            </a:r>
            <a:r>
              <a:rPr lang="en-US" sz="1800" b="0" dirty="0" err="1">
                <a:latin typeface="Times New Roman" panose="02020603050405020304" pitchFamily="18" charset="0"/>
                <a:ea typeface="Calibri" panose="020F0502020204030204" pitchFamily="34" charset="0"/>
                <a:cs typeface="Times New Roman" panose="02020603050405020304" pitchFamily="18" charset="0"/>
              </a:rPr>
              <a:t>c</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ss</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dirty="0" err="1">
                <a:effectLst/>
                <a:latin typeface="Times New Roman" panose="02020603050405020304" pitchFamily="18" charset="0"/>
                <a:ea typeface="Calibri" panose="020F0502020204030204" pitchFamily="34" charset="0"/>
                <a:cs typeface="Times New Roman" panose="02020603050405020304" pitchFamily="18" charset="0"/>
              </a:rPr>
              <a:t>javascript</a:t>
            </a: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tabLst>
                <a:tab pos="457200" algn="l"/>
              </a:tabLst>
            </a:pPr>
            <a:r>
              <a:rPr lang="en-US" sz="1800" b="0" dirty="0">
                <a:effectLst/>
                <a:latin typeface="Times New Roman" panose="02020603050405020304" pitchFamily="18" charset="0"/>
                <a:ea typeface="Calibri" panose="020F0502020204030204" pitchFamily="34" charset="0"/>
                <a:cs typeface="Times New Roman" panose="02020603050405020304" pitchFamily="18" charset="0"/>
              </a:rPr>
              <a:t>Data Base			:   MySQL (WAMP Server).</a:t>
            </a:r>
            <a:endParaRPr lang="en-IN" sz="18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a:lnSpc>
                <a:spcPct val="100000"/>
              </a:lnSpc>
              <a:spcBef>
                <a:spcPts val="420"/>
              </a:spcBef>
            </a:pPr>
            <a:endParaRPr spc="-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875" y="126972"/>
            <a:ext cx="5282565" cy="57404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B45F06"/>
                </a:solidFill>
                <a:latin typeface="Times New Roman" panose="02020603050405020304" pitchFamily="18" charset="0"/>
                <a:cs typeface="Times New Roman" panose="02020603050405020304" pitchFamily="18" charset="0"/>
              </a:rPr>
              <a:t>Hardware</a:t>
            </a:r>
            <a:r>
              <a:rPr spc="-90" dirty="0">
                <a:solidFill>
                  <a:srgbClr val="B45F06"/>
                </a:solidFill>
                <a:latin typeface="Times New Roman" panose="02020603050405020304" pitchFamily="18" charset="0"/>
                <a:cs typeface="Times New Roman" panose="02020603050405020304" pitchFamily="18" charset="0"/>
              </a:rPr>
              <a:t> </a:t>
            </a:r>
            <a:r>
              <a:rPr spc="-5" dirty="0">
                <a:solidFill>
                  <a:srgbClr val="B45F06"/>
                </a:solidFill>
                <a:latin typeface="Times New Roman" panose="02020603050405020304" pitchFamily="18" charset="0"/>
                <a:cs typeface="Times New Roman" panose="02020603050405020304" pitchFamily="18" charset="0"/>
              </a:rPr>
              <a:t>Requirements</a:t>
            </a:r>
          </a:p>
        </p:txBody>
      </p:sp>
      <p:sp>
        <p:nvSpPr>
          <p:cNvPr id="6" name="TextBox 5">
            <a:extLst>
              <a:ext uri="{FF2B5EF4-FFF2-40B4-BE49-F238E27FC236}">
                <a16:creationId xmlns:a16="http://schemas.microsoft.com/office/drawing/2014/main" id="{330B8252-0AE4-6B47-0EF5-96033C4C2E60}"/>
              </a:ext>
            </a:extLst>
          </p:cNvPr>
          <p:cNvSpPr txBox="1"/>
          <p:nvPr/>
        </p:nvSpPr>
        <p:spPr>
          <a:xfrm>
            <a:off x="229874" y="971550"/>
            <a:ext cx="8075925" cy="3432863"/>
          </a:xfrm>
          <a:prstGeom prst="rect">
            <a:avLst/>
          </a:prstGeom>
          <a:noFill/>
        </p:spPr>
        <p:txBody>
          <a:bodyPr wrap="square">
            <a:spAutoFit/>
          </a:bodyPr>
          <a:lstStyle/>
          <a:p>
            <a:pPr marL="304165" algn="just">
              <a:lnSpc>
                <a:spcPct val="150000"/>
              </a:lnSpc>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7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P</a:t>
            </a:r>
            <a:r>
              <a:rPr lang="en-US" dirty="0">
                <a:effectLst/>
                <a:latin typeface="Times New Roman" panose="02020603050405020304" pitchFamily="18" charset="0"/>
                <a:ea typeface="Calibri" panose="020F0502020204030204" pitchFamily="34" charset="0"/>
                <a:cs typeface="Times New Roman" panose="02020603050405020304" pitchFamily="18" charset="0"/>
              </a:rPr>
              <a:t>ro</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c</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ssor                     </a:t>
            </a:r>
            <a:r>
              <a:rPr lang="en-US" spc="1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2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nt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um</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pc="-30" dirty="0">
                <a:effectLst/>
                <a:latin typeface="Times New Roman" panose="02020603050405020304" pitchFamily="18" charset="0"/>
                <a:ea typeface="Calibri" panose="020F0502020204030204" pitchFamily="34" charset="0"/>
                <a:cs typeface="Times New Roman" panose="02020603050405020304" pitchFamily="18" charset="0"/>
              </a:rPr>
              <a:t>IV</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04165" algn="just">
              <a:lnSpc>
                <a:spcPct val="150000"/>
              </a:lnSpc>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RAM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295" dirty="0">
                <a:effectLst/>
                <a:latin typeface="Times New Roman" panose="02020603050405020304" pitchFamily="18" charset="0"/>
                <a:ea typeface="Calibri" panose="020F0502020204030204" pitchFamily="34" charset="0"/>
                <a:cs typeface="Times New Roman" panose="02020603050405020304" pitchFamily="18" charset="0"/>
              </a:rPr>
              <a:t>4</a:t>
            </a:r>
            <a:r>
              <a:rPr lang="en-US" dirty="0">
                <a:effectLst/>
                <a:latin typeface="Times New Roman" panose="02020603050405020304" pitchFamily="18" charset="0"/>
                <a:ea typeface="Calibri" panose="020F0502020204030204" pitchFamily="34" charset="0"/>
                <a:cs typeface="Times New Roman" panose="02020603050405020304" pitchFamily="18" charset="0"/>
              </a:rPr>
              <a:t> GB</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(min)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03530" algn="just">
              <a:lnSpc>
                <a:spcPct val="150000"/>
              </a:lnSpc>
              <a:spcBef>
                <a:spcPts val="465"/>
              </a:spcBef>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H</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effectLst/>
                <a:latin typeface="Times New Roman" panose="02020603050405020304" pitchFamily="18" charset="0"/>
                <a:ea typeface="Calibri" panose="020F0502020204030204" pitchFamily="34" charset="0"/>
                <a:cs typeface="Times New Roman" panose="02020603050405020304" pitchFamily="18" charset="0"/>
              </a:rPr>
              <a:t>rd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D</a:t>
            </a:r>
            <a:r>
              <a:rPr lang="en-US" dirty="0">
                <a:effectLst/>
                <a:latin typeface="Times New Roman" panose="02020603050405020304" pitchFamily="18" charset="0"/>
                <a:ea typeface="Calibri" panose="020F0502020204030204" pitchFamily="34" charset="0"/>
                <a:cs typeface="Times New Roman" panose="02020603050405020304" pitchFamily="18" charset="0"/>
              </a:rPr>
              <a:t>isk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20 GB</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04165" algn="just">
              <a:lnSpc>
                <a:spcPct val="150000"/>
              </a:lnSpc>
              <a:spcBef>
                <a:spcPts val="480"/>
              </a:spcBef>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K</a:t>
            </a:r>
            <a:r>
              <a:rPr lang="en-US" spc="15" dirty="0">
                <a:effectLst/>
                <a:latin typeface="Times New Roman" panose="02020603050405020304" pitchFamily="18" charset="0"/>
                <a:ea typeface="Calibri" panose="020F0502020204030204" pitchFamily="34" charset="0"/>
                <a:cs typeface="Times New Roman" panose="02020603050405020304" pitchFamily="18" charset="0"/>
              </a:rPr>
              <a:t>e</a:t>
            </a:r>
            <a:r>
              <a:rPr lang="en-US"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effectLst/>
                <a:latin typeface="Times New Roman" panose="02020603050405020304" pitchFamily="18" charset="0"/>
                <a:ea typeface="Calibri" panose="020F0502020204030204" pitchFamily="34" charset="0"/>
                <a:cs typeface="Times New Roman" panose="02020603050405020304" pitchFamily="18" charset="0"/>
              </a:rPr>
              <a:t>rd                     -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S</a:t>
            </a:r>
            <a:r>
              <a:rPr lang="en-US" dirty="0">
                <a:effectLst/>
                <a:latin typeface="Times New Roman" panose="02020603050405020304" pitchFamily="18" charset="0"/>
                <a:ea typeface="Calibri" panose="020F0502020204030204" pitchFamily="34" charset="0"/>
                <a:cs typeface="Times New Roman" panose="02020603050405020304" pitchFamily="18" charset="0"/>
              </a:rPr>
              <a:t>tand</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effectLst/>
                <a:latin typeface="Times New Roman" panose="02020603050405020304" pitchFamily="18" charset="0"/>
                <a:ea typeface="Calibri" panose="020F0502020204030204" pitchFamily="34" charset="0"/>
                <a:cs typeface="Times New Roman" panose="02020603050405020304" pitchFamily="18" charset="0"/>
              </a:rPr>
              <a:t>rd Windows K</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pc="-25" dirty="0">
                <a:effectLst/>
                <a:latin typeface="Times New Roman" panose="02020603050405020304" pitchFamily="18" charset="0"/>
                <a:ea typeface="Calibri" panose="020F0502020204030204" pitchFamily="34" charset="0"/>
                <a:cs typeface="Times New Roman" panose="02020603050405020304" pitchFamily="18" charset="0"/>
              </a:rPr>
              <a:t>y</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dirty="0">
                <a:effectLst/>
                <a:latin typeface="Times New Roman" panose="02020603050405020304" pitchFamily="18" charset="0"/>
                <a:ea typeface="Calibri" panose="020F0502020204030204" pitchFamily="34" charset="0"/>
                <a:cs typeface="Times New Roman" panose="02020603050405020304" pitchFamily="18" charset="0"/>
              </a:rPr>
              <a:t>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04165" algn="just">
              <a:lnSpc>
                <a:spcPct val="150000"/>
              </a:lnSpc>
              <a:spcBef>
                <a:spcPts val="465"/>
              </a:spcBef>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Mouse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w</a:t>
            </a:r>
            <a:r>
              <a:rPr lang="en-US" dirty="0">
                <a:effectLst/>
                <a:latin typeface="Times New Roman" panose="02020603050405020304" pitchFamily="18" charset="0"/>
                <a:ea typeface="Calibri" panose="020F0502020204030204" pitchFamily="34" charset="0"/>
                <a:cs typeface="Times New Roman" panose="02020603050405020304" pitchFamily="18" charset="0"/>
              </a:rPr>
              <a:t>o or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hree</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10" dirty="0">
                <a:effectLst/>
                <a:latin typeface="Times New Roman" panose="02020603050405020304" pitchFamily="18" charset="0"/>
                <a:ea typeface="Calibri" panose="020F0502020204030204" pitchFamily="34" charset="0"/>
                <a:cs typeface="Times New Roman" panose="02020603050405020304" pitchFamily="18" charset="0"/>
              </a:rPr>
              <a:t>B</a:t>
            </a:r>
            <a:r>
              <a:rPr lang="en-US" dirty="0">
                <a:effectLst/>
                <a:latin typeface="Times New Roman" panose="02020603050405020304" pitchFamily="18" charset="0"/>
                <a:ea typeface="Calibri" panose="020F0502020204030204" pitchFamily="34" charset="0"/>
                <a:cs typeface="Times New Roman" panose="02020603050405020304" pitchFamily="18" charset="0"/>
              </a:rPr>
              <a:t>ut</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t</a:t>
            </a:r>
            <a:r>
              <a:rPr lang="en-US" dirty="0">
                <a:effectLst/>
                <a:latin typeface="Times New Roman" panose="02020603050405020304" pitchFamily="18" charset="0"/>
                <a:ea typeface="Calibri" panose="020F0502020204030204" pitchFamily="34" charset="0"/>
                <a:cs typeface="Times New Roman" panose="02020603050405020304" pitchFamily="18" charset="0"/>
              </a:rPr>
              <a:t>on Mouse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04800" algn="just">
              <a:lnSpc>
                <a:spcPct val="150000"/>
              </a:lnSpc>
              <a:spcBef>
                <a:spcPts val="480"/>
              </a:spcBef>
              <a:spcAft>
                <a:spcPts val="1000"/>
              </a:spcAft>
            </a:pPr>
            <a:r>
              <a:rPr lang="en-US"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spc="40" dirty="0">
                <a:effectLst/>
                <a:latin typeface="Times New Roman" panose="02020603050405020304" pitchFamily="18" charset="0"/>
                <a:ea typeface="Segoe UI Symbol" panose="020B0502040204020203"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Monitor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29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S</a:t>
            </a:r>
            <a:r>
              <a:rPr lang="en-US" dirty="0">
                <a:effectLst/>
                <a:latin typeface="Times New Roman" panose="02020603050405020304" pitchFamily="18" charset="0"/>
                <a:ea typeface="Calibri" panose="020F0502020204030204" pitchFamily="34" charset="0"/>
                <a:cs typeface="Times New Roman" panose="02020603050405020304" pitchFamily="18" charset="0"/>
              </a:rPr>
              <a:t>V</a:t>
            </a:r>
            <a:r>
              <a:rPr lang="en-US" spc="-5" dirty="0">
                <a:effectLst/>
                <a:latin typeface="Times New Roman" panose="02020603050405020304" pitchFamily="18" charset="0"/>
                <a:ea typeface="Calibri" panose="020F0502020204030204" pitchFamily="34" charset="0"/>
                <a:cs typeface="Times New Roman" panose="02020603050405020304" pitchFamily="18" charset="0"/>
              </a:rPr>
              <a:t>G</a:t>
            </a:r>
            <a:r>
              <a:rPr lang="en-US" dirty="0">
                <a:effectLst/>
                <a:latin typeface="Times New Roman" panose="02020603050405020304" pitchFamily="18" charset="0"/>
                <a:ea typeface="Calibri" panose="020F0502020204030204" pitchFamily="34" charset="0"/>
                <a:cs typeface="Times New Roman" panose="02020603050405020304" pitchFamily="18" charset="0"/>
              </a:rPr>
              <a:t>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8AEE5-4051-4152-A375-8F21345DBA98}"/>
              </a:ext>
            </a:extLst>
          </p:cNvPr>
          <p:cNvSpPr txBox="1"/>
          <p:nvPr/>
        </p:nvSpPr>
        <p:spPr>
          <a:xfrm>
            <a:off x="381000" y="161035"/>
            <a:ext cx="4572000" cy="646331"/>
          </a:xfrm>
          <a:prstGeom prst="rect">
            <a:avLst/>
          </a:prstGeom>
          <a:noFill/>
        </p:spPr>
        <p:txBody>
          <a:bodyPr wrap="square">
            <a:spAutoFit/>
          </a:bodyPr>
          <a:lstStyle/>
          <a:p>
            <a:pPr marL="12065" algn="just">
              <a:lnSpc>
                <a:spcPct val="100000"/>
              </a:lnSpc>
              <a:spcBef>
                <a:spcPts val="370"/>
              </a:spcBef>
              <a:buClr>
                <a:srgbClr val="666666"/>
              </a:buClr>
              <a:tabLst>
                <a:tab pos="347980" algn="l"/>
                <a:tab pos="349250" algn="l"/>
              </a:tabLst>
            </a:pPr>
            <a:r>
              <a:rPr lang="en-US" sz="3600" b="1" dirty="0">
                <a:solidFill>
                  <a:schemeClr val="accent6">
                    <a:lumMod val="75000"/>
                  </a:schemeClr>
                </a:solidFill>
                <a:latin typeface="Times New Roman" panose="02020603050405020304" pitchFamily="18" charset="0"/>
                <a:cs typeface="Times New Roman" panose="02020603050405020304" pitchFamily="18" charset="0"/>
              </a:rPr>
              <a:t>System Design</a:t>
            </a:r>
          </a:p>
        </p:txBody>
      </p:sp>
      <p:sp>
        <p:nvSpPr>
          <p:cNvPr id="4" name="TextBox 3">
            <a:extLst>
              <a:ext uri="{FF2B5EF4-FFF2-40B4-BE49-F238E27FC236}">
                <a16:creationId xmlns:a16="http://schemas.microsoft.com/office/drawing/2014/main" id="{1465D7A1-C623-01C5-60A3-38F08F9BB455}"/>
              </a:ext>
            </a:extLst>
          </p:cNvPr>
          <p:cNvSpPr txBox="1"/>
          <p:nvPr/>
        </p:nvSpPr>
        <p:spPr>
          <a:xfrm>
            <a:off x="572228" y="2823152"/>
            <a:ext cx="6862034" cy="2111668"/>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current work follows a series of steps as illustrated in Figure 5.2. The corresponding discussions are provided in the following sections. </a:t>
            </a:r>
            <a:endParaRPr lang="en-IN" sz="1600" dirty="0">
              <a:effectLst/>
              <a:latin typeface="Calibri" panose="020F0502020204030204" pitchFamily="34" charset="0"/>
              <a:ea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The SMS corpus with added Indian context, described in Section 6.1, is initially processed in a series of operations as discussed in Section 6.2. The processed text corpus is then vectorized and the TF-IDF vector is determined for the corpora as its feature. This procedure is illustrated in</a:t>
            </a:r>
            <a:endParaRPr lang="en-IN" sz="1600" dirty="0">
              <a:effectLst/>
              <a:latin typeface="Calibri" panose="020F0502020204030204" pitchFamily="34" charset="0"/>
              <a:ea typeface="Times New Roman" panose="02020603050405020304" pitchFamily="18" charset="0"/>
            </a:endParaRPr>
          </a:p>
        </p:txBody>
      </p:sp>
      <p:pic>
        <p:nvPicPr>
          <p:cNvPr id="1026" name="Picture 2" descr="4 Overview of the system.">
            <a:extLst>
              <a:ext uri="{FF2B5EF4-FFF2-40B4-BE49-F238E27FC236}">
                <a16:creationId xmlns:a16="http://schemas.microsoft.com/office/drawing/2014/main" id="{016B4745-46DA-3ACF-B1A2-A9C702430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7" y="880743"/>
            <a:ext cx="7586663" cy="411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89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7E321-BB53-1544-BE13-D2529A8228F7}"/>
              </a:ext>
            </a:extLst>
          </p:cNvPr>
          <p:cNvSpPr txBox="1"/>
          <p:nvPr/>
        </p:nvSpPr>
        <p:spPr>
          <a:xfrm>
            <a:off x="381000" y="285750"/>
            <a:ext cx="8001000" cy="646331"/>
          </a:xfrm>
          <a:prstGeom prst="rect">
            <a:avLst/>
          </a:prstGeom>
          <a:noFill/>
        </p:spPr>
        <p:txBody>
          <a:bodyPr wrap="square">
            <a:spAutoFit/>
          </a:bodyPr>
          <a:lstStyle/>
          <a:p>
            <a:r>
              <a:rPr lang="en-US" sz="3600" b="1" kern="0" dirty="0">
                <a:solidFill>
                  <a:schemeClr val="accent6">
                    <a:lumMod val="75000"/>
                  </a:schemeClr>
                </a:solidFill>
                <a:latin typeface="Times New Roman" panose="02020603050405020304" pitchFamily="18" charset="0"/>
                <a:ea typeface="Times New Roman" panose="02020603050405020304" pitchFamily="18" charset="0"/>
              </a:rPr>
              <a:t>UML </a:t>
            </a:r>
            <a:r>
              <a:rPr lang="en-US" sz="3600" b="1" kern="0" dirty="0">
                <a:solidFill>
                  <a:schemeClr val="accent6">
                    <a:lumMod val="75000"/>
                  </a:schemeClr>
                </a:solidFill>
                <a:effectLst/>
                <a:latin typeface="Times New Roman" panose="02020603050405020304" pitchFamily="18" charset="0"/>
                <a:ea typeface="Times New Roman" panose="02020603050405020304" pitchFamily="18" charset="0"/>
              </a:rPr>
              <a:t>DIAGRAMS</a:t>
            </a:r>
            <a:endParaRPr lang="en-IN" sz="3600" dirty="0">
              <a:solidFill>
                <a:schemeClr val="accent6">
                  <a:lumMod val="75000"/>
                </a:schemeClr>
              </a:solidFill>
            </a:endParaRPr>
          </a:p>
        </p:txBody>
      </p:sp>
      <p:sp>
        <p:nvSpPr>
          <p:cNvPr id="5" name="TextBox 4">
            <a:extLst>
              <a:ext uri="{FF2B5EF4-FFF2-40B4-BE49-F238E27FC236}">
                <a16:creationId xmlns:a16="http://schemas.microsoft.com/office/drawing/2014/main" id="{C4D0F37D-F389-062F-5CF5-B404A7398865}"/>
              </a:ext>
            </a:extLst>
          </p:cNvPr>
          <p:cNvSpPr txBox="1"/>
          <p:nvPr/>
        </p:nvSpPr>
        <p:spPr>
          <a:xfrm>
            <a:off x="457200" y="1047750"/>
            <a:ext cx="4572000" cy="369332"/>
          </a:xfrm>
          <a:prstGeom prst="rect">
            <a:avLst/>
          </a:prstGeom>
          <a:noFill/>
        </p:spPr>
        <p:txBody>
          <a:bodyPr wrap="square">
            <a:spAutoFit/>
          </a:bodyPr>
          <a:lstStyle/>
          <a:p>
            <a:r>
              <a:rPr lang="en-US" sz="1800" b="1" kern="0" dirty="0">
                <a:effectLst/>
                <a:latin typeface="Times New Roman" panose="02020603050405020304" pitchFamily="18" charset="0"/>
                <a:ea typeface="Times New Roman" panose="02020603050405020304" pitchFamily="18" charset="0"/>
              </a:rPr>
              <a:t>USE CASE DIAGRAM</a:t>
            </a:r>
            <a:endParaRPr lang="en-IN" dirty="0"/>
          </a:p>
        </p:txBody>
      </p:sp>
      <p:pic>
        <p:nvPicPr>
          <p:cNvPr id="7" name="Picture 6">
            <a:extLst>
              <a:ext uri="{FF2B5EF4-FFF2-40B4-BE49-F238E27FC236}">
                <a16:creationId xmlns:a16="http://schemas.microsoft.com/office/drawing/2014/main" id="{E7DD2939-BA72-6332-E241-86F87D3F805A}"/>
              </a:ext>
            </a:extLst>
          </p:cNvPr>
          <p:cNvPicPr>
            <a:picLocks noChangeAspect="1"/>
          </p:cNvPicPr>
          <p:nvPr/>
        </p:nvPicPr>
        <p:blipFill>
          <a:blip r:embed="rId2"/>
          <a:stretch>
            <a:fillRect/>
          </a:stretch>
        </p:blipFill>
        <p:spPr>
          <a:xfrm>
            <a:off x="1821615" y="1352550"/>
            <a:ext cx="5119769" cy="3630874"/>
          </a:xfrm>
          <a:prstGeom prst="rect">
            <a:avLst/>
          </a:prstGeom>
        </p:spPr>
      </p:pic>
    </p:spTree>
    <p:extLst>
      <p:ext uri="{BB962C8B-B14F-4D97-AF65-F5344CB8AC3E}">
        <p14:creationId xmlns:p14="http://schemas.microsoft.com/office/powerpoint/2010/main" val="228343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C8028B-E2DF-B62F-9C9B-9A7DCBC95196}"/>
              </a:ext>
            </a:extLst>
          </p:cNvPr>
          <p:cNvSpPr txBox="1"/>
          <p:nvPr/>
        </p:nvSpPr>
        <p:spPr>
          <a:xfrm>
            <a:off x="457200" y="514350"/>
            <a:ext cx="4572000" cy="369332"/>
          </a:xfrm>
          <a:prstGeom prst="rect">
            <a:avLst/>
          </a:prstGeom>
          <a:noFill/>
        </p:spPr>
        <p:txBody>
          <a:bodyPr wrap="square">
            <a:spAutoFit/>
          </a:bodyPr>
          <a:lstStyle/>
          <a:p>
            <a:r>
              <a:rPr lang="en-US" sz="1800" b="1" kern="0" dirty="0">
                <a:effectLst/>
                <a:latin typeface="Times New Roman" panose="02020603050405020304" pitchFamily="18" charset="0"/>
                <a:ea typeface="Times New Roman" panose="02020603050405020304" pitchFamily="18" charset="0"/>
              </a:rPr>
              <a:t>ACTIVITY DIAGRAM</a:t>
            </a:r>
            <a:endParaRPr lang="en-IN" dirty="0"/>
          </a:p>
        </p:txBody>
      </p:sp>
      <p:pic>
        <p:nvPicPr>
          <p:cNvPr id="5" name="Picture 4">
            <a:extLst>
              <a:ext uri="{FF2B5EF4-FFF2-40B4-BE49-F238E27FC236}">
                <a16:creationId xmlns:a16="http://schemas.microsoft.com/office/drawing/2014/main" id="{C7B642E4-C20B-4594-9292-24EB952296E5}"/>
              </a:ext>
            </a:extLst>
          </p:cNvPr>
          <p:cNvPicPr>
            <a:picLocks noChangeAspect="1"/>
          </p:cNvPicPr>
          <p:nvPr/>
        </p:nvPicPr>
        <p:blipFill>
          <a:blip r:embed="rId2"/>
          <a:stretch>
            <a:fillRect/>
          </a:stretch>
        </p:blipFill>
        <p:spPr>
          <a:xfrm>
            <a:off x="1019175" y="1030215"/>
            <a:ext cx="7105650" cy="3626501"/>
          </a:xfrm>
          <a:prstGeom prst="rect">
            <a:avLst/>
          </a:prstGeom>
        </p:spPr>
      </p:pic>
    </p:spTree>
    <p:extLst>
      <p:ext uri="{BB962C8B-B14F-4D97-AF65-F5344CB8AC3E}">
        <p14:creationId xmlns:p14="http://schemas.microsoft.com/office/powerpoint/2010/main" val="723811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060A90-E207-97DD-3177-96B0E55D8E34}"/>
              </a:ext>
            </a:extLst>
          </p:cNvPr>
          <p:cNvSpPr txBox="1"/>
          <p:nvPr/>
        </p:nvSpPr>
        <p:spPr>
          <a:xfrm>
            <a:off x="533400" y="361950"/>
            <a:ext cx="4572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SEQUENCE DIAGRAM</a:t>
            </a:r>
            <a:endParaRPr lang="en-IN" sz="1400" dirty="0">
              <a:effectLst/>
              <a:latin typeface="Calibri" panose="020F0502020204030204" pitchFamily="34" charset="0"/>
              <a:ea typeface="Times New Roman" panose="02020603050405020304" pitchFamily="18" charset="0"/>
            </a:endParaRPr>
          </a:p>
        </p:txBody>
      </p:sp>
      <p:pic>
        <p:nvPicPr>
          <p:cNvPr id="5" name="Picture 4">
            <a:extLst>
              <a:ext uri="{FF2B5EF4-FFF2-40B4-BE49-F238E27FC236}">
                <a16:creationId xmlns:a16="http://schemas.microsoft.com/office/drawing/2014/main" id="{E7730ECC-3D5A-2472-95B2-306FF6EA6905}"/>
              </a:ext>
            </a:extLst>
          </p:cNvPr>
          <p:cNvPicPr>
            <a:picLocks noChangeAspect="1"/>
          </p:cNvPicPr>
          <p:nvPr/>
        </p:nvPicPr>
        <p:blipFill>
          <a:blip r:embed="rId2"/>
          <a:stretch>
            <a:fillRect/>
          </a:stretch>
        </p:blipFill>
        <p:spPr>
          <a:xfrm>
            <a:off x="990600" y="895350"/>
            <a:ext cx="6100762" cy="3732355"/>
          </a:xfrm>
          <a:prstGeom prst="rect">
            <a:avLst/>
          </a:prstGeom>
        </p:spPr>
      </p:pic>
    </p:spTree>
    <p:extLst>
      <p:ext uri="{BB962C8B-B14F-4D97-AF65-F5344CB8AC3E}">
        <p14:creationId xmlns:p14="http://schemas.microsoft.com/office/powerpoint/2010/main" val="2452902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7896BA-D2AC-3A81-CE04-C0626379554F}"/>
              </a:ext>
            </a:extLst>
          </p:cNvPr>
          <p:cNvSpPr txBox="1"/>
          <p:nvPr/>
        </p:nvSpPr>
        <p:spPr>
          <a:xfrm>
            <a:off x="381000" y="438150"/>
            <a:ext cx="4572000" cy="369332"/>
          </a:xfrm>
          <a:prstGeom prst="rect">
            <a:avLst/>
          </a:prstGeom>
          <a:noFill/>
        </p:spPr>
        <p:txBody>
          <a:bodyPr wrap="square">
            <a:spAutoFit/>
          </a:bodyPr>
          <a:lstStyle/>
          <a:p>
            <a:r>
              <a:rPr lang="en-US" sz="1800" b="1" kern="0" dirty="0">
                <a:effectLst/>
                <a:latin typeface="Times New Roman" panose="02020603050405020304" pitchFamily="18" charset="0"/>
                <a:ea typeface="Times New Roman" panose="02020603050405020304" pitchFamily="18" charset="0"/>
              </a:rPr>
              <a:t>CLASS DIAGRAM</a:t>
            </a:r>
            <a:endParaRPr lang="en-IN" dirty="0"/>
          </a:p>
        </p:txBody>
      </p:sp>
      <p:pic>
        <p:nvPicPr>
          <p:cNvPr id="5" name="Picture 4">
            <a:extLst>
              <a:ext uri="{FF2B5EF4-FFF2-40B4-BE49-F238E27FC236}">
                <a16:creationId xmlns:a16="http://schemas.microsoft.com/office/drawing/2014/main" id="{540F33AD-3013-24B0-F385-C6FEEDDCE1D1}"/>
              </a:ext>
            </a:extLst>
          </p:cNvPr>
          <p:cNvPicPr>
            <a:picLocks noChangeAspect="1"/>
          </p:cNvPicPr>
          <p:nvPr/>
        </p:nvPicPr>
        <p:blipFill>
          <a:blip r:embed="rId2"/>
          <a:stretch>
            <a:fillRect/>
          </a:stretch>
        </p:blipFill>
        <p:spPr>
          <a:xfrm>
            <a:off x="993586" y="1843087"/>
            <a:ext cx="7052455" cy="2252663"/>
          </a:xfrm>
          <a:prstGeom prst="rect">
            <a:avLst/>
          </a:prstGeom>
        </p:spPr>
      </p:pic>
    </p:spTree>
    <p:extLst>
      <p:ext uri="{BB962C8B-B14F-4D97-AF65-F5344CB8AC3E}">
        <p14:creationId xmlns:p14="http://schemas.microsoft.com/office/powerpoint/2010/main" val="272939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50" y="322438"/>
            <a:ext cx="4079875" cy="665480"/>
          </a:xfrm>
          <a:prstGeom prst="rect">
            <a:avLst/>
          </a:prstGeom>
        </p:spPr>
        <p:txBody>
          <a:bodyPr vert="horz" wrap="square" lIns="0" tIns="12700" rIns="0" bIns="0" rtlCol="0">
            <a:spAutoFit/>
          </a:bodyPr>
          <a:lstStyle/>
          <a:p>
            <a:pPr marL="12700">
              <a:lnSpc>
                <a:spcPct val="100000"/>
              </a:lnSpc>
              <a:spcBef>
                <a:spcPts val="100"/>
              </a:spcBef>
              <a:tabLst>
                <a:tab pos="2021839" algn="l"/>
              </a:tabLst>
            </a:pPr>
            <a:r>
              <a:rPr sz="4200" spc="-10" dirty="0">
                <a:solidFill>
                  <a:srgbClr val="B45F06"/>
                </a:solidFill>
                <a:latin typeface="Times New Roman"/>
                <a:cs typeface="Times New Roman"/>
              </a:rPr>
              <a:t>Tabl</a:t>
            </a:r>
            <a:r>
              <a:rPr sz="4200" dirty="0">
                <a:solidFill>
                  <a:srgbClr val="B45F06"/>
                </a:solidFill>
                <a:latin typeface="Times New Roman"/>
                <a:cs typeface="Times New Roman"/>
              </a:rPr>
              <a:t>e</a:t>
            </a:r>
            <a:r>
              <a:rPr sz="4200" spc="-10" dirty="0">
                <a:solidFill>
                  <a:srgbClr val="B45F06"/>
                </a:solidFill>
                <a:latin typeface="Times New Roman"/>
                <a:cs typeface="Times New Roman"/>
              </a:rPr>
              <a:t> </a:t>
            </a:r>
            <a:r>
              <a:rPr sz="4200" dirty="0">
                <a:solidFill>
                  <a:srgbClr val="B45F06"/>
                </a:solidFill>
                <a:latin typeface="Times New Roman"/>
                <a:cs typeface="Times New Roman"/>
              </a:rPr>
              <a:t>of	</a:t>
            </a:r>
            <a:r>
              <a:rPr sz="4200" spc="-5" dirty="0">
                <a:solidFill>
                  <a:srgbClr val="B45F06"/>
                </a:solidFill>
                <a:latin typeface="Times New Roman"/>
                <a:cs typeface="Times New Roman"/>
              </a:rPr>
              <a:t>Contents</a:t>
            </a:r>
            <a:endParaRPr sz="4200" dirty="0">
              <a:latin typeface="Times New Roman"/>
              <a:cs typeface="Times New Roman"/>
            </a:endParaRPr>
          </a:p>
        </p:txBody>
      </p:sp>
      <p:sp>
        <p:nvSpPr>
          <p:cNvPr id="3" name="object 3"/>
          <p:cNvSpPr txBox="1"/>
          <p:nvPr/>
        </p:nvSpPr>
        <p:spPr>
          <a:xfrm>
            <a:off x="207750" y="1047750"/>
            <a:ext cx="7748182" cy="4263988"/>
          </a:xfrm>
          <a:prstGeom prst="rect">
            <a:avLst/>
          </a:prstGeom>
        </p:spPr>
        <p:txBody>
          <a:bodyPr vert="horz" wrap="square" lIns="0" tIns="46990" rIns="0" bIns="0" rtlCol="0">
            <a:spAutoFit/>
          </a:bodyPr>
          <a:lstStyle/>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Abstract</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Introduction</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Literature Survey</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Existing System</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Drawbacks of Existing system</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Proposed System</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Advantages of Proposed System</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Software &amp; Hardware Requirements</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System Design</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UML Diagrams</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Testing Techniques</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Conclusion &amp; </a:t>
            </a:r>
            <a:r>
              <a:rPr lang="en-US" dirty="0" err="1">
                <a:latin typeface="Times New Roman" panose="02020603050405020304" pitchFamily="18" charset="0"/>
                <a:cs typeface="Times New Roman" panose="02020603050405020304" pitchFamily="18" charset="0"/>
              </a:rPr>
              <a:t>Refernces</a:t>
            </a:r>
            <a:r>
              <a:rPr lang="en-US" dirty="0">
                <a:latin typeface="Times New Roman" panose="02020603050405020304" pitchFamily="18" charset="0"/>
                <a:cs typeface="Times New Roman" panose="02020603050405020304" pitchFamily="18" charset="0"/>
              </a:rPr>
              <a:t> </a:t>
            </a:r>
          </a:p>
          <a:p>
            <a:pPr marL="354965" indent="-342900" algn="just">
              <a:lnSpc>
                <a:spcPct val="100000"/>
              </a:lnSpc>
              <a:spcBef>
                <a:spcPts val="370"/>
              </a:spcBef>
              <a:buClr>
                <a:srgbClr val="666666"/>
              </a:buClr>
              <a:buFont typeface="Wingdings" panose="05000000000000000000" pitchFamily="2" charset="2"/>
              <a:buChar char="Ø"/>
              <a:tabLst>
                <a:tab pos="347980" algn="l"/>
                <a:tab pos="349250" algn="l"/>
              </a:tabLs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B6602-AF89-71E2-AF25-4BFE1363C9AD}"/>
              </a:ext>
            </a:extLst>
          </p:cNvPr>
          <p:cNvSpPr txBox="1"/>
          <p:nvPr/>
        </p:nvSpPr>
        <p:spPr>
          <a:xfrm>
            <a:off x="609600" y="438150"/>
            <a:ext cx="4572000" cy="646331"/>
          </a:xfrm>
          <a:prstGeom prst="rect">
            <a:avLst/>
          </a:prstGeom>
          <a:noFill/>
        </p:spPr>
        <p:txBody>
          <a:bodyPr wrap="square">
            <a:spAutoFit/>
          </a:bodyPr>
          <a:lstStyle/>
          <a:p>
            <a:r>
              <a:rPr lang="en-US" sz="3600" b="1" kern="0" dirty="0">
                <a:solidFill>
                  <a:schemeClr val="accent6">
                    <a:lumMod val="75000"/>
                  </a:schemeClr>
                </a:solidFill>
                <a:latin typeface="Times New Roman" panose="02020603050405020304" pitchFamily="18" charset="0"/>
                <a:ea typeface="Times New Roman" panose="02020603050405020304" pitchFamily="18" charset="0"/>
              </a:rPr>
              <a:t>Testing Techniques</a:t>
            </a:r>
            <a:endParaRPr lang="en-IN" sz="3600" dirty="0">
              <a:solidFill>
                <a:schemeClr val="accent6">
                  <a:lumMod val="75000"/>
                </a:schemeClr>
              </a:solidFill>
            </a:endParaRPr>
          </a:p>
        </p:txBody>
      </p:sp>
      <p:sp>
        <p:nvSpPr>
          <p:cNvPr id="5" name="TextBox 4">
            <a:extLst>
              <a:ext uri="{FF2B5EF4-FFF2-40B4-BE49-F238E27FC236}">
                <a16:creationId xmlns:a16="http://schemas.microsoft.com/office/drawing/2014/main" id="{FA05DA90-E851-37DF-E5D7-C353C9895E4D}"/>
              </a:ext>
            </a:extLst>
          </p:cNvPr>
          <p:cNvSpPr txBox="1"/>
          <p:nvPr/>
        </p:nvSpPr>
        <p:spPr>
          <a:xfrm>
            <a:off x="685800" y="1084481"/>
            <a:ext cx="4572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Unit testing</a:t>
            </a:r>
            <a:endParaRPr lang="en-IN" sz="1600" dirty="0">
              <a:effectLst/>
              <a:latin typeface="Calibri" panose="020F0502020204030204"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E503F906-14FF-313F-972D-6A730977239F}"/>
              </a:ext>
            </a:extLst>
          </p:cNvPr>
          <p:cNvSpPr txBox="1"/>
          <p:nvPr/>
        </p:nvSpPr>
        <p:spPr>
          <a:xfrm>
            <a:off x="685800" y="1475165"/>
            <a:ext cx="7010400" cy="3576172"/>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Unit testing involves the design of test cases that validate that the internal program logic is functioning properly, and that program inputs produce valid outputs. All decision branches and internal code flow should be validated. It is the testing of individual software units of the application .it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251388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8C79F9-12C1-AD0C-6192-9F9DFF11B300}"/>
              </a:ext>
            </a:extLst>
          </p:cNvPr>
          <p:cNvSpPr txBox="1"/>
          <p:nvPr/>
        </p:nvSpPr>
        <p:spPr>
          <a:xfrm>
            <a:off x="533400" y="438150"/>
            <a:ext cx="4572000" cy="390684"/>
          </a:xfrm>
          <a:prstGeom prst="rect">
            <a:avLst/>
          </a:prstGeom>
          <a:noFill/>
        </p:spPr>
        <p:txBody>
          <a:bodyPr wrap="square">
            <a:spAutoFit/>
          </a:bodyPr>
          <a:lstStyle/>
          <a:p>
            <a:pPr algn="just">
              <a:lnSpc>
                <a:spcPct val="115000"/>
              </a:lnSpc>
              <a:spcAft>
                <a:spcPts val="1000"/>
              </a:spcAft>
            </a:pPr>
            <a:r>
              <a:rPr lang="en-US" sz="1800" b="1" dirty="0">
                <a:effectLst/>
                <a:latin typeface="Times New Roman" panose="02020603050405020304" pitchFamily="18" charset="0"/>
                <a:ea typeface="Times New Roman" panose="02020603050405020304" pitchFamily="18" charset="0"/>
              </a:rPr>
              <a:t>Integration testing</a:t>
            </a:r>
            <a:endParaRPr lang="en-IN" sz="1600" dirty="0">
              <a:effectLst/>
              <a:latin typeface="Calibri" panose="020F050202020403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B228979A-C073-941B-CCBD-17FEB6BBA0EA}"/>
              </a:ext>
            </a:extLst>
          </p:cNvPr>
          <p:cNvSpPr txBox="1"/>
          <p:nvPr/>
        </p:nvSpPr>
        <p:spPr>
          <a:xfrm>
            <a:off x="536986" y="830403"/>
            <a:ext cx="7540214" cy="2301977"/>
          </a:xfrm>
          <a:prstGeom prst="rect">
            <a:avLst/>
          </a:prstGeom>
          <a:noFill/>
        </p:spPr>
        <p:txBody>
          <a:bodyPr wrap="square">
            <a:spAutoFit/>
          </a:bodyPr>
          <a:lstStyle/>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endParaRPr lang="en-IN" sz="1600" dirty="0">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703452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F8403-9E79-F5A6-9777-6CFDD17301B7}"/>
              </a:ext>
            </a:extLst>
          </p:cNvPr>
          <p:cNvSpPr txBox="1"/>
          <p:nvPr/>
        </p:nvSpPr>
        <p:spPr>
          <a:xfrm>
            <a:off x="304800" y="438150"/>
            <a:ext cx="8534400" cy="3802579"/>
          </a:xfrm>
          <a:prstGeom prst="rect">
            <a:avLst/>
          </a:prstGeom>
          <a:noFill/>
        </p:spPr>
        <p:txBody>
          <a:bodyPr wrap="square">
            <a:spAutoFit/>
          </a:bodyPr>
          <a:lstStyle/>
          <a:p>
            <a:pPr algn="just">
              <a:lnSpc>
                <a:spcPct val="115000"/>
              </a:lnSpc>
              <a:spcAft>
                <a:spcPts val="1000"/>
              </a:spcAft>
            </a:pPr>
            <a:r>
              <a:rPr lang="en-US" sz="2000" b="1" dirty="0">
                <a:effectLst/>
                <a:latin typeface="Times New Roman" panose="02020603050405020304" pitchFamily="18" charset="0"/>
                <a:ea typeface="Times New Roman" panose="02020603050405020304" pitchFamily="18" charset="0"/>
              </a:rPr>
              <a:t>White Box Testing</a:t>
            </a:r>
            <a:endParaRPr lang="en-IN" sz="1600" dirty="0">
              <a:effectLst/>
              <a:latin typeface="Calibri" panose="020F0502020204030204" pitchFamily="34" charset="0"/>
              <a:ea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rPr>
              <a:t>White Box Testing is a testing in which in which the software tester has knowledge of the inner workings, structure and language of the software, or at least its purpose. It is purpose. Itis used to test areas that cannot be reached from a black box level.</a:t>
            </a:r>
            <a:endParaRPr lang="en-IN" sz="1600" dirty="0">
              <a:effectLst/>
              <a:latin typeface="Calibri" panose="020F0502020204030204" pitchFamily="34" charset="0"/>
              <a:ea typeface="Times New Roman" panose="02020603050405020304" pitchFamily="18" charset="0"/>
            </a:endParaRPr>
          </a:p>
          <a:p>
            <a:pPr algn="just">
              <a:lnSpc>
                <a:spcPct val="115000"/>
              </a:lnSpc>
              <a:spcAft>
                <a:spcPts val="1000"/>
              </a:spcAft>
            </a:pPr>
            <a:r>
              <a:rPr lang="en-US" sz="2000" b="1" dirty="0">
                <a:effectLst/>
                <a:latin typeface="Times New Roman" panose="02020603050405020304" pitchFamily="18" charset="0"/>
                <a:ea typeface="Times New Roman" panose="02020603050405020304" pitchFamily="18" charset="0"/>
              </a:rPr>
              <a:t>Black Box Testing</a:t>
            </a:r>
            <a:endParaRPr lang="en-IN" sz="1600" dirty="0">
              <a:effectLst/>
              <a:latin typeface="Calibri" panose="020F0502020204030204" pitchFamily="34" charset="0"/>
              <a:ea typeface="Times New Roman" panose="02020603050405020304" pitchFamily="18" charset="0"/>
            </a:endParaRPr>
          </a:p>
          <a:p>
            <a:r>
              <a:rPr lang="en-US" sz="1800" kern="0" dirty="0">
                <a:effectLst/>
                <a:latin typeface="Times New Roman" panose="02020603050405020304" pitchFamily="18" charset="0"/>
                <a:ea typeface="Times New Roman" panose="02020603050405020304"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endParaRPr lang="en-IN" dirty="0"/>
          </a:p>
        </p:txBody>
      </p:sp>
    </p:spTree>
    <p:extLst>
      <p:ext uri="{BB962C8B-B14F-4D97-AF65-F5344CB8AC3E}">
        <p14:creationId xmlns:p14="http://schemas.microsoft.com/office/powerpoint/2010/main" val="818045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7A6469-8814-CE48-DD08-12408F7DABEC}"/>
              </a:ext>
            </a:extLst>
          </p:cNvPr>
          <p:cNvSpPr txBox="1"/>
          <p:nvPr/>
        </p:nvSpPr>
        <p:spPr>
          <a:xfrm>
            <a:off x="-228600" y="514350"/>
            <a:ext cx="4572000" cy="689099"/>
          </a:xfrm>
          <a:prstGeom prst="rect">
            <a:avLst/>
          </a:prstGeom>
          <a:noFill/>
        </p:spPr>
        <p:txBody>
          <a:bodyPr wrap="square">
            <a:spAutoFit/>
          </a:bodyPr>
          <a:lstStyle/>
          <a:p>
            <a:pPr algn="ctr">
              <a:lnSpc>
                <a:spcPct val="115000"/>
              </a:lnSpc>
              <a:spcAft>
                <a:spcPts val="1000"/>
              </a:spcAft>
            </a:pPr>
            <a:r>
              <a:rPr lang="en-US" sz="3600" b="1" dirty="0">
                <a:solidFill>
                  <a:schemeClr val="accent6">
                    <a:lumMod val="75000"/>
                  </a:schemeClr>
                </a:solidFill>
                <a:effectLst/>
                <a:latin typeface="Times New Roman" panose="02020603050405020304" pitchFamily="18" charset="0"/>
                <a:ea typeface="Times New Roman" panose="02020603050405020304" pitchFamily="18" charset="0"/>
              </a:rPr>
              <a:t>CONCLUSION</a:t>
            </a:r>
            <a:endParaRPr lang="en-IN" sz="3600" dirty="0">
              <a:solidFill>
                <a:schemeClr val="accent6">
                  <a:lumMod val="75000"/>
                </a:schemeClr>
              </a:solidFill>
              <a:effectLst/>
              <a:latin typeface="Calibri" panose="020F050202020403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79200A2B-340E-F7CC-195F-5781E418048A}"/>
              </a:ext>
            </a:extLst>
          </p:cNvPr>
          <p:cNvSpPr txBox="1"/>
          <p:nvPr/>
        </p:nvSpPr>
        <p:spPr>
          <a:xfrm>
            <a:off x="533400" y="1227430"/>
            <a:ext cx="7620000" cy="2862322"/>
          </a:xfrm>
          <a:prstGeom prst="rect">
            <a:avLst/>
          </a:prstGeom>
          <a:noFill/>
        </p:spPr>
        <p:txBody>
          <a:bodyPr wrap="square">
            <a:spAutoFit/>
          </a:bodyPr>
          <a:lstStyle/>
          <a:p>
            <a:r>
              <a:rPr lang="en-US" sz="1800" kern="0" dirty="0">
                <a:effectLst/>
                <a:latin typeface="Times New Roman" panose="02020603050405020304" pitchFamily="18" charset="0"/>
                <a:ea typeface="Times New Roman" panose="02020603050405020304" pitchFamily="18" charset="0"/>
              </a:rPr>
              <a:t>Effective spam detection and filtering is a very well visited field of research, and there is a wide variety of feasible solutions that have been proposed. It is obvious from a review of relevant, recent state-of-the-art literature that the most distinct progress is in the use of newer, advanced algorithms that are capable of learning more about the inherent patterns of different spam and ham messages in a text corpus. Such algorithms are mostly based on Neural Networks and variants of Deep Neural Networks, such as CNN and LSTM. In the current work, a spam detection system that takes as input a comprehensive and well tested SMS corpus, which has been extended by including the context of regional messages typed in English, has been designed and evaluated.</a:t>
            </a:r>
            <a:endParaRPr lang="en-IN" dirty="0"/>
          </a:p>
        </p:txBody>
      </p:sp>
    </p:spTree>
    <p:extLst>
      <p:ext uri="{BB962C8B-B14F-4D97-AF65-F5344CB8AC3E}">
        <p14:creationId xmlns:p14="http://schemas.microsoft.com/office/powerpoint/2010/main" val="173403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4A835-6AC9-0116-4903-1407B6DA752A}"/>
              </a:ext>
            </a:extLst>
          </p:cNvPr>
          <p:cNvSpPr txBox="1"/>
          <p:nvPr/>
        </p:nvSpPr>
        <p:spPr>
          <a:xfrm>
            <a:off x="-152400" y="361950"/>
            <a:ext cx="3200400" cy="689099"/>
          </a:xfrm>
          <a:prstGeom prst="rect">
            <a:avLst/>
          </a:prstGeom>
          <a:noFill/>
        </p:spPr>
        <p:txBody>
          <a:bodyPr wrap="square">
            <a:spAutoFit/>
          </a:bodyPr>
          <a:lstStyle/>
          <a:p>
            <a:pPr algn="ctr">
              <a:lnSpc>
                <a:spcPct val="115000"/>
              </a:lnSpc>
              <a:spcAft>
                <a:spcPts val="1000"/>
              </a:spcAft>
            </a:pPr>
            <a:r>
              <a:rPr lang="en-US" sz="3600" b="1" dirty="0">
                <a:solidFill>
                  <a:schemeClr val="accent6">
                    <a:lumMod val="75000"/>
                  </a:schemeClr>
                </a:solidFill>
                <a:effectLst/>
                <a:latin typeface="Times New Roman" panose="02020603050405020304" pitchFamily="18" charset="0"/>
                <a:ea typeface="Times New Roman" panose="02020603050405020304" pitchFamily="18" charset="0"/>
              </a:rPr>
              <a:t>REFERNCES</a:t>
            </a:r>
            <a:endParaRPr lang="en-IN" sz="3600" dirty="0">
              <a:solidFill>
                <a:schemeClr val="accent6">
                  <a:lumMod val="75000"/>
                </a:schemeClr>
              </a:solidFill>
              <a:effectLst/>
              <a:latin typeface="Calibri" panose="020F0502020204030204" pitchFamily="34" charset="0"/>
              <a:ea typeface="Times New Roman" panose="02020603050405020304" pitchFamily="18" charset="0"/>
            </a:endParaRPr>
          </a:p>
        </p:txBody>
      </p:sp>
      <p:sp>
        <p:nvSpPr>
          <p:cNvPr id="5" name="TextBox 4">
            <a:extLst>
              <a:ext uri="{FF2B5EF4-FFF2-40B4-BE49-F238E27FC236}">
                <a16:creationId xmlns:a16="http://schemas.microsoft.com/office/drawing/2014/main" id="{27F014D1-F36D-FC95-C112-9E6372115EFC}"/>
              </a:ext>
            </a:extLst>
          </p:cNvPr>
          <p:cNvSpPr txBox="1"/>
          <p:nvPr/>
        </p:nvSpPr>
        <p:spPr>
          <a:xfrm>
            <a:off x="304800" y="1200150"/>
            <a:ext cx="7086600" cy="2862322"/>
          </a:xfrm>
          <a:prstGeom prst="rect">
            <a:avLst/>
          </a:prstGeom>
          <a:noFill/>
        </p:spPr>
        <p:txBody>
          <a:bodyPr wrap="square">
            <a:spAutoFit/>
          </a:bodyPr>
          <a:lstStyle/>
          <a:p>
            <a:pPr marL="285750" indent="-285750" algn="just">
              <a:buFont typeface="Wingdings" panose="05000000000000000000" pitchFamily="2" charset="2"/>
              <a:buChar char="Ø"/>
            </a:pPr>
            <a:r>
              <a:rPr lang="en-IN" b="0" i="0" dirty="0" err="1">
                <a:solidFill>
                  <a:srgbClr val="231F20"/>
                </a:solidFill>
                <a:effectLst/>
                <a:latin typeface="Times New Roman" panose="02020603050405020304" pitchFamily="18" charset="0"/>
                <a:cs typeface="Times New Roman" panose="02020603050405020304" pitchFamily="18" charset="0"/>
              </a:rPr>
              <a:t>GuangJun</a:t>
            </a:r>
            <a:r>
              <a:rPr lang="en-IN" b="0" i="0" dirty="0">
                <a:solidFill>
                  <a:srgbClr val="231F20"/>
                </a:solidFill>
                <a:effectLst/>
                <a:latin typeface="Times New Roman" panose="02020603050405020304" pitchFamily="18" charset="0"/>
                <a:cs typeface="Times New Roman" panose="02020603050405020304" pitchFamily="18" charset="0"/>
              </a:rPr>
              <a:t>, L., Nazir, S., Khan, H.U., Haq, A.U., Spam Detection Approach for Secure Mobile Message Communication Using Machine Learning Algorithms. </a:t>
            </a:r>
            <a:r>
              <a:rPr lang="en-IN" b="0" i="0" dirty="0" err="1">
                <a:solidFill>
                  <a:srgbClr val="231F20"/>
                </a:solidFill>
                <a:effectLst/>
                <a:latin typeface="Times New Roman" panose="02020603050405020304" pitchFamily="18" charset="0"/>
                <a:cs typeface="Times New Roman" panose="02020603050405020304" pitchFamily="18" charset="0"/>
              </a:rPr>
              <a:t>Secur</a:t>
            </a:r>
            <a:r>
              <a:rPr lang="en-IN" b="0" i="0" dirty="0">
                <a:solidFill>
                  <a:srgbClr val="231F20"/>
                </a:solidFill>
                <a:effectLst/>
                <a:latin typeface="Times New Roman" panose="02020603050405020304" pitchFamily="18" charset="0"/>
                <a:cs typeface="Times New Roman" panose="02020603050405020304" pitchFamily="18" charset="0"/>
              </a:rPr>
              <a:t>. </a:t>
            </a:r>
            <a:r>
              <a:rPr lang="en-IN" b="0" i="0" dirty="0" err="1">
                <a:solidFill>
                  <a:srgbClr val="231F20"/>
                </a:solidFill>
                <a:effectLst/>
                <a:latin typeface="Times New Roman" panose="02020603050405020304" pitchFamily="18" charset="0"/>
                <a:cs typeface="Times New Roman" panose="02020603050405020304" pitchFamily="18" charset="0"/>
              </a:rPr>
              <a:t>Commun</a:t>
            </a:r>
            <a:r>
              <a:rPr lang="en-IN" b="0" i="0" dirty="0">
                <a:solidFill>
                  <a:srgbClr val="231F20"/>
                </a:solidFill>
                <a:effectLst/>
                <a:latin typeface="Times New Roman" panose="02020603050405020304" pitchFamily="18" charset="0"/>
                <a:cs typeface="Times New Roman" panose="02020603050405020304" pitchFamily="18" charset="0"/>
              </a:rPr>
              <a:t>. </a:t>
            </a:r>
            <a:r>
              <a:rPr lang="en-IN" b="0" i="0" dirty="0" err="1">
                <a:solidFill>
                  <a:srgbClr val="231F20"/>
                </a:solidFill>
                <a:effectLst/>
                <a:latin typeface="Times New Roman" panose="02020603050405020304" pitchFamily="18" charset="0"/>
                <a:cs typeface="Times New Roman" panose="02020603050405020304" pitchFamily="18" charset="0"/>
              </a:rPr>
              <a:t>Netw</a:t>
            </a:r>
            <a:r>
              <a:rPr lang="en-IN" b="0" i="0" dirty="0">
                <a:solidFill>
                  <a:srgbClr val="231F20"/>
                </a:solidFill>
                <a:effectLst/>
                <a:latin typeface="Times New Roman" panose="02020603050405020304" pitchFamily="18" charset="0"/>
                <a:cs typeface="Times New Roman" panose="02020603050405020304" pitchFamily="18" charset="0"/>
              </a:rPr>
              <a:t>., </a:t>
            </a:r>
            <a:r>
              <a:rPr lang="en-IN" b="0" i="0" dirty="0" err="1">
                <a:solidFill>
                  <a:srgbClr val="231F20"/>
                </a:solidFill>
                <a:effectLst/>
                <a:latin typeface="Times New Roman" panose="02020603050405020304" pitchFamily="18" charset="0"/>
                <a:cs typeface="Times New Roman" panose="02020603050405020304" pitchFamily="18" charset="0"/>
              </a:rPr>
              <a:t>Hindawi</a:t>
            </a:r>
            <a:r>
              <a:rPr lang="en-IN" b="0" i="0" dirty="0">
                <a:solidFill>
                  <a:srgbClr val="231F20"/>
                </a:solidFill>
                <a:effectLst/>
                <a:latin typeface="Times New Roman" panose="02020603050405020304" pitchFamily="18" charset="0"/>
                <a:cs typeface="Times New Roman" panose="02020603050405020304" pitchFamily="18" charset="0"/>
              </a:rPr>
              <a:t>, 2020, 1–6, 2020.</a:t>
            </a:r>
          </a:p>
          <a:p>
            <a:pPr marL="285750" indent="-285750" algn="just">
              <a:buFont typeface="Wingdings" panose="05000000000000000000" pitchFamily="2" charset="2"/>
              <a:buChar char="Ø"/>
            </a:pPr>
            <a:r>
              <a:rPr lang="en-IN" b="0" i="0" dirty="0">
                <a:solidFill>
                  <a:srgbClr val="231F20"/>
                </a:solidFill>
                <a:effectLst/>
                <a:latin typeface="Times New Roman" panose="02020603050405020304" pitchFamily="18" charset="0"/>
                <a:cs typeface="Times New Roman" panose="02020603050405020304" pitchFamily="18" charset="0"/>
              </a:rPr>
              <a:t>Roy, P.K., Singh, J.P., Banerjee, S., Deep learning </a:t>
            </a:r>
            <a:r>
              <a:rPr lang="en-IN" b="0" i="0">
                <a:solidFill>
                  <a:srgbClr val="231F20"/>
                </a:solidFill>
                <a:effectLst/>
                <a:latin typeface="Times New Roman" panose="02020603050405020304" pitchFamily="18" charset="0"/>
                <a:cs typeface="Times New Roman" panose="02020603050405020304" pitchFamily="18" charset="0"/>
              </a:rPr>
              <a:t>to filter </a:t>
            </a:r>
            <a:r>
              <a:rPr lang="en-IN" b="0" i="0" dirty="0">
                <a:solidFill>
                  <a:srgbClr val="231F20"/>
                </a:solidFill>
                <a:effectLst/>
                <a:latin typeface="Times New Roman" panose="02020603050405020304" pitchFamily="18" charset="0"/>
                <a:cs typeface="Times New Roman" panose="02020603050405020304" pitchFamily="18" charset="0"/>
              </a:rPr>
              <a:t>SMS spam. Future </a:t>
            </a:r>
            <a:r>
              <a:rPr lang="en-IN" b="0" i="0" dirty="0" err="1">
                <a:solidFill>
                  <a:srgbClr val="231F20"/>
                </a:solidFill>
                <a:effectLst/>
                <a:latin typeface="Times New Roman" panose="02020603050405020304" pitchFamily="18" charset="0"/>
                <a:cs typeface="Times New Roman" panose="02020603050405020304" pitchFamily="18" charset="0"/>
              </a:rPr>
              <a:t>Gener</a:t>
            </a:r>
            <a:r>
              <a:rPr lang="en-IN" b="0" i="0" dirty="0">
                <a:solidFill>
                  <a:srgbClr val="231F20"/>
                </a:solidFill>
                <a:effectLst/>
                <a:latin typeface="Times New Roman" panose="02020603050405020304" pitchFamily="18" charset="0"/>
                <a:cs typeface="Times New Roman" panose="02020603050405020304" pitchFamily="18" charset="0"/>
              </a:rPr>
              <a:t>. </a:t>
            </a:r>
            <a:r>
              <a:rPr lang="en-IN" b="0" i="0" dirty="0" err="1">
                <a:solidFill>
                  <a:srgbClr val="231F20"/>
                </a:solidFill>
                <a:effectLst/>
                <a:latin typeface="Times New Roman" panose="02020603050405020304" pitchFamily="18" charset="0"/>
                <a:cs typeface="Times New Roman" panose="02020603050405020304" pitchFamily="18" charset="0"/>
              </a:rPr>
              <a:t>Comput</a:t>
            </a:r>
            <a:r>
              <a:rPr lang="en-IN" b="0" i="0" dirty="0">
                <a:solidFill>
                  <a:srgbClr val="231F20"/>
                </a:solidFill>
                <a:effectLst/>
                <a:latin typeface="Times New Roman" panose="02020603050405020304" pitchFamily="18" charset="0"/>
                <a:cs typeface="Times New Roman" panose="02020603050405020304" pitchFamily="18" charset="0"/>
              </a:rPr>
              <a:t>. Syst., 102, 524–533, 2020.</a:t>
            </a:r>
          </a:p>
          <a:p>
            <a:pPr algn="just"/>
            <a:endParaRPr lang="en-IN" b="0" i="0" dirty="0">
              <a:solidFill>
                <a:srgbClr val="231F2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b="0" i="0" dirty="0">
                <a:solidFill>
                  <a:srgbClr val="231F20"/>
                </a:solidFill>
                <a:effectLst/>
                <a:latin typeface="Times New Roman" panose="02020603050405020304" pitchFamily="18" charset="0"/>
                <a:cs typeface="Times New Roman" panose="02020603050405020304" pitchFamily="18" charset="0"/>
              </a:rPr>
              <a:t> </a:t>
            </a:r>
            <a:r>
              <a:rPr lang="en-IN" b="0" i="0" dirty="0" err="1">
                <a:solidFill>
                  <a:srgbClr val="231F20"/>
                </a:solidFill>
                <a:effectLst/>
                <a:latin typeface="Times New Roman" panose="02020603050405020304" pitchFamily="18" charset="0"/>
                <a:cs typeface="Times New Roman" panose="02020603050405020304" pitchFamily="18" charset="0"/>
              </a:rPr>
              <a:t>Ghourabi</a:t>
            </a:r>
            <a:r>
              <a:rPr lang="en-IN" b="0" i="0" dirty="0">
                <a:solidFill>
                  <a:srgbClr val="231F20"/>
                </a:solidFill>
                <a:effectLst/>
                <a:latin typeface="Times New Roman" panose="02020603050405020304" pitchFamily="18" charset="0"/>
                <a:cs typeface="Times New Roman" panose="02020603050405020304" pitchFamily="18" charset="0"/>
              </a:rPr>
              <a:t>, A., Mahmood, M.A., </a:t>
            </a:r>
            <a:r>
              <a:rPr lang="en-IN" b="0" i="0" dirty="0" err="1">
                <a:solidFill>
                  <a:srgbClr val="231F20"/>
                </a:solidFill>
                <a:effectLst/>
                <a:latin typeface="Times New Roman" panose="02020603050405020304" pitchFamily="18" charset="0"/>
                <a:cs typeface="Times New Roman" panose="02020603050405020304" pitchFamily="18" charset="0"/>
              </a:rPr>
              <a:t>Alzubi</a:t>
            </a:r>
            <a:r>
              <a:rPr lang="en-IN" b="0" i="0" dirty="0">
                <a:solidFill>
                  <a:srgbClr val="231F20"/>
                </a:solidFill>
                <a:effectLst/>
                <a:latin typeface="Times New Roman" panose="02020603050405020304" pitchFamily="18" charset="0"/>
                <a:cs typeface="Times New Roman" panose="02020603050405020304" pitchFamily="18" charset="0"/>
              </a:rPr>
              <a:t>, Q.M., A Hybrid CNN-LSTM Model for SMS Spam Detection in Arabic and English Messages. Future Internet, 12, 156, 2020.</a:t>
            </a:r>
          </a:p>
        </p:txBody>
      </p:sp>
    </p:spTree>
    <p:extLst>
      <p:ext uri="{BB962C8B-B14F-4D97-AF65-F5344CB8AC3E}">
        <p14:creationId xmlns:p14="http://schemas.microsoft.com/office/powerpoint/2010/main" val="419923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9450" y="213400"/>
            <a:ext cx="8623375" cy="47393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50" y="112264"/>
            <a:ext cx="200977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B45F06"/>
                </a:solidFill>
                <a:latin typeface="Times New Roman"/>
                <a:cs typeface="Times New Roman"/>
              </a:rPr>
              <a:t>Abstract</a:t>
            </a:r>
            <a:endParaRPr sz="4200">
              <a:latin typeface="Times New Roman"/>
              <a:cs typeface="Times New Roman"/>
            </a:endParaRPr>
          </a:p>
        </p:txBody>
      </p:sp>
      <p:sp>
        <p:nvSpPr>
          <p:cNvPr id="3" name="object 3"/>
          <p:cNvSpPr txBox="1"/>
          <p:nvPr/>
        </p:nvSpPr>
        <p:spPr>
          <a:xfrm>
            <a:off x="264477" y="1047750"/>
            <a:ext cx="8615045" cy="3131050"/>
          </a:xfrm>
          <a:prstGeom prst="rect">
            <a:avLst/>
          </a:prstGeom>
        </p:spPr>
        <p:txBody>
          <a:bodyPr vert="horz" wrap="square" lIns="0" tIns="12700" rIns="0" bIns="0" rtlCol="0">
            <a:spAutoFit/>
          </a:bodyPr>
          <a:lstStyle/>
          <a:p>
            <a:pPr marL="348615" marR="5080" indent="-336550" algn="just">
              <a:lnSpc>
                <a:spcPct val="116100"/>
              </a:lnSpc>
              <a:spcBef>
                <a:spcPts val="100"/>
              </a:spcBef>
              <a:buFont typeface="Arial" panose="020B0604020202020204" pitchFamily="34" charset="0"/>
              <a:buChar char="•"/>
              <a:tabLst>
                <a:tab pos="347980" algn="l"/>
                <a:tab pos="349250" algn="l"/>
                <a:tab pos="6748780" algn="l"/>
              </a:tabLst>
            </a:pPr>
            <a:r>
              <a:rPr lang="en-US" sz="1600" dirty="0">
                <a:latin typeface="Times New Roman" panose="02020603050405020304" pitchFamily="18" charset="0"/>
                <a:cs typeface="Times New Roman" panose="02020603050405020304" pitchFamily="18" charset="0"/>
              </a:rPr>
              <a:t>In this age of popular instant messaging applications, Short Message Service or SMS has lost relevance and has turned into the forte of service providers, business houses, and different organizations that use this service to target common users for marketing and spamming. A recent trend in spam messaging is the use of content in regional language typed in English, which makes the detection and filtering of such messages more challenging. In this work, an extended version of a standard SMS corpus containing spam and non-spam messages that is extended by the inclusion of labeled text messages in regional languages like Hindi or Bengali typed in English has been used, as gathered from local mobile users. Monte Carlo approach is utilized for learning and classification in a supervised approach, using a set of features and machine learning algorithms commonly used by researchers. The results illustrate how different algorithms perform in addressing the given challenge effectively.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99" y="51689"/>
            <a:ext cx="3131185" cy="665480"/>
          </a:xfrm>
          <a:prstGeom prst="rect">
            <a:avLst/>
          </a:prstGeom>
        </p:spPr>
        <p:txBody>
          <a:bodyPr vert="horz" wrap="square" lIns="0" tIns="12700" rIns="0" bIns="0" rtlCol="0">
            <a:spAutoFit/>
          </a:bodyPr>
          <a:lstStyle/>
          <a:p>
            <a:pPr marL="12700">
              <a:lnSpc>
                <a:spcPct val="100000"/>
              </a:lnSpc>
              <a:spcBef>
                <a:spcPts val="100"/>
              </a:spcBef>
            </a:pPr>
            <a:r>
              <a:rPr lang="en-IN" sz="4200" spc="-5" dirty="0">
                <a:solidFill>
                  <a:srgbClr val="B45F06"/>
                </a:solidFill>
                <a:latin typeface="Times New Roman" panose="02020603050405020304" pitchFamily="18" charset="0"/>
                <a:cs typeface="Times New Roman" panose="02020603050405020304" pitchFamily="18" charset="0"/>
              </a:rPr>
              <a:t>Introduction</a:t>
            </a:r>
            <a:endParaRPr sz="4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94293" y="796872"/>
            <a:ext cx="8629650" cy="3762120"/>
          </a:xfrm>
          <a:prstGeom prst="rect">
            <a:avLst/>
          </a:prstGeom>
        </p:spPr>
        <p:txBody>
          <a:bodyPr vert="horz" wrap="square" lIns="0" tIns="12700" rIns="0" bIns="0" rtlCol="0">
            <a:spAutoFit/>
          </a:bodyPr>
          <a:lstStyle/>
          <a:p>
            <a:pPr marL="348615" marR="40005" indent="-336550" algn="just">
              <a:lnSpc>
                <a:spcPct val="151800"/>
              </a:lnSpc>
              <a:spcBef>
                <a:spcPts val="100"/>
              </a:spcBef>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Man is a social animal , and the very essence of this socializing nature lies in their ability to effectively communicate. From the cave drawings in early ages to the blazingly fast instant messaging applications prevalent in these times, the need for effective communication has always been a priority in human life.</a:t>
            </a:r>
          </a:p>
          <a:p>
            <a:pPr marL="348615" marR="40005" indent="-336550" algn="just">
              <a:lnSpc>
                <a:spcPct val="151800"/>
              </a:lnSpc>
              <a:spcBef>
                <a:spcPts val="100"/>
              </a:spcBef>
              <a:buFont typeface="Wingdings" panose="05000000000000000000" pitchFamily="2" charset="2"/>
              <a:buChar char="Ø"/>
              <a:tabLst>
                <a:tab pos="347980" algn="l"/>
                <a:tab pos="349250" algn="l"/>
              </a:tabLst>
            </a:pPr>
            <a:r>
              <a:rPr lang="en-US" dirty="0">
                <a:latin typeface="Times New Roman" panose="02020603050405020304" pitchFamily="18" charset="0"/>
                <a:cs typeface="Times New Roman" panose="02020603050405020304" pitchFamily="18" charset="0"/>
              </a:rPr>
              <a:t>The basic components of a typical communicational are, the communication medium is used by sender(s) to communicate with the receiver(s). This medium of communication has taken forms over the many decades of human civilization. For instance , cave walls , letters(pages), and the text messages are all different forms of communication medium that man has used.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300" y="0"/>
            <a:ext cx="7096125" cy="915635"/>
          </a:xfrm>
          <a:prstGeom prst="rect">
            <a:avLst/>
          </a:prstGeom>
        </p:spPr>
        <p:txBody>
          <a:bodyPr vert="horz" wrap="square" lIns="0" tIns="266700" rIns="0" bIns="0" rtlCol="0">
            <a:spAutoFit/>
          </a:bodyPr>
          <a:lstStyle/>
          <a:p>
            <a:pPr marL="12700">
              <a:lnSpc>
                <a:spcPct val="100000"/>
              </a:lnSpc>
              <a:spcBef>
                <a:spcPts val="2100"/>
              </a:spcBef>
            </a:pPr>
            <a:r>
              <a:rPr lang="en-IN" sz="4200" spc="-10" dirty="0">
                <a:solidFill>
                  <a:srgbClr val="B45F06"/>
                </a:solidFill>
                <a:latin typeface="Times New Roman"/>
                <a:cs typeface="Times New Roman"/>
              </a:rPr>
              <a:t>Literature</a:t>
            </a:r>
            <a:r>
              <a:rPr lang="en-IN" sz="4200" spc="-50" dirty="0">
                <a:solidFill>
                  <a:srgbClr val="B45F06"/>
                </a:solidFill>
                <a:latin typeface="Times New Roman"/>
                <a:cs typeface="Times New Roman"/>
              </a:rPr>
              <a:t> </a:t>
            </a:r>
            <a:r>
              <a:rPr lang="en-IN" sz="4200" spc="-5" dirty="0">
                <a:solidFill>
                  <a:srgbClr val="B45F06"/>
                </a:solidFill>
                <a:latin typeface="Times New Roman"/>
                <a:cs typeface="Times New Roman"/>
              </a:rPr>
              <a:t>survey</a:t>
            </a:r>
            <a:endParaRPr lang="en-IN" sz="4200" dirty="0">
              <a:latin typeface="Times New Roman"/>
              <a:cs typeface="Times New Roman"/>
            </a:endParaRPr>
          </a:p>
        </p:txBody>
      </p:sp>
      <p:sp>
        <p:nvSpPr>
          <p:cNvPr id="5" name="TextBox 4">
            <a:extLst>
              <a:ext uri="{FF2B5EF4-FFF2-40B4-BE49-F238E27FC236}">
                <a16:creationId xmlns:a16="http://schemas.microsoft.com/office/drawing/2014/main" id="{E3655702-03B4-1A76-49C9-088724BB27AE}"/>
              </a:ext>
            </a:extLst>
          </p:cNvPr>
          <p:cNvSpPr txBox="1"/>
          <p:nvPr/>
        </p:nvSpPr>
        <p:spPr>
          <a:xfrm>
            <a:off x="304800" y="1047750"/>
            <a:ext cx="8534400" cy="3139321"/>
          </a:xfrm>
          <a:prstGeom prst="rect">
            <a:avLst/>
          </a:prstGeom>
          <a:noFill/>
        </p:spPr>
        <p:txBody>
          <a:bodyPr wrap="square">
            <a:sp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paper titled "A Review of Supervised Machine Learning Algorithms for Spam Detection," the authors provide a comprehensive survey of various supervised machine learning algorithms used for spam detection. The authors evaluate the performance of these algorithms on various datasets and discuss the advantages and disadvantages of each algorithm.</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the paper titled "Robust Spam Detection Using Support Vector Machines,"     the authors propose a robust spam detection system using support vector machines (SVM). The authors evaluate the performance of the proposed system on several datasets and show that SVM outperforms other machine learning algorithms in terms of accuracy and efficiency.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CD04-24EE-1E2D-8ED0-2C5D02045E54}"/>
              </a:ext>
            </a:extLst>
          </p:cNvPr>
          <p:cNvSpPr>
            <a:spLocks noGrp="1"/>
          </p:cNvSpPr>
          <p:nvPr>
            <p:ph type="title"/>
          </p:nvPr>
        </p:nvSpPr>
        <p:spPr>
          <a:xfrm>
            <a:off x="73025" y="-22662"/>
            <a:ext cx="4190365" cy="646331"/>
          </a:xfrm>
        </p:spPr>
        <p:txBody>
          <a:bodyPr/>
          <a:lstStyle/>
          <a:p>
            <a:r>
              <a:rPr lang="en-IN" sz="4200" spc="-10" dirty="0">
                <a:solidFill>
                  <a:srgbClr val="B45F06"/>
                </a:solidFill>
                <a:latin typeface="Times New Roman"/>
                <a:cs typeface="Times New Roman"/>
              </a:rPr>
              <a:t>Literature</a:t>
            </a:r>
            <a:r>
              <a:rPr lang="en-IN" sz="4200" spc="-50" dirty="0">
                <a:solidFill>
                  <a:srgbClr val="B45F06"/>
                </a:solidFill>
                <a:latin typeface="Times New Roman"/>
                <a:cs typeface="Times New Roman"/>
              </a:rPr>
              <a:t> </a:t>
            </a:r>
            <a:r>
              <a:rPr lang="en-IN" sz="4200" spc="-5" dirty="0">
                <a:solidFill>
                  <a:srgbClr val="B45F06"/>
                </a:solidFill>
                <a:latin typeface="Times New Roman"/>
                <a:cs typeface="Times New Roman"/>
              </a:rPr>
              <a:t>survey</a:t>
            </a:r>
            <a:endParaRPr lang="en-IN" sz="4200" dirty="0"/>
          </a:p>
        </p:txBody>
      </p:sp>
      <p:sp>
        <p:nvSpPr>
          <p:cNvPr id="3" name="Text Placeholder 2">
            <a:extLst>
              <a:ext uri="{FF2B5EF4-FFF2-40B4-BE49-F238E27FC236}">
                <a16:creationId xmlns:a16="http://schemas.microsoft.com/office/drawing/2014/main" id="{C5F10E52-01BC-BF51-8393-B462ACDFFAD0}"/>
              </a:ext>
            </a:extLst>
          </p:cNvPr>
          <p:cNvSpPr>
            <a:spLocks noGrp="1"/>
          </p:cNvSpPr>
          <p:nvPr>
            <p:ph type="body" idx="1"/>
          </p:nvPr>
        </p:nvSpPr>
        <p:spPr>
          <a:xfrm>
            <a:off x="228600" y="1007427"/>
            <a:ext cx="8458200" cy="3046988"/>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paper titled "A Comparison of Machine Learning Techniques for Spam Email Classification," the authors compare the performance of various machine learning algorithms such as SVM, Naive Bayes, and Decision Tree for spam email classification. The authors evaluate the performance of these algorithms on several datasets and show that SVM outperforms other algorithms in terms of accuracy and efficiency.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the paper titled "Robust Spam Detection Using Feature Selection and AdaBoost," the authors propose a robust spam detection system using feature selection and AdaBoost. The authors evaluate the performance of the proposed system on several datasets and show that the proposed system outperforms other machine learning algorithms in terms of accuracy and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46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1348-6F1E-6A5C-27FF-D3864260B5C1}"/>
              </a:ext>
            </a:extLst>
          </p:cNvPr>
          <p:cNvSpPr>
            <a:spLocks noGrp="1"/>
          </p:cNvSpPr>
          <p:nvPr>
            <p:ph type="title"/>
          </p:nvPr>
        </p:nvSpPr>
        <p:spPr>
          <a:xfrm>
            <a:off x="370877" y="361950"/>
            <a:ext cx="4190365" cy="646331"/>
          </a:xfrm>
        </p:spPr>
        <p:txBody>
          <a:bodyPr/>
          <a:lstStyle/>
          <a:p>
            <a:r>
              <a:rPr lang="en-IN" sz="4200" spc="-10" dirty="0">
                <a:solidFill>
                  <a:srgbClr val="B45F06"/>
                </a:solidFill>
                <a:latin typeface="Times New Roman"/>
                <a:cs typeface="Times New Roman"/>
              </a:rPr>
              <a:t>Literature</a:t>
            </a:r>
            <a:r>
              <a:rPr lang="en-IN" sz="4200" spc="-50" dirty="0">
                <a:solidFill>
                  <a:srgbClr val="B45F06"/>
                </a:solidFill>
                <a:latin typeface="Times New Roman"/>
                <a:cs typeface="Times New Roman"/>
              </a:rPr>
              <a:t> </a:t>
            </a:r>
            <a:r>
              <a:rPr lang="en-IN" sz="4200" spc="-5" dirty="0">
                <a:solidFill>
                  <a:srgbClr val="B45F06"/>
                </a:solidFill>
                <a:latin typeface="Times New Roman"/>
                <a:cs typeface="Times New Roman"/>
              </a:rPr>
              <a:t>survey</a:t>
            </a:r>
            <a:endParaRPr lang="en-IN" sz="4200" dirty="0"/>
          </a:p>
        </p:txBody>
      </p:sp>
      <p:sp>
        <p:nvSpPr>
          <p:cNvPr id="3" name="Text Placeholder 2">
            <a:extLst>
              <a:ext uri="{FF2B5EF4-FFF2-40B4-BE49-F238E27FC236}">
                <a16:creationId xmlns:a16="http://schemas.microsoft.com/office/drawing/2014/main" id="{5F7077AF-A78D-4654-20A0-12F8CF81DCDB}"/>
              </a:ext>
            </a:extLst>
          </p:cNvPr>
          <p:cNvSpPr>
            <a:spLocks noGrp="1"/>
          </p:cNvSpPr>
          <p:nvPr>
            <p:ph type="body" idx="1"/>
          </p:nvPr>
        </p:nvSpPr>
        <p:spPr>
          <a:xfrm>
            <a:off x="409575" y="1733550"/>
            <a:ext cx="7707630" cy="1107996"/>
          </a:xfrm>
        </p:spPr>
        <p:txBody>
          <a:bodyPr/>
          <a:lstStyle/>
          <a:p>
            <a:pPr algn="just"/>
            <a:r>
              <a:rPr lang="en-US" dirty="0">
                <a:latin typeface="Times New Roman" panose="02020603050405020304" pitchFamily="18" charset="0"/>
                <a:cs typeface="Times New Roman" panose="02020603050405020304" pitchFamily="18" charset="0"/>
              </a:rPr>
              <a:t>Overall, these literature surveys demonstrate that supervised learning algorithms such as SVM, Naive Bayes, Decision Tree, Random Forest, and AdaBoost are effective for spam detection. The choice of the algorithm depends on the specific characteristics of the dataset and the performance requirements of the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7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5434" y="229845"/>
            <a:ext cx="3508375" cy="57404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B45F06"/>
                </a:solidFill>
                <a:latin typeface="Times New Roman" panose="02020603050405020304" pitchFamily="18" charset="0"/>
                <a:cs typeface="Times New Roman" panose="02020603050405020304" pitchFamily="18" charset="0"/>
              </a:rPr>
              <a:t>Existing</a:t>
            </a:r>
            <a:r>
              <a:rPr spc="-95" dirty="0">
                <a:solidFill>
                  <a:srgbClr val="B45F06"/>
                </a:solidFill>
                <a:latin typeface="Times New Roman" panose="02020603050405020304" pitchFamily="18" charset="0"/>
                <a:cs typeface="Times New Roman" panose="02020603050405020304" pitchFamily="18" charset="0"/>
              </a:rPr>
              <a:t> </a:t>
            </a:r>
            <a:r>
              <a:rPr spc="-5" dirty="0">
                <a:solidFill>
                  <a:srgbClr val="B45F06"/>
                </a:solidFill>
                <a:latin typeface="Times New Roman" panose="02020603050405020304" pitchFamily="18" charset="0"/>
                <a:cs typeface="Times New Roman" panose="02020603050405020304" pitchFamily="18" charset="0"/>
              </a:rPr>
              <a:t>System</a:t>
            </a:r>
          </a:p>
        </p:txBody>
      </p:sp>
      <p:sp>
        <p:nvSpPr>
          <p:cNvPr id="3" name="object 3"/>
          <p:cNvSpPr txBox="1"/>
          <p:nvPr/>
        </p:nvSpPr>
        <p:spPr>
          <a:xfrm>
            <a:off x="387985" y="971550"/>
            <a:ext cx="8368030" cy="3388107"/>
          </a:xfrm>
          <a:prstGeom prst="rect">
            <a:avLst/>
          </a:prstGeom>
        </p:spPr>
        <p:txBody>
          <a:bodyPr vert="horz" wrap="square" lIns="0" tIns="12700" rIns="0" bIns="0" rtlCol="0">
            <a:spAutoFit/>
          </a:bodyPr>
          <a:lstStyle/>
          <a:p>
            <a:pPr marL="298450" indent="-285750" algn="just">
              <a:lnSpc>
                <a:spcPct val="100000"/>
              </a:lnSpc>
              <a:spcBef>
                <a:spcPts val="1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2015, Agarwal used a data corpus and added spam and ham SMS from Indian mobile users to it. They showed how different learning algorithms like SVM and MNB performed on the features extracted from the corpora. Many research works have since used the same corpus and similar features and algorithms for spam detection. Recent works show a shift towards neural network-based algorithms.</a:t>
            </a:r>
          </a:p>
          <a:p>
            <a:pPr marL="12700" algn="just">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298450" indent="-285750" algn="just">
              <a:spcBef>
                <a:spcPts val="10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2017, Suleiman compared MNB, Random Forest, and Deep Learning algorithms using a self-determined set of features and the H2O framework on the same SMS corpus. In 2018, Jain used word embedding features to show that CNN performs better than other machine learning models for detecting spam messages in the same corpus.</a:t>
            </a:r>
          </a:p>
          <a:p>
            <a:pPr marL="298450" indent="-285750">
              <a:lnSpc>
                <a:spcPct val="100000"/>
              </a:lnSpc>
              <a:spcBef>
                <a:spcPts val="100"/>
              </a:spcBef>
              <a:buFont typeface="Arial" panose="020B0604020202020204" pitchFamily="34" charset="0"/>
              <a:buChar char="•"/>
            </a:pPr>
            <a:endParaRPr lang="en-US" sz="1800" dirty="0">
              <a:latin typeface="Arial MT"/>
              <a:cs typeface="Arial MT"/>
            </a:endParaRPr>
          </a:p>
          <a:p>
            <a:pPr marL="298450" indent="-285750">
              <a:lnSpc>
                <a:spcPct val="100000"/>
              </a:lnSpc>
              <a:spcBef>
                <a:spcPts val="100"/>
              </a:spcBef>
              <a:buFont typeface="Arial" panose="020B0604020202020204" pitchFamily="34" charset="0"/>
              <a:buChar char="•"/>
            </a:pPr>
            <a:endParaRPr sz="1800" dirty="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3801B-0F22-22C2-7D81-E28B860639DF}"/>
              </a:ext>
            </a:extLst>
          </p:cNvPr>
          <p:cNvSpPr>
            <a:spLocks noGrp="1"/>
          </p:cNvSpPr>
          <p:nvPr>
            <p:ph type="title"/>
          </p:nvPr>
        </p:nvSpPr>
        <p:spPr>
          <a:xfrm>
            <a:off x="426715" y="438150"/>
            <a:ext cx="4190365" cy="574040"/>
          </a:xfrm>
        </p:spPr>
        <p:txBody>
          <a:bodyPr/>
          <a:lstStyle/>
          <a:p>
            <a:r>
              <a:rPr lang="en-IN" spc="-10" dirty="0">
                <a:solidFill>
                  <a:srgbClr val="B45F06"/>
                </a:solidFill>
                <a:latin typeface="Times New Roman" panose="02020603050405020304" pitchFamily="18" charset="0"/>
                <a:cs typeface="Times New Roman" panose="02020603050405020304" pitchFamily="18" charset="0"/>
              </a:rPr>
              <a:t>Existing</a:t>
            </a:r>
            <a:r>
              <a:rPr lang="en-IN" spc="-95" dirty="0">
                <a:solidFill>
                  <a:srgbClr val="B45F06"/>
                </a:solidFill>
                <a:latin typeface="Times New Roman" panose="02020603050405020304" pitchFamily="18" charset="0"/>
                <a:cs typeface="Times New Roman" panose="02020603050405020304" pitchFamily="18" charset="0"/>
              </a:rPr>
              <a:t> </a:t>
            </a:r>
            <a:r>
              <a:rPr lang="en-IN" spc="-5" dirty="0">
                <a:solidFill>
                  <a:srgbClr val="B45F06"/>
                </a:solidFill>
                <a:latin typeface="Times New Roman" panose="02020603050405020304" pitchFamily="18" charset="0"/>
                <a:cs typeface="Times New Roman" panose="02020603050405020304" pitchFamily="18" charset="0"/>
              </a:rPr>
              <a:t>System</a:t>
            </a:r>
            <a:endParaRPr lang="en-IN" dirty="0"/>
          </a:p>
        </p:txBody>
      </p:sp>
      <p:sp>
        <p:nvSpPr>
          <p:cNvPr id="3" name="Text Placeholder 2">
            <a:extLst>
              <a:ext uri="{FF2B5EF4-FFF2-40B4-BE49-F238E27FC236}">
                <a16:creationId xmlns:a16="http://schemas.microsoft.com/office/drawing/2014/main" id="{DC0005CA-F586-B0AA-964B-579F3A3EACFF}"/>
              </a:ext>
            </a:extLst>
          </p:cNvPr>
          <p:cNvSpPr>
            <a:spLocks noGrp="1"/>
          </p:cNvSpPr>
          <p:nvPr>
            <p:ph type="body" idx="1"/>
          </p:nvPr>
        </p:nvSpPr>
        <p:spPr>
          <a:xfrm>
            <a:off x="414164" y="1352550"/>
            <a:ext cx="7707630" cy="2215991"/>
          </a:xfrm>
        </p:spPr>
        <p:txBody>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2019, Gupta used a voting ensemble technique on various learning algorithms (MNB, GNB, BNB, and DT) to identify spam using the same corpus. This trend of comparing classifier performance continued in 2020 with </a:t>
            </a:r>
            <a:r>
              <a:rPr lang="en-US" dirty="0" err="1">
                <a:latin typeface="Times New Roman" panose="02020603050405020304" pitchFamily="18" charset="0"/>
                <a:cs typeface="Times New Roman" panose="02020603050405020304" pitchFamily="18" charset="0"/>
              </a:rPr>
              <a:t>Hlouli</a:t>
            </a:r>
            <a:r>
              <a:rPr lang="en-US" dirty="0">
                <a:latin typeface="Times New Roman" panose="02020603050405020304" pitchFamily="18" charset="0"/>
                <a:cs typeface="Times New Roman" panose="02020603050405020304" pitchFamily="18" charset="0"/>
              </a:rPr>
              <a:t> using MLP, SVM,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and Random Forest algorithms to detect spam and ham using Bag of Words and TF-IDF-based features on the same </a:t>
            </a:r>
            <a:r>
              <a:rPr lang="en-US" dirty="0" err="1">
                <a:latin typeface="Times New Roman" panose="02020603050405020304" pitchFamily="18" charset="0"/>
                <a:cs typeface="Times New Roman" panose="02020603050405020304" pitchFamily="18" charset="0"/>
              </a:rPr>
              <a:t>corpus.GuangJun</a:t>
            </a:r>
            <a:r>
              <a:rPr lang="en-US" dirty="0">
                <a:latin typeface="Times New Roman" panose="02020603050405020304" pitchFamily="18" charset="0"/>
                <a:cs typeface="Times New Roman" panose="02020603050405020304" pitchFamily="18" charset="0"/>
              </a:rPr>
              <a:t> also compared the performance of </a:t>
            </a:r>
            <a:r>
              <a:rPr lang="en-US" dirty="0" err="1">
                <a:latin typeface="Times New Roman" panose="02020603050405020304" pitchFamily="18" charset="0"/>
                <a:cs typeface="Times New Roman" panose="02020603050405020304" pitchFamily="18" charset="0"/>
              </a:rPr>
              <a:t>kNN</a:t>
            </a:r>
            <a:r>
              <a:rPr lang="en-US" dirty="0">
                <a:latin typeface="Times New Roman" panose="02020603050405020304" pitchFamily="18" charset="0"/>
                <a:cs typeface="Times New Roman" panose="02020603050405020304" pitchFamily="18" charset="0"/>
              </a:rPr>
              <a:t>, DT, and LR models on the SMS spam corpus in a similar work, although they did not discuss the feature extraction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805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TotalTime>
  <Words>2014</Words>
  <Application>Microsoft Office PowerPoint</Application>
  <PresentationFormat>On-screen Show (16:9)</PresentationFormat>
  <Paragraphs>104</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MT</vt:lpstr>
      <vt:lpstr>Calibri</vt:lpstr>
      <vt:lpstr>Times New Roman</vt:lpstr>
      <vt:lpstr>TimesLTStd-Roman</vt:lpstr>
      <vt:lpstr>Wingdings</vt:lpstr>
      <vt:lpstr>Office Theme</vt:lpstr>
      <vt:lpstr>PowerPoint Presentation</vt:lpstr>
      <vt:lpstr>Table of Contents</vt:lpstr>
      <vt:lpstr>Abstract</vt:lpstr>
      <vt:lpstr>Introduction</vt:lpstr>
      <vt:lpstr>Literature survey</vt:lpstr>
      <vt:lpstr>Literature survey</vt:lpstr>
      <vt:lpstr>Literature survey</vt:lpstr>
      <vt:lpstr>Existing System</vt:lpstr>
      <vt:lpstr>Existing System</vt:lpstr>
      <vt:lpstr>Drawbacks of Existing System</vt:lpstr>
      <vt:lpstr>Proposed System</vt:lpstr>
      <vt:lpstr>Advantages of Proposed System </vt:lpstr>
      <vt:lpstr>Software Requirements</vt:lpstr>
      <vt:lpstr>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balabhaskar</dc:creator>
  <cp:lastModifiedBy>Mohammad Abdul Adil</cp:lastModifiedBy>
  <cp:revision>9</cp:revision>
  <dcterms:created xsi:type="dcterms:W3CDTF">2021-11-18T05:18:07Z</dcterms:created>
  <dcterms:modified xsi:type="dcterms:W3CDTF">2023-11-01T09:16:19Z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