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68" r:id="rId5"/>
    <p:sldId id="284" r:id="rId6"/>
    <p:sldId id="285" r:id="rId7"/>
    <p:sldId id="286" r:id="rId8"/>
    <p:sldId id="287" r:id="rId9"/>
    <p:sldId id="269" r:id="rId10"/>
    <p:sldId id="279" r:id="rId11"/>
    <p:sldId id="258" r:id="rId12"/>
    <p:sldId id="259" r:id="rId13"/>
    <p:sldId id="260" r:id="rId14"/>
    <p:sldId id="261" r:id="rId15"/>
    <p:sldId id="275" r:id="rId16"/>
    <p:sldId id="262" r:id="rId17"/>
    <p:sldId id="263" r:id="rId18"/>
    <p:sldId id="280" r:id="rId19"/>
    <p:sldId id="281" r:id="rId20"/>
    <p:sldId id="282" r:id="rId21"/>
    <p:sldId id="264" r:id="rId22"/>
    <p:sldId id="265" r:id="rId23"/>
    <p:sldId id="266" r:id="rId24"/>
    <p:sldId id="267" r:id="rId25"/>
    <p:sldId id="274" r:id="rId26"/>
    <p:sldId id="270" r:id="rId27"/>
    <p:sldId id="271"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92836-1045-4B5F-9529-C42BC9EE38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177456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92836-1045-4B5F-9529-C42BC9EE38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257344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92836-1045-4B5F-9529-C42BC9EE38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413378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92836-1045-4B5F-9529-C42BC9EE38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115203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92836-1045-4B5F-9529-C42BC9EE38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115369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F92836-1045-4B5F-9529-C42BC9EE38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61266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92836-1045-4B5F-9529-C42BC9EE38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135403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F92836-1045-4B5F-9529-C42BC9EE38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97269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92836-1045-4B5F-9529-C42BC9EE3809}"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122282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92836-1045-4B5F-9529-C42BC9EE38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409072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92836-1045-4B5F-9529-C42BC9EE38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E1D5D-D2EC-4892-AEFB-7C8D073468D5}" type="slidenum">
              <a:rPr lang="en-US" smtClean="0"/>
              <a:t>‹#›</a:t>
            </a:fld>
            <a:endParaRPr lang="en-US"/>
          </a:p>
        </p:txBody>
      </p:sp>
    </p:spTree>
    <p:extLst>
      <p:ext uri="{BB962C8B-B14F-4D97-AF65-F5344CB8AC3E}">
        <p14:creationId xmlns:p14="http://schemas.microsoft.com/office/powerpoint/2010/main" val="274913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92836-1045-4B5F-9529-C42BC9EE3809}"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E1D5D-D2EC-4892-AEFB-7C8D073468D5}" type="slidenum">
              <a:rPr lang="en-US" smtClean="0"/>
              <a:t>‹#›</a:t>
            </a:fld>
            <a:endParaRPr lang="en-US"/>
          </a:p>
        </p:txBody>
      </p:sp>
    </p:spTree>
    <p:extLst>
      <p:ext uri="{BB962C8B-B14F-4D97-AF65-F5344CB8AC3E}">
        <p14:creationId xmlns:p14="http://schemas.microsoft.com/office/powerpoint/2010/main" val="153915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16121"/>
          </a:xfrm>
        </p:spPr>
        <p:txBody>
          <a:bodyPr/>
          <a:lstStyle/>
          <a:p>
            <a:r>
              <a:rPr lang="en-US" dirty="0" smtClean="0"/>
              <a:t>CHINA TAIWAN ISSUE</a:t>
            </a:r>
            <a:endParaRPr lang="en-US" dirty="0"/>
          </a:p>
        </p:txBody>
      </p:sp>
      <p:sp>
        <p:nvSpPr>
          <p:cNvPr id="3" name="Subtitle 2"/>
          <p:cNvSpPr>
            <a:spLocks noGrp="1"/>
          </p:cNvSpPr>
          <p:nvPr>
            <p:ph type="subTitle" idx="1"/>
          </p:nvPr>
        </p:nvSpPr>
        <p:spPr/>
        <p:txBody>
          <a:bodyPr/>
          <a:lstStyle/>
          <a:p>
            <a:endParaRPr lang="en-US" dirty="0"/>
          </a:p>
        </p:txBody>
      </p:sp>
      <p:pic>
        <p:nvPicPr>
          <p:cNvPr id="4" name="Picture 4" descr="Flag of Taiw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24678"/>
            <a:ext cx="9421504" cy="317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Taiwan does, however, hold member status in more than forty organizations, most of them regional, such as the Asian Development Bank and the Asia-Pacific Economic Cooperation forum, as well as in the World Trade Organization. It holds observer or other status on several other bodies.</a:t>
            </a:r>
          </a:p>
          <a:p>
            <a:r>
              <a:rPr lang="en-US" dirty="0" smtClean="0"/>
              <a:t>Only fifteen states maintain official diplomatic ties with Taiwan, mostly small countries in the Pacific, Caribbean, Latin America and Southern Africa. No government has ever simultaneously maintained formal diplomatic ties with both China and Taiwan.</a:t>
            </a:r>
          </a:p>
          <a:p>
            <a:endParaRPr lang="en-US" dirty="0"/>
          </a:p>
        </p:txBody>
      </p:sp>
    </p:spTree>
    <p:extLst>
      <p:ext uri="{BB962C8B-B14F-4D97-AF65-F5344CB8AC3E}">
        <p14:creationId xmlns:p14="http://schemas.microsoft.com/office/powerpoint/2010/main" val="392151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History </a:t>
            </a:r>
            <a:r>
              <a:rPr lang="en-US" b="1" dirty="0"/>
              <a:t>between China and Taiwan</a:t>
            </a:r>
            <a:br>
              <a:rPr lang="en-US" b="1" dirty="0"/>
            </a:br>
            <a:endParaRPr lang="en-US" dirty="0"/>
          </a:p>
        </p:txBody>
      </p:sp>
      <p:sp>
        <p:nvSpPr>
          <p:cNvPr id="3" name="Content Placeholder 2"/>
          <p:cNvSpPr>
            <a:spLocks noGrp="1"/>
          </p:cNvSpPr>
          <p:nvPr>
            <p:ph idx="1"/>
          </p:nvPr>
        </p:nvSpPr>
        <p:spPr/>
        <p:txBody>
          <a:bodyPr/>
          <a:lstStyle/>
          <a:p>
            <a:pPr fontAlgn="base"/>
            <a:r>
              <a:rPr lang="en-US" dirty="0"/>
              <a:t>The first known settlers in Taiwan were Austronesian tribal people, who are thought to have come from modern day southern China.</a:t>
            </a:r>
          </a:p>
          <a:p>
            <a:pPr fontAlgn="base"/>
            <a:r>
              <a:rPr lang="en-US" dirty="0"/>
              <a:t>The island seems to have first appeared in Chinese records in AD239, when an emperor sent an expeditionary force to explore the area - a fact Beijing uses to back its territorial claim.</a:t>
            </a:r>
          </a:p>
          <a:p>
            <a:pPr fontAlgn="base"/>
            <a:r>
              <a:rPr lang="en-US" dirty="0"/>
              <a:t>After a relatively brief spell as a Dutch colony (1624-1661), Taiwan was administered by China's Qing dynasty from 1683 to 1895.</a:t>
            </a:r>
          </a:p>
          <a:p>
            <a:endParaRPr lang="en-US" dirty="0"/>
          </a:p>
        </p:txBody>
      </p:sp>
    </p:spTree>
    <p:extLst>
      <p:ext uri="{BB962C8B-B14F-4D97-AF65-F5344CB8AC3E}">
        <p14:creationId xmlns:p14="http://schemas.microsoft.com/office/powerpoint/2010/main" val="102477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1895, Japan won the First Sino-Japanese War, and the Qing government had to cede Taiwan to Japan. After World War Two, Japan surrendered and relinquished control of territory it had taken from China. The Republic of China (ROC) - one of the victors in the war - began ruling Taiwan with the consent of its allies, the US and UK</a:t>
            </a:r>
            <a:r>
              <a:rPr lang="en-US" dirty="0" smtClean="0"/>
              <a:t>.</a:t>
            </a:r>
          </a:p>
          <a:p>
            <a:pPr fontAlgn="base"/>
            <a:r>
              <a:rPr lang="en-US" dirty="0"/>
              <a:t>But in the next few years a civil war broke out in China, and the then-leader Chiang Kai-shek's troops were defeated by Mao Zedong's Communist army.</a:t>
            </a:r>
          </a:p>
          <a:p>
            <a:pPr fontAlgn="base"/>
            <a:r>
              <a:rPr lang="en-US" dirty="0"/>
              <a:t>Chiang, the remnants of his Kuomintang (KMT) government and their supporters - about 1.5m people - fled to Taiwan in 1949.</a:t>
            </a:r>
          </a:p>
          <a:p>
            <a:endParaRPr lang="en-US" dirty="0"/>
          </a:p>
        </p:txBody>
      </p:sp>
    </p:spTree>
    <p:extLst>
      <p:ext uri="{BB962C8B-B14F-4D97-AF65-F5344CB8AC3E}">
        <p14:creationId xmlns:p14="http://schemas.microsoft.com/office/powerpoint/2010/main" val="277835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US" dirty="0" smtClean="0"/>
              <a:t>His </a:t>
            </a:r>
            <a:r>
              <a:rPr lang="en-US" dirty="0"/>
              <a:t>group, referred to as Mainland Chinese, dominated Taiwan's politics for many years though they only account for 14% of the population. Chiang established a government in exile in Taiwan which he led for the next 25 years.</a:t>
            </a:r>
          </a:p>
          <a:p>
            <a:pPr fontAlgn="base"/>
            <a:r>
              <a:rPr lang="en-US" dirty="0"/>
              <a:t>Chiang's son, Chiang Ching-</a:t>
            </a:r>
            <a:r>
              <a:rPr lang="en-US" dirty="0" err="1"/>
              <a:t>kuo</a:t>
            </a:r>
            <a:r>
              <a:rPr lang="en-US" dirty="0"/>
              <a:t>, allowed more </a:t>
            </a:r>
            <a:r>
              <a:rPr lang="en-US" dirty="0" smtClean="0"/>
              <a:t>democratization </a:t>
            </a:r>
            <a:r>
              <a:rPr lang="en-US" dirty="0"/>
              <a:t>after coming to power. He faced resistance from local people resentful of authoritarian rule and was under pressure from a growing democracy movement.</a:t>
            </a:r>
          </a:p>
          <a:p>
            <a:pPr fontAlgn="base"/>
            <a:r>
              <a:rPr lang="en-US" dirty="0"/>
              <a:t>President Lee Teng-hui, known as </a:t>
            </a:r>
            <a:r>
              <a:rPr lang="en-US" b="1" dirty="0"/>
              <a:t>Taiwan's "father of democracy"</a:t>
            </a:r>
            <a:r>
              <a:rPr lang="en-US" dirty="0"/>
              <a:t>, led constitutional changes towards, which eventually made way for the election of the island's first non-KMT president, Chen Shui-bian, in 2000.</a:t>
            </a:r>
          </a:p>
          <a:p>
            <a:endParaRPr lang="en-US" dirty="0"/>
          </a:p>
        </p:txBody>
      </p:sp>
    </p:spTree>
    <p:extLst>
      <p:ext uri="{BB962C8B-B14F-4D97-AF65-F5344CB8AC3E}">
        <p14:creationId xmlns:p14="http://schemas.microsoft.com/office/powerpoint/2010/main" val="18775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Who recognizes </a:t>
            </a:r>
            <a:r>
              <a:rPr lang="en-US" b="1" dirty="0"/>
              <a:t>Taiwan?</a:t>
            </a:r>
            <a:br>
              <a:rPr lang="en-US" b="1" dirty="0"/>
            </a:br>
            <a:endParaRPr lang="en-US" dirty="0"/>
          </a:p>
        </p:txBody>
      </p:sp>
      <p:sp>
        <p:nvSpPr>
          <p:cNvPr id="3" name="Content Placeholder 2"/>
          <p:cNvSpPr>
            <a:spLocks noGrp="1"/>
          </p:cNvSpPr>
          <p:nvPr>
            <p:ph idx="1"/>
          </p:nvPr>
        </p:nvSpPr>
        <p:spPr/>
        <p:txBody>
          <a:bodyPr/>
          <a:lstStyle/>
          <a:p>
            <a:endParaRPr lang="en-US" dirty="0" smtClean="0"/>
          </a:p>
          <a:p>
            <a:pPr fontAlgn="base"/>
            <a:r>
              <a:rPr lang="en-US" dirty="0"/>
              <a:t>There is disagreement and confusion about what Taiwan is.</a:t>
            </a:r>
          </a:p>
          <a:p>
            <a:pPr fontAlgn="base"/>
            <a:r>
              <a:rPr lang="en-US" dirty="0"/>
              <a:t>It has its own constitution, democratically-elected leaders, and about 300,000 active troops in its armed forces.</a:t>
            </a:r>
          </a:p>
          <a:p>
            <a:r>
              <a:rPr lang="en-US" dirty="0" smtClean="0"/>
              <a:t>Despite </a:t>
            </a:r>
            <a:r>
              <a:rPr lang="en-US" dirty="0"/>
              <a:t>having all the characteristic of an independent state and a political system that is distinct from China, Taiwan's legal status remains unclear.</a:t>
            </a:r>
          </a:p>
        </p:txBody>
      </p:sp>
    </p:spTree>
    <p:extLst>
      <p:ext uri="{BB962C8B-B14F-4D97-AF65-F5344CB8AC3E}">
        <p14:creationId xmlns:p14="http://schemas.microsoft.com/office/powerpoint/2010/main" val="120298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Why is Taiwan important for the rest of the world?</a:t>
            </a:r>
            <a:br>
              <a:rPr lang="en-US" b="1" dirty="0"/>
            </a:br>
            <a:endParaRPr lang="en-US" dirty="0"/>
          </a:p>
        </p:txBody>
      </p:sp>
      <p:sp>
        <p:nvSpPr>
          <p:cNvPr id="3" name="Content Placeholder 2"/>
          <p:cNvSpPr>
            <a:spLocks noGrp="1"/>
          </p:cNvSpPr>
          <p:nvPr>
            <p:ph idx="1"/>
          </p:nvPr>
        </p:nvSpPr>
        <p:spPr/>
        <p:txBody>
          <a:bodyPr/>
          <a:lstStyle/>
          <a:p>
            <a:pPr fontAlgn="base"/>
            <a:r>
              <a:rPr lang="en-US" dirty="0"/>
              <a:t>Taiwan's economy is hugely important.</a:t>
            </a:r>
          </a:p>
          <a:p>
            <a:pPr fontAlgn="base"/>
            <a:r>
              <a:rPr lang="en-US" dirty="0"/>
              <a:t>Much of the world's everyday electronic equipment - from phones to laptops, watches and games consoles - is powered by computer chips made in Taiwan.</a:t>
            </a:r>
          </a:p>
          <a:p>
            <a:pPr fontAlgn="base"/>
            <a:r>
              <a:rPr lang="en-US" dirty="0"/>
              <a:t>By one measure, a single Taiwanese company - the Taiwan Semiconductor Manufacturing Company or TSMC - has over half of the world's market.</a:t>
            </a:r>
          </a:p>
          <a:p>
            <a:endParaRPr lang="en-US" dirty="0"/>
          </a:p>
        </p:txBody>
      </p:sp>
    </p:spTree>
    <p:extLst>
      <p:ext uri="{BB962C8B-B14F-4D97-AF65-F5344CB8AC3E}">
        <p14:creationId xmlns:p14="http://schemas.microsoft.com/office/powerpoint/2010/main" val="160978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are relations between Taiwan and China?</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Relations started improving in the 1980s as Taiwan relaxed rules on visits to and investment in China. In 1991, it proclaimed that the war with the People's Republic of China was over.</a:t>
            </a:r>
          </a:p>
          <a:p>
            <a:pPr fontAlgn="base"/>
            <a:r>
              <a:rPr lang="en-US" dirty="0"/>
              <a:t>China proposed the so-called "one country, two systems" option, which it said would allow Taiwan significant autonomy if it agreed to come under Beijing's control. This system underpinned Hong Kong's return to China in 1997 and the manner in which it was governed until recently, when Beijing has sought to increase its influence.</a:t>
            </a:r>
          </a:p>
          <a:p>
            <a:r>
              <a:rPr lang="en-US" dirty="0"/>
              <a:t>Taiwan rejected the offer and Beijing's insisted that Taiwan's ROC government is illegitimate - but unofficial representatives from China and Taiwan still held limited talks.</a:t>
            </a:r>
          </a:p>
        </p:txBody>
      </p:sp>
    </p:spTree>
    <p:extLst>
      <p:ext uri="{BB962C8B-B14F-4D97-AF65-F5344CB8AC3E}">
        <p14:creationId xmlns:p14="http://schemas.microsoft.com/office/powerpoint/2010/main" val="75591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a:t>Then in 2000, Taiwan elected Chen </a:t>
            </a:r>
            <a:r>
              <a:rPr lang="en-US" dirty="0" smtClean="0"/>
              <a:t>Shui-Bian </a:t>
            </a:r>
            <a:r>
              <a:rPr lang="en-US" dirty="0"/>
              <a:t>as president, much to Beijing's alarm. </a:t>
            </a:r>
            <a:r>
              <a:rPr lang="en-US" dirty="0" smtClean="0"/>
              <a:t>Mr. </a:t>
            </a:r>
            <a:r>
              <a:rPr lang="en-US" dirty="0"/>
              <a:t>Chen and his party, the Democratic Progressive Party (DPP), had openly backed "independence".</a:t>
            </a:r>
          </a:p>
          <a:p>
            <a:pPr fontAlgn="base"/>
            <a:r>
              <a:rPr lang="en-US" dirty="0" smtClean="0"/>
              <a:t>Mr. </a:t>
            </a:r>
            <a:r>
              <a:rPr lang="en-US" dirty="0"/>
              <a:t>Chen was succeeded by the KMT's Ma </a:t>
            </a:r>
            <a:r>
              <a:rPr lang="en-US" dirty="0" smtClean="0"/>
              <a:t>Ying-</a:t>
            </a:r>
            <a:r>
              <a:rPr lang="en-US" dirty="0" err="1" smtClean="0"/>
              <a:t>Jeou</a:t>
            </a:r>
            <a:r>
              <a:rPr lang="en-US" dirty="0" smtClean="0"/>
              <a:t> </a:t>
            </a:r>
            <a:r>
              <a:rPr lang="en-US" dirty="0"/>
              <a:t>in 2008 who tried improving relations through economic agreements.</a:t>
            </a:r>
          </a:p>
          <a:p>
            <a:pPr fontAlgn="base"/>
            <a:r>
              <a:rPr lang="en-US" dirty="0"/>
              <a:t>Eight years later, in 2016, </a:t>
            </a:r>
            <a:r>
              <a:rPr lang="en-US" b="1" dirty="0"/>
              <a:t>Taiwan's current president Tsai </a:t>
            </a:r>
            <a:r>
              <a:rPr lang="en-US" b="1" dirty="0" err="1"/>
              <a:t>Ing</a:t>
            </a:r>
            <a:r>
              <a:rPr lang="en-US" b="1" dirty="0"/>
              <a:t>-wen,</a:t>
            </a:r>
            <a:r>
              <a:rPr lang="en-US" dirty="0"/>
              <a:t> who now leads the independence-leaning DPP, was elected</a:t>
            </a:r>
            <a:r>
              <a:rPr lang="en-US" dirty="0" smtClean="0"/>
              <a:t>.</a:t>
            </a:r>
          </a:p>
          <a:p>
            <a:pPr fontAlgn="base"/>
            <a:r>
              <a:rPr lang="en-US" dirty="0" err="1"/>
              <a:t>Ms</a:t>
            </a:r>
            <a:r>
              <a:rPr lang="en-US" dirty="0"/>
              <a:t> Tsai won a second term in 2020 with a record-breaking 8.2 million votes</a:t>
            </a:r>
          </a:p>
          <a:p>
            <a:endParaRPr lang="en-US" dirty="0"/>
          </a:p>
        </p:txBody>
      </p:sp>
    </p:spTree>
    <p:extLst>
      <p:ext uri="{BB962C8B-B14F-4D97-AF65-F5344CB8AC3E}">
        <p14:creationId xmlns:p14="http://schemas.microsoft.com/office/powerpoint/2010/main" val="419934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hina&amp;#39;s growing military confidence puts Taiwan at risk | The Economi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138" y="365124"/>
            <a:ext cx="11232108" cy="65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07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THUCYDIDES TRAP</a:t>
            </a:r>
            <a:endParaRPr lang="en-US" dirty="0"/>
          </a:p>
        </p:txBody>
      </p:sp>
      <p:sp>
        <p:nvSpPr>
          <p:cNvPr id="3" name="Content Placeholder 2"/>
          <p:cNvSpPr>
            <a:spLocks noGrp="1"/>
          </p:cNvSpPr>
          <p:nvPr>
            <p:ph idx="1"/>
          </p:nvPr>
        </p:nvSpPr>
        <p:spPr/>
        <p:txBody>
          <a:bodyPr/>
          <a:lstStyle/>
          <a:p>
            <a:r>
              <a:rPr lang="en-US" b="1" dirty="0"/>
              <a:t>Thucydides' Trap</a:t>
            </a:r>
            <a:r>
              <a:rPr lang="en-US" dirty="0"/>
              <a:t>, is a term popularized by American political scientist Graham T. Allison to describe an apparent tendency towards war when an emerging power threatens to displace an existing great power as a regional or international </a:t>
            </a:r>
            <a:r>
              <a:rPr lang="en-US" dirty="0" smtClean="0"/>
              <a:t>hegemon.</a:t>
            </a:r>
          </a:p>
          <a:p>
            <a:r>
              <a:rPr lang="en-US" dirty="0" smtClean="0"/>
              <a:t>It </a:t>
            </a:r>
            <a:r>
              <a:rPr lang="en-US" dirty="0"/>
              <a:t>was coined and is primarily used to describe a potential conflict between the United States and the People's Republic of </a:t>
            </a:r>
            <a:r>
              <a:rPr lang="en-US" dirty="0" smtClean="0"/>
              <a:t>China.</a:t>
            </a:r>
          </a:p>
          <a:p>
            <a:r>
              <a:rPr lang="en-US" dirty="0"/>
              <a:t>The term is based on a quotation of ancient Athenian historian and military general </a:t>
            </a:r>
            <a:r>
              <a:rPr lang="en-US" dirty="0" smtClean="0"/>
              <a:t>Thucydides, </a:t>
            </a:r>
            <a:r>
              <a:rPr lang="en-US" dirty="0"/>
              <a:t>in which he posited that the Peloponnesian War between Athens and Sparta had been inevitable because of Spartan fears of the growth of Athenian power.</a:t>
            </a:r>
          </a:p>
        </p:txBody>
      </p:sp>
    </p:spTree>
    <p:extLst>
      <p:ext uri="{BB962C8B-B14F-4D97-AF65-F5344CB8AC3E}">
        <p14:creationId xmlns:p14="http://schemas.microsoft.com/office/powerpoint/2010/main" val="2550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Why does the US White House use a map showing Taiwan and China as separate  countries? - Quo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873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GDP: 			25 trillion $    versus        19 trillion $</a:t>
            </a:r>
          </a:p>
          <a:p>
            <a:r>
              <a:rPr lang="en-US" dirty="0" err="1" smtClean="0"/>
              <a:t>Defence</a:t>
            </a:r>
            <a:r>
              <a:rPr lang="en-US" dirty="0" smtClean="0"/>
              <a:t> budget:		678 billion $   versus        172 billion $</a:t>
            </a:r>
          </a:p>
          <a:p>
            <a:r>
              <a:rPr lang="en-US" dirty="0" smtClean="0"/>
              <a:t>Mutual trade volume stands around 650 billion $</a:t>
            </a:r>
          </a:p>
          <a:p>
            <a:r>
              <a:rPr lang="en-US" dirty="0" smtClean="0"/>
              <a:t>World Bank predicted that China will surpass US economically by 2030</a:t>
            </a:r>
          </a:p>
          <a:p>
            <a:r>
              <a:rPr lang="en-US" dirty="0" smtClean="0"/>
              <a:t>China is modernizing naval and air </a:t>
            </a:r>
            <a:r>
              <a:rPr lang="en-US" dirty="0" err="1" smtClean="0"/>
              <a:t>defence</a:t>
            </a:r>
            <a:r>
              <a:rPr lang="en-US" dirty="0" smtClean="0"/>
              <a:t> capabilities with addition of aircraft carriers and nuclear powered submarines.</a:t>
            </a:r>
          </a:p>
          <a:p>
            <a:r>
              <a:rPr lang="en-US" dirty="0" smtClean="0"/>
              <a:t>These politico-economic and military developments declare China as threat to US interests globally.</a:t>
            </a:r>
          </a:p>
          <a:p>
            <a:r>
              <a:rPr lang="en-US" dirty="0" smtClean="0"/>
              <a:t>US adopted policy of making anti-China coalitions like QUAD and AUKUS in Indo-Pacific region conducting regular military drills.</a:t>
            </a:r>
          </a:p>
          <a:p>
            <a:r>
              <a:rPr lang="en-US" dirty="0" smtClean="0"/>
              <a:t>Furthermore, US is using Taiwan as a ‘pawn’ to secure geopolitical and geostrategic objectives</a:t>
            </a:r>
          </a:p>
          <a:p>
            <a:endParaRPr lang="en-US" dirty="0" smtClean="0"/>
          </a:p>
        </p:txBody>
      </p:sp>
    </p:spTree>
    <p:extLst>
      <p:ext uri="{BB962C8B-B14F-4D97-AF65-F5344CB8AC3E}">
        <p14:creationId xmlns:p14="http://schemas.microsoft.com/office/powerpoint/2010/main" val="3132732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are the strategic objectives of the USA in Taiwan?</a:t>
            </a:r>
            <a:r>
              <a:rPr lang="en-US" dirty="0"/>
              <a:t> </a:t>
            </a:r>
          </a:p>
        </p:txBody>
      </p:sp>
      <p:sp>
        <p:nvSpPr>
          <p:cNvPr id="3" name="Content Placeholder 2"/>
          <p:cNvSpPr>
            <a:spLocks noGrp="1"/>
          </p:cNvSpPr>
          <p:nvPr>
            <p:ph idx="1"/>
          </p:nvPr>
        </p:nvSpPr>
        <p:spPr/>
        <p:txBody>
          <a:bodyPr/>
          <a:lstStyle/>
          <a:p>
            <a:r>
              <a:rPr lang="en-US" dirty="0"/>
              <a:t>Protecting democracy in Taiwan is not the rationale behind the US changing policy, but to control the South China Sea and to be the dominant power of the Pacific waters through alliances, which consider China as a rival power. </a:t>
            </a:r>
            <a:endParaRPr lang="en-US" dirty="0" smtClean="0"/>
          </a:p>
          <a:p>
            <a:r>
              <a:rPr lang="en-US" dirty="0" smtClean="0"/>
              <a:t>Moreover</a:t>
            </a:r>
            <a:r>
              <a:rPr lang="en-US" dirty="0"/>
              <a:t>, the USA intends to get China embroiled into a war that should shatter its economy. As a result, the US breaks the resistance of the enemy even without fighting. </a:t>
            </a:r>
            <a:endParaRPr lang="en-US" dirty="0" smtClean="0"/>
          </a:p>
          <a:p>
            <a:r>
              <a:rPr lang="en-US" dirty="0" smtClean="0"/>
              <a:t>Similarly</a:t>
            </a:r>
            <a:r>
              <a:rPr lang="en-US" dirty="0"/>
              <a:t>, war will ignite a domestic chaos in China that may cause the fall of the Chinese Communist Party (CCP) rule, which is a thorn in the USA’s flesh.</a:t>
            </a:r>
          </a:p>
        </p:txBody>
      </p:sp>
    </p:spTree>
    <p:extLst>
      <p:ext uri="{BB962C8B-B14F-4D97-AF65-F5344CB8AC3E}">
        <p14:creationId xmlns:p14="http://schemas.microsoft.com/office/powerpoint/2010/main" val="5186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will be a repeat of the tragedy that is afoot in Ukraine. After the Ukraine war, Russia will be a declining great power as this war consumes its energy considerably. Russia will not compete with the USA in the long run because the Ukraine war not only shatters its economy, but its manpower, its national morale, institutions, military, and industries, which are some elements of national power</a:t>
            </a:r>
            <a:r>
              <a:rPr lang="en-US" dirty="0" smtClean="0"/>
              <a:t>.</a:t>
            </a:r>
          </a:p>
          <a:p>
            <a:r>
              <a:rPr lang="en-US" dirty="0" smtClean="0"/>
              <a:t>In the same way, China will pay a heavy price if it attempts to occupy Taiwan by force. Its economy will receive a major blow by the dint of war. Switching economic power to military prowess will have horrendous repercussions on its growing might.</a:t>
            </a:r>
            <a:endParaRPr lang="en-US" dirty="0"/>
          </a:p>
        </p:txBody>
      </p:sp>
    </p:spTree>
    <p:extLst>
      <p:ext uri="{BB962C8B-B14F-4D97-AF65-F5344CB8AC3E}">
        <p14:creationId xmlns:p14="http://schemas.microsoft.com/office/powerpoint/2010/main" val="4081937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Though </a:t>
            </a:r>
            <a:r>
              <a:rPr lang="en-US" dirty="0"/>
              <a:t>the USA will not engage in direct military confrontation, it maneuvers to get rival powers engaged in costly wars to prevent its own decline through arresting the rise of other potential peers. </a:t>
            </a:r>
            <a:endParaRPr lang="en-US" dirty="0" smtClean="0"/>
          </a:p>
          <a:p>
            <a:r>
              <a:rPr lang="en-US" dirty="0" smtClean="0"/>
              <a:t>As </a:t>
            </a:r>
            <a:r>
              <a:rPr lang="en-US" dirty="0"/>
              <a:t>an illustration, it happened during the World Wars of the 20th century as the USA maintained a policy of isolation for sometime, but it provided belligerent powers with arms and ammunition to </a:t>
            </a:r>
            <a:r>
              <a:rPr lang="en-US" dirty="0" smtClean="0"/>
              <a:t>fight.</a:t>
            </a:r>
          </a:p>
          <a:p>
            <a:r>
              <a:rPr lang="en-US" dirty="0" smtClean="0"/>
              <a:t>Hence</a:t>
            </a:r>
            <a:r>
              <a:rPr lang="en-US" dirty="0"/>
              <a:t>, the USA preserved its energy that enabled it to be the global dominant power after the wars.</a:t>
            </a:r>
          </a:p>
        </p:txBody>
      </p:sp>
    </p:spTree>
    <p:extLst>
      <p:ext uri="{BB962C8B-B14F-4D97-AF65-F5344CB8AC3E}">
        <p14:creationId xmlns:p14="http://schemas.microsoft.com/office/powerpoint/2010/main" val="2781608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twin crises— Ukraine and Taiwan— will be a blessing in disguise for the USA. The USA will not protect Taiwan militarily, but supply arms and ammunition to the Taiwanese army to fight its own battle as the Ukrainian army is doing against Russia. </a:t>
            </a:r>
            <a:endParaRPr lang="en-US" dirty="0" smtClean="0"/>
          </a:p>
          <a:p>
            <a:r>
              <a:rPr lang="en-US" dirty="0" smtClean="0"/>
              <a:t>It </a:t>
            </a:r>
            <a:r>
              <a:rPr lang="en-US" dirty="0"/>
              <a:t>is a deliberate US policy to provoke China to use force against Taiwan and the USA will help Taiwan to get independence. It will be a fool’s errand for Taiwan if it tries to clash with China just for the strategic objectives of the USA. </a:t>
            </a:r>
          </a:p>
        </p:txBody>
      </p:sp>
    </p:spTree>
    <p:extLst>
      <p:ext uri="{BB962C8B-B14F-4D97-AF65-F5344CB8AC3E}">
        <p14:creationId xmlns:p14="http://schemas.microsoft.com/office/powerpoint/2010/main" val="109363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Diplomatically, the US currently sticks to the "One-China" policy, which </a:t>
            </a:r>
            <a:r>
              <a:rPr lang="en-US" dirty="0" err="1"/>
              <a:t>recognises</a:t>
            </a:r>
            <a:r>
              <a:rPr lang="en-US" dirty="0"/>
              <a:t> only one Chinese government - in Beijing - and has formal ties with China rather than Taiwan.</a:t>
            </a:r>
          </a:p>
          <a:p>
            <a:pPr fontAlgn="base"/>
            <a:r>
              <a:rPr lang="en-US" dirty="0"/>
              <a:t>But in May, US president Joe Biden appeared to harden Washington's position.</a:t>
            </a:r>
          </a:p>
          <a:p>
            <a:pPr fontAlgn="base"/>
            <a:r>
              <a:rPr lang="en-US" dirty="0"/>
              <a:t>Asked whether the US would defend Taiwan militarily, </a:t>
            </a:r>
            <a:r>
              <a:rPr lang="en-US" dirty="0" err="1"/>
              <a:t>Mr</a:t>
            </a:r>
            <a:r>
              <a:rPr lang="en-US" dirty="0"/>
              <a:t> Biden replied: "Yes."</a:t>
            </a:r>
          </a:p>
          <a:p>
            <a:pPr fontAlgn="base"/>
            <a:r>
              <a:rPr lang="en-US" dirty="0"/>
              <a:t>The White House insisted that Washington had not changed its position.</a:t>
            </a:r>
          </a:p>
          <a:p>
            <a:endParaRPr lang="en-US" dirty="0"/>
          </a:p>
        </p:txBody>
      </p:sp>
    </p:spTree>
    <p:extLst>
      <p:ext uri="{BB962C8B-B14F-4D97-AF65-F5344CB8AC3E}">
        <p14:creationId xmlns:p14="http://schemas.microsoft.com/office/powerpoint/2010/main" val="345049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910"/>
            <a:ext cx="10515600" cy="573206"/>
          </a:xfrm>
        </p:spPr>
        <p:txBody>
          <a:bodyPr>
            <a:normAutofit fontScale="90000"/>
          </a:bodyPr>
          <a:lstStyle/>
          <a:p>
            <a:pPr algn="ctr"/>
            <a:r>
              <a:rPr lang="en-US" b="1" dirty="0" smtClean="0"/>
              <a:t/>
            </a:r>
            <a:br>
              <a:rPr lang="en-US" b="1" dirty="0" smtClean="0"/>
            </a:br>
            <a:r>
              <a:rPr lang="en-US" b="1" dirty="0" smtClean="0"/>
              <a:t>Can </a:t>
            </a:r>
            <a:r>
              <a:rPr lang="en-US" b="1" dirty="0"/>
              <a:t>Taiwan defend itself?</a:t>
            </a:r>
            <a:br>
              <a:rPr lang="en-US" b="1" dirty="0"/>
            </a:br>
            <a:endParaRPr lang="en-US" dirty="0"/>
          </a:p>
        </p:txBody>
      </p:sp>
      <p:pic>
        <p:nvPicPr>
          <p:cNvPr id="3074" name="Picture 2" descr="Graphic of Chinese and Taiwanese active military personnel"/>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26" b="5212"/>
          <a:stretch/>
        </p:blipFill>
        <p:spPr bwMode="auto">
          <a:xfrm>
            <a:off x="838201" y="1119116"/>
            <a:ext cx="10844284" cy="559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9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Map showing China military exercises danger zones. Updated 4 Au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7798" y="365124"/>
            <a:ext cx="10726002"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2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Graphic showing that most Taiwanese people don't think there will be military conflict"/>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507" b="4939"/>
          <a:stretch/>
        </p:blipFill>
        <p:spPr bwMode="auto">
          <a:xfrm>
            <a:off x="838200" y="365125"/>
            <a:ext cx="11171829" cy="617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4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Taiwan, China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740" y="365124"/>
            <a:ext cx="10685059"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29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Map of China and Taiwan with neighbouring state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211" b="5833"/>
          <a:stretch/>
        </p:blipFill>
        <p:spPr bwMode="auto">
          <a:xfrm>
            <a:off x="682389" y="269590"/>
            <a:ext cx="10890912"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38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Geographical and Economic Importance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Geographically, the Taiwan Strait is pivotal as it connects two major seas in Asia. It’s relatively shallow with an average depth of about 490 feet, making it navigable for a multitude of vessels. Economically, it is a critical corridor for maritime trade, with millions of tons of cargo passing through annually. Major ports like Amoy in Mainland China and Kao-</a:t>
            </a:r>
            <a:r>
              <a:rPr lang="en-US" dirty="0" err="1"/>
              <a:t>hsiung</a:t>
            </a:r>
            <a:r>
              <a:rPr lang="en-US" dirty="0"/>
              <a:t> in Taiwan facilitate this immense trade flow. Additionally, the strait is a significant fishing ground and a potential source of energy resources like petroleum and natural gas</a:t>
            </a:r>
            <a:r>
              <a:rPr lang="en-US" dirty="0" smtClean="0"/>
              <a:t>.</a:t>
            </a:r>
          </a:p>
          <a:p>
            <a:r>
              <a:rPr lang="en-US" dirty="0"/>
              <a:t>The Taiwan Strait, a crucial maritime passage, holds immense global significance due to its geographical, economic, and geopolitical aspects. This 180km-wide strait, forming a link between the South China Sea and the East China Sea, is not just a key trade route but also a focal point of international politics and security concerns.</a:t>
            </a:r>
          </a:p>
          <a:p>
            <a:endParaRPr lang="en-US" dirty="0"/>
          </a:p>
        </p:txBody>
      </p:sp>
    </p:spTree>
    <p:extLst>
      <p:ext uri="{BB962C8B-B14F-4D97-AF65-F5344CB8AC3E}">
        <p14:creationId xmlns:p14="http://schemas.microsoft.com/office/powerpoint/2010/main" val="317365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Taiwan: A Semiconductor Hub</a:t>
            </a:r>
          </a:p>
          <a:p>
            <a:r>
              <a:rPr lang="en-US" dirty="0"/>
              <a:t>Taiwan’s role as the world’s most advanced and critical semiconductor manufacturing hub cannot be understated. Its position in the strait elevates the area’s importance, as any disruption could have far-reaching implications for the global supply chain of electronics</a:t>
            </a:r>
            <a:r>
              <a:rPr lang="en-US" dirty="0" smtClean="0"/>
              <a:t>.</a:t>
            </a:r>
          </a:p>
          <a:p>
            <a:endParaRPr lang="en-US" dirty="0" smtClean="0"/>
          </a:p>
          <a:p>
            <a:endParaRPr lang="en-US" dirty="0"/>
          </a:p>
        </p:txBody>
      </p:sp>
    </p:spTree>
    <p:extLst>
      <p:ext uri="{BB962C8B-B14F-4D97-AF65-F5344CB8AC3E}">
        <p14:creationId xmlns:p14="http://schemas.microsoft.com/office/powerpoint/2010/main" val="368395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Impact of Taiwan Strait on Global Trade and Security</a:t>
            </a:r>
          </a:p>
          <a:p>
            <a:pPr marL="0" indent="0">
              <a:buNone/>
            </a:pPr>
            <a:r>
              <a:rPr lang="en-US" dirty="0"/>
              <a:t>The Taiwan Strait’s security is closely tied to global economic stability. A potential conflict in the region, involving major powers like China and the United States, could disrupt global trade, affecting many countries economically. The strait’s strategic location makes it a focal point for power projections by regional and global powers, as evidenced by increased naval transits by countries like France, the US, Australia, Canada, Germany, Japan, and the Netherlands. These movements underscore the commitment to maintaining freedom of navigation in the face of China’s assertive actions in the region.</a:t>
            </a:r>
          </a:p>
          <a:p>
            <a:endParaRPr lang="en-US" dirty="0"/>
          </a:p>
        </p:txBody>
      </p:sp>
    </p:spTree>
    <p:extLst>
      <p:ext uri="{BB962C8B-B14F-4D97-AF65-F5344CB8AC3E}">
        <p14:creationId xmlns:p14="http://schemas.microsoft.com/office/powerpoint/2010/main" val="199279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Geopolitical Significance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Taiwan Strait is a nexus of geopolitical, economic, and military interests with far-reaching implications. Its significance extends beyond regional concerns, affecting global trade, security, and the international order. The stability of the strait is paramount, not just for the regional actors, but for the global economy and international security architecture. As geopolitical tensions continue to shape the region, the Taiwan Strait will remain a critical focus for global diplomacy and security strategies</a:t>
            </a:r>
            <a:r>
              <a:rPr lang="en-US" dirty="0" smtClean="0"/>
              <a:t>.</a:t>
            </a:r>
          </a:p>
          <a:p>
            <a:r>
              <a:rPr lang="en-US" dirty="0" smtClean="0"/>
              <a:t>Taiwan</a:t>
            </a:r>
            <a:r>
              <a:rPr lang="en-US" dirty="0"/>
              <a:t>, situated within a crucial node of the first island chain, anchors a network of U.S. allies crucial for regional security and defense of vital U.S. interests in the Indo-Pacific. The strait’s control impacts the balance of power in the region significantly. If China gains control over Taiwan, it could limit the U.S. military’s operations in the region, challenge the defense of U.S. allies in the Indo-Pacific, and potentially lead to a shift in the regional power dynamics.</a:t>
            </a:r>
            <a:endParaRPr lang="en-US" dirty="0"/>
          </a:p>
        </p:txBody>
      </p:sp>
    </p:spTree>
    <p:extLst>
      <p:ext uri="{BB962C8B-B14F-4D97-AF65-F5344CB8AC3E}">
        <p14:creationId xmlns:p14="http://schemas.microsoft.com/office/powerpoint/2010/main" val="146920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Where is Taiwan?</a:t>
            </a:r>
            <a:br>
              <a:rPr lang="en-US" b="1" dirty="0"/>
            </a:br>
            <a:endParaRPr lang="en-US" dirty="0"/>
          </a:p>
        </p:txBody>
      </p:sp>
      <p:sp>
        <p:nvSpPr>
          <p:cNvPr id="3" name="Content Placeholder 2"/>
          <p:cNvSpPr>
            <a:spLocks noGrp="1"/>
          </p:cNvSpPr>
          <p:nvPr>
            <p:ph idx="1"/>
          </p:nvPr>
        </p:nvSpPr>
        <p:spPr/>
        <p:txBody>
          <a:bodyPr/>
          <a:lstStyle/>
          <a:p>
            <a:r>
              <a:rPr lang="en-US" dirty="0"/>
              <a:t>Taiwan is an island, roughly 100 miles from the coast of south east China</a:t>
            </a:r>
            <a:r>
              <a:rPr lang="en-US" dirty="0" smtClean="0"/>
              <a:t>.</a:t>
            </a:r>
          </a:p>
          <a:p>
            <a:r>
              <a:rPr lang="en-US" dirty="0"/>
              <a:t>It sits in the so-called "first island chain", which includes a list of US-friendly territories that are crucial to US foreign policy</a:t>
            </a:r>
            <a:r>
              <a:rPr lang="en-US" dirty="0" smtClean="0"/>
              <a:t>.</a:t>
            </a:r>
          </a:p>
          <a:p>
            <a:r>
              <a:rPr lang="en-US" dirty="0" smtClean="0"/>
              <a:t>Taiwan, officially known as the </a:t>
            </a:r>
            <a:r>
              <a:rPr lang="en-US" b="1" dirty="0" smtClean="0"/>
              <a:t>Republic of China (ROC), </a:t>
            </a:r>
            <a:r>
              <a:rPr lang="en-US" dirty="0" smtClean="0"/>
              <a:t>is an island separated from China by the </a:t>
            </a:r>
            <a:r>
              <a:rPr lang="en-US" b="1" dirty="0" smtClean="0"/>
              <a:t>Taiwan Strait</a:t>
            </a:r>
            <a:r>
              <a:rPr lang="en-US" dirty="0" smtClean="0"/>
              <a:t>. It has been governed independently of mainland China, officially the </a:t>
            </a:r>
            <a:r>
              <a:rPr lang="en-US" b="1" dirty="0" smtClean="0"/>
              <a:t>People’s Republic of China (PRC)</a:t>
            </a:r>
            <a:r>
              <a:rPr lang="en-US" dirty="0" smtClean="0"/>
              <a:t>, since 1949. The PRC views the island as a renegade province and vows to eventually “unify” Taiwan with the mainland. </a:t>
            </a:r>
          </a:p>
          <a:p>
            <a:endParaRPr lang="en-US" dirty="0"/>
          </a:p>
        </p:txBody>
      </p:sp>
    </p:spTree>
    <p:extLst>
      <p:ext uri="{BB962C8B-B14F-4D97-AF65-F5344CB8AC3E}">
        <p14:creationId xmlns:p14="http://schemas.microsoft.com/office/powerpoint/2010/main" val="2171380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1735</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CHINA TAIWAN ISSUE</vt:lpstr>
      <vt:lpstr>PowerPoint Presentation</vt:lpstr>
      <vt:lpstr>PowerPoint Presentation</vt:lpstr>
      <vt:lpstr>PowerPoint Presentation</vt:lpstr>
      <vt:lpstr>Geographical and Economic Importance </vt:lpstr>
      <vt:lpstr>PowerPoint Presentation</vt:lpstr>
      <vt:lpstr>PowerPoint Presentation</vt:lpstr>
      <vt:lpstr>Geopolitical Significance </vt:lpstr>
      <vt:lpstr>Where is Taiwan? </vt:lpstr>
      <vt:lpstr>PowerPoint Presentation</vt:lpstr>
      <vt:lpstr>History between China and Taiwan </vt:lpstr>
      <vt:lpstr>PowerPoint Presentation</vt:lpstr>
      <vt:lpstr>PowerPoint Presentation</vt:lpstr>
      <vt:lpstr>Who recognizes Taiwan? </vt:lpstr>
      <vt:lpstr>Why is Taiwan important for the rest of the world? </vt:lpstr>
      <vt:lpstr>How are relations between Taiwan and China? </vt:lpstr>
      <vt:lpstr>PowerPoint Presentation</vt:lpstr>
      <vt:lpstr>PowerPoint Presentation</vt:lpstr>
      <vt:lpstr>THUCYDIDES TRAP</vt:lpstr>
      <vt:lpstr>PowerPoint Presentation</vt:lpstr>
      <vt:lpstr>What are the strategic objectives of the USA in Taiwan? </vt:lpstr>
      <vt:lpstr>PowerPoint Presentation</vt:lpstr>
      <vt:lpstr>PowerPoint Presentation</vt:lpstr>
      <vt:lpstr>PowerPoint Presentation</vt:lpstr>
      <vt:lpstr>PowerPoint Presentation</vt:lpstr>
      <vt:lpstr> Can Taiwan defend itself?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Zahida</dc:creator>
  <cp:lastModifiedBy>Zahida</cp:lastModifiedBy>
  <cp:revision>16</cp:revision>
  <dcterms:created xsi:type="dcterms:W3CDTF">2022-10-11T04:38:42Z</dcterms:created>
  <dcterms:modified xsi:type="dcterms:W3CDTF">2024-04-04T06:24:37Z</dcterms:modified>
</cp:coreProperties>
</file>