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37"/>
  </p:notesMasterIdLst>
  <p:sldIdLst>
    <p:sldId id="256" r:id="rId2"/>
    <p:sldId id="257" r:id="rId3"/>
    <p:sldId id="280" r:id="rId4"/>
    <p:sldId id="289" r:id="rId5"/>
    <p:sldId id="258" r:id="rId6"/>
    <p:sldId id="259" r:id="rId7"/>
    <p:sldId id="260" r:id="rId8"/>
    <p:sldId id="261" r:id="rId9"/>
    <p:sldId id="296" r:id="rId10"/>
    <p:sldId id="262" r:id="rId11"/>
    <p:sldId id="263" r:id="rId12"/>
    <p:sldId id="264" r:id="rId13"/>
    <p:sldId id="265" r:id="rId14"/>
    <p:sldId id="266" r:id="rId15"/>
    <p:sldId id="297" r:id="rId16"/>
    <p:sldId id="267" r:id="rId17"/>
    <p:sldId id="284" r:id="rId18"/>
    <p:sldId id="268" r:id="rId19"/>
    <p:sldId id="269" r:id="rId20"/>
    <p:sldId id="270" r:id="rId21"/>
    <p:sldId id="272" r:id="rId22"/>
    <p:sldId id="273" r:id="rId23"/>
    <p:sldId id="274" r:id="rId24"/>
    <p:sldId id="275" r:id="rId25"/>
    <p:sldId id="276" r:id="rId26"/>
    <p:sldId id="277" r:id="rId27"/>
    <p:sldId id="278" r:id="rId28"/>
    <p:sldId id="279" r:id="rId29"/>
    <p:sldId id="295" r:id="rId30"/>
    <p:sldId id="290" r:id="rId31"/>
    <p:sldId id="291" r:id="rId32"/>
    <p:sldId id="292" r:id="rId33"/>
    <p:sldId id="293" r:id="rId34"/>
    <p:sldId id="294" r:id="rId35"/>
    <p:sldId id="28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A7863-B147-4D40-BF68-A1D25894448A}"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308CC-CE60-44E1-93D6-2A4FC9B25FD9}" type="slidenum">
              <a:rPr lang="en-US" smtClean="0"/>
              <a:t>‹#›</a:t>
            </a:fld>
            <a:endParaRPr lang="en-US"/>
          </a:p>
        </p:txBody>
      </p:sp>
    </p:spTree>
    <p:extLst>
      <p:ext uri="{BB962C8B-B14F-4D97-AF65-F5344CB8AC3E}">
        <p14:creationId xmlns:p14="http://schemas.microsoft.com/office/powerpoint/2010/main" val="111640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F308CC-CE60-44E1-93D6-2A4FC9B25FD9}" type="slidenum">
              <a:rPr lang="en-US" smtClean="0"/>
              <a:t>30</a:t>
            </a:fld>
            <a:endParaRPr lang="en-US"/>
          </a:p>
        </p:txBody>
      </p:sp>
    </p:spTree>
    <p:extLst>
      <p:ext uri="{BB962C8B-B14F-4D97-AF65-F5344CB8AC3E}">
        <p14:creationId xmlns:p14="http://schemas.microsoft.com/office/powerpoint/2010/main" val="2704277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3"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2"/>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7"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4"/>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7"/>
            <a:ext cx="1554480" cy="527213"/>
          </a:xfrm>
        </p:spPr>
        <p:txBody>
          <a:bodyPr/>
          <a:lstStyle>
            <a:lvl1pPr algn="ctr">
              <a:defRPr sz="1300" spc="0" baseline="0">
                <a:solidFill>
                  <a:srgbClr val="FFFFFF"/>
                </a:solidFill>
                <a:latin typeface="+mn-lt"/>
              </a:defRPr>
            </a:lvl1pPr>
          </a:lstStyle>
          <a:p>
            <a:fld id="{5A4CC2DC-10E2-4213-8CA6-26E9C08BB311}" type="datetimeFigureOut">
              <a:rPr lang="en-US" smtClean="0"/>
              <a:t>2/22/2024</a:t>
            </a:fld>
            <a:endParaRPr lang="en-US"/>
          </a:p>
        </p:txBody>
      </p:sp>
      <p:sp>
        <p:nvSpPr>
          <p:cNvPr id="21" name="Footer Placeholder 20"/>
          <p:cNvSpPr>
            <a:spLocks noGrp="1"/>
          </p:cNvSpPr>
          <p:nvPr>
            <p:ph type="ftr" sz="quarter" idx="11"/>
          </p:nvPr>
        </p:nvSpPr>
        <p:spPr>
          <a:xfrm>
            <a:off x="1453897" y="521208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21" y="5212080"/>
            <a:ext cx="2111881" cy="228600"/>
          </a:xfrm>
        </p:spPr>
        <p:txBody>
          <a:bodyPr/>
          <a:lstStyle>
            <a:lvl1pPr>
              <a:defRPr>
                <a:solidFill>
                  <a:schemeClr val="tx1">
                    <a:lumMod val="75000"/>
                    <a:lumOff val="25000"/>
                  </a:schemeClr>
                </a:solidFill>
              </a:defRPr>
            </a:lvl1pPr>
          </a:lstStyle>
          <a:p>
            <a:fld id="{02E3FF23-1326-4364-9288-238034D41843}" type="slidenum">
              <a:rPr lang="en-US" smtClean="0"/>
              <a:t>‹#›</a:t>
            </a:fld>
            <a:endParaRPr lang="en-US"/>
          </a:p>
        </p:txBody>
      </p:sp>
    </p:spTree>
    <p:extLst>
      <p:ext uri="{BB962C8B-B14F-4D97-AF65-F5344CB8AC3E}">
        <p14:creationId xmlns:p14="http://schemas.microsoft.com/office/powerpoint/2010/main" val="25043674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4CC2DC-10E2-4213-8CA6-26E9C08BB31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3FF23-1326-4364-9288-238034D41843}" type="slidenum">
              <a:rPr lang="en-US" smtClean="0"/>
              <a:t>‹#›</a:t>
            </a:fld>
            <a:endParaRPr lang="en-US"/>
          </a:p>
        </p:txBody>
      </p:sp>
    </p:spTree>
    <p:extLst>
      <p:ext uri="{BB962C8B-B14F-4D97-AF65-F5344CB8AC3E}">
        <p14:creationId xmlns:p14="http://schemas.microsoft.com/office/powerpoint/2010/main" val="190815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4CC2DC-10E2-4213-8CA6-26E9C08BB31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3FF23-1326-4364-9288-238034D41843}" type="slidenum">
              <a:rPr lang="en-US" smtClean="0"/>
              <a:t>‹#›</a:t>
            </a:fld>
            <a:endParaRPr lang="en-US"/>
          </a:p>
        </p:txBody>
      </p:sp>
    </p:spTree>
    <p:extLst>
      <p:ext uri="{BB962C8B-B14F-4D97-AF65-F5344CB8AC3E}">
        <p14:creationId xmlns:p14="http://schemas.microsoft.com/office/powerpoint/2010/main" val="2818267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4CC2DC-10E2-4213-8CA6-26E9C08BB311}"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3FF23-1326-4364-9288-238034D41843}" type="slidenum">
              <a:rPr lang="en-US" smtClean="0"/>
              <a:t>‹#›</a:t>
            </a:fld>
            <a:endParaRPr lang="en-US"/>
          </a:p>
        </p:txBody>
      </p:sp>
    </p:spTree>
    <p:extLst>
      <p:ext uri="{BB962C8B-B14F-4D97-AF65-F5344CB8AC3E}">
        <p14:creationId xmlns:p14="http://schemas.microsoft.com/office/powerpoint/2010/main" val="1353474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3"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2"/>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597" algn="l"/>
              </a:tabLst>
              <a:defRPr sz="1600">
                <a:solidFill>
                  <a:schemeClr val="tx2"/>
                </a:solidFill>
                <a:effectLst/>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5A4CC2DC-10E2-4213-8CA6-26E9C08BB311}" type="datetimeFigureOut">
              <a:rPr lang="en-US" smtClean="0"/>
              <a:t>2/22/2024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p>
            <a:fld id="{02E3FF23-1326-4364-9288-238034D41843}" type="slidenum">
              <a:rPr lang="en-US" smtClean="0"/>
              <a:t>‹#›</a:t>
            </a:fld>
            <a:endParaRPr lang="en-US"/>
          </a:p>
        </p:txBody>
      </p:sp>
    </p:spTree>
    <p:extLst>
      <p:ext uri="{BB962C8B-B14F-4D97-AF65-F5344CB8AC3E}">
        <p14:creationId xmlns:p14="http://schemas.microsoft.com/office/powerpoint/2010/main" val="41118187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4CC2DC-10E2-4213-8CA6-26E9C08BB311}"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3FF23-1326-4364-9288-238034D41843}" type="slidenum">
              <a:rPr lang="en-US" smtClean="0"/>
              <a:t>‹#›</a:t>
            </a:fld>
            <a:endParaRPr lang="en-US"/>
          </a:p>
        </p:txBody>
      </p:sp>
    </p:spTree>
    <p:extLst>
      <p:ext uri="{BB962C8B-B14F-4D97-AF65-F5344CB8AC3E}">
        <p14:creationId xmlns:p14="http://schemas.microsoft.com/office/powerpoint/2010/main" val="133136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189" indent="0">
              <a:buNone/>
              <a:defRPr sz="18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189" indent="0">
              <a:buNone/>
              <a:defRPr sz="18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4CC2DC-10E2-4213-8CA6-26E9C08BB311}"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E3FF23-1326-4364-9288-238034D41843}" type="slidenum">
              <a:rPr lang="en-US" smtClean="0"/>
              <a:t>‹#›</a:t>
            </a:fld>
            <a:endParaRPr lang="en-US"/>
          </a:p>
        </p:txBody>
      </p:sp>
    </p:spTree>
    <p:extLst>
      <p:ext uri="{BB962C8B-B14F-4D97-AF65-F5344CB8AC3E}">
        <p14:creationId xmlns:p14="http://schemas.microsoft.com/office/powerpoint/2010/main" val="382299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4CC2DC-10E2-4213-8CA6-26E9C08BB311}"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E3FF23-1326-4364-9288-238034D41843}" type="slidenum">
              <a:rPr lang="en-US" smtClean="0"/>
              <a:t>‹#›</a:t>
            </a:fld>
            <a:endParaRPr lang="en-US"/>
          </a:p>
        </p:txBody>
      </p:sp>
    </p:spTree>
    <p:extLst>
      <p:ext uri="{BB962C8B-B14F-4D97-AF65-F5344CB8AC3E}">
        <p14:creationId xmlns:p14="http://schemas.microsoft.com/office/powerpoint/2010/main" val="42734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CC2DC-10E2-4213-8CA6-26E9C08BB311}"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3FF23-1326-4364-9288-238034D41843}" type="slidenum">
              <a:rPr lang="en-US" smtClean="0"/>
              <a:t>‹#›</a:t>
            </a:fld>
            <a:endParaRPr lang="en-US"/>
          </a:p>
        </p:txBody>
      </p:sp>
    </p:spTree>
    <p:extLst>
      <p:ext uri="{BB962C8B-B14F-4D97-AF65-F5344CB8AC3E}">
        <p14:creationId xmlns:p14="http://schemas.microsoft.com/office/powerpoint/2010/main" val="2614909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7"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1" y="607392"/>
            <a:ext cx="2430780" cy="1645920"/>
          </a:xfrm>
        </p:spPr>
        <p:txBody>
          <a:bodyPr anchor="b">
            <a:normAutofit/>
          </a:bodyPr>
          <a:lstStyle>
            <a:lvl1pPr algn="l" defTabSz="914377"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1" y="2286000"/>
            <a:ext cx="2430780" cy="3505200"/>
          </a:xfrm>
        </p:spPr>
        <p:txBody>
          <a:bodyPr>
            <a:normAutofit/>
          </a:bodyPr>
          <a:lstStyle>
            <a:lvl1pPr marL="0" indent="0">
              <a:lnSpc>
                <a:spcPct val="110000"/>
              </a:lnSpc>
              <a:spcBef>
                <a:spcPts val="800"/>
              </a:spcBef>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A4CC2DC-10E2-4213-8CA6-26E9C08BB311}" type="datetimeFigureOut">
              <a:rPr lang="en-US" smtClean="0"/>
              <a:t>2/22/2024</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6728" y="6227064"/>
            <a:ext cx="1463040" cy="256032"/>
          </a:xfrm>
        </p:spPr>
        <p:txBody>
          <a:bodyPr/>
          <a:lstStyle/>
          <a:p>
            <a:fld id="{02E3FF23-1326-4364-9288-238034D41843}" type="slidenum">
              <a:rPr lang="en-US" smtClean="0"/>
              <a:t>‹#›</a:t>
            </a:fld>
            <a:endParaRPr lang="en-US"/>
          </a:p>
        </p:txBody>
      </p:sp>
      <p:sp>
        <p:nvSpPr>
          <p:cNvPr id="12" name="Rectangle 11"/>
          <p:cNvSpPr/>
          <p:nvPr/>
        </p:nvSpPr>
        <p:spPr>
          <a:xfrm>
            <a:off x="9157547"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50315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7"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5A4CC2DC-10E2-4213-8CA6-26E9C08BB311}" type="datetimeFigureOut">
              <a:rPr lang="en-US" smtClean="0"/>
              <a:t>2/22/2024</a:t>
            </a:fld>
            <a:endParaRPr lang="en-US"/>
          </a:p>
        </p:txBody>
      </p:sp>
      <p:sp>
        <p:nvSpPr>
          <p:cNvPr id="6" name="Footer Placeholder 5"/>
          <p:cNvSpPr>
            <a:spLocks noGrp="1"/>
          </p:cNvSpPr>
          <p:nvPr>
            <p:ph type="ftr" sz="quarter" idx="11"/>
          </p:nvPr>
        </p:nvSpPr>
        <p:spPr/>
        <p:txBody>
          <a:bodyPr/>
          <a:lstStyle>
            <a:lvl1pPr marL="0" algn="r" defTabSz="914377"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56032"/>
          </a:xfrm>
        </p:spPr>
        <p:txBody>
          <a:bodyPr/>
          <a:lstStyle/>
          <a:p>
            <a:fld id="{02E3FF23-1326-4364-9288-238034D41843}" type="slidenum">
              <a:rPr lang="en-US" smtClean="0"/>
              <a:t>‹#›</a:t>
            </a:fld>
            <a:endParaRPr lang="en-US"/>
          </a:p>
        </p:txBody>
      </p:sp>
      <p:sp>
        <p:nvSpPr>
          <p:cNvPr id="10" name="Rectangle 9"/>
          <p:cNvSpPr/>
          <p:nvPr/>
        </p:nvSpPr>
        <p:spPr>
          <a:xfrm>
            <a:off x="9157547"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791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A4CC2DC-10E2-4213-8CA6-26E9C08BB311}" type="datetimeFigureOut">
              <a:rPr lang="en-US" smtClean="0"/>
              <a:t>2/22/2024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2E3FF23-1326-4364-9288-238034D41843}" type="slidenum">
              <a:rPr lang="en-US" smtClean="0"/>
              <a:t>‹#›</a:t>
            </a:fld>
            <a:endParaRPr lang="en-US"/>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20028742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377"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75" indent="-182875" algn="l" defTabSz="914377"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189" indent="-182875" algn="l" defTabSz="914377"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02" indent="-182875"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15" indent="-182875"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28" indent="-182875"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599960" indent="-228594"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899953" indent="-228594"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199945" indent="-228594"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499938" indent="-228594" algn="l" defTabSz="914377"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7" cy="829359"/>
          </a:xfrm>
        </p:spPr>
        <p:txBody>
          <a:bodyPr>
            <a:normAutofit/>
          </a:bodyPr>
          <a:lstStyle/>
          <a:p>
            <a:r>
              <a:rPr lang="en-US" sz="4000" b="1" dirty="0"/>
              <a:t>INTERNATIONAL RELATIONS</a:t>
            </a:r>
          </a:p>
        </p:txBody>
      </p:sp>
      <p:sp>
        <p:nvSpPr>
          <p:cNvPr id="3" name="Subtitle 2"/>
          <p:cNvSpPr>
            <a:spLocks noGrp="1"/>
          </p:cNvSpPr>
          <p:nvPr>
            <p:ph type="subTitle" idx="1"/>
          </p:nvPr>
        </p:nvSpPr>
        <p:spPr>
          <a:xfrm>
            <a:off x="1562100" y="3029805"/>
            <a:ext cx="9070848" cy="2109460"/>
          </a:xfrm>
        </p:spPr>
        <p:txBody>
          <a:bodyPr>
            <a:normAutofit fontScale="92500" lnSpcReduction="20000"/>
          </a:bodyPr>
          <a:lstStyle/>
          <a:p>
            <a:r>
              <a:rPr lang="en-US" sz="2800" b="1" dirty="0" smtClean="0">
                <a:solidFill>
                  <a:schemeClr val="tx1"/>
                </a:solidFill>
              </a:rPr>
              <a:t>CONTENTS</a:t>
            </a:r>
          </a:p>
          <a:p>
            <a:r>
              <a:rPr lang="en-US" sz="2800" b="1" dirty="0" smtClean="0">
                <a:solidFill>
                  <a:schemeClr val="tx1"/>
                </a:solidFill>
              </a:rPr>
              <a:t>DEFINITION</a:t>
            </a:r>
            <a:endParaRPr lang="en-US" sz="2800" b="1" dirty="0">
              <a:solidFill>
                <a:schemeClr val="tx1"/>
              </a:solidFill>
            </a:endParaRPr>
          </a:p>
          <a:p>
            <a:r>
              <a:rPr lang="en-US" sz="2800" b="1" dirty="0">
                <a:solidFill>
                  <a:schemeClr val="tx1"/>
                </a:solidFill>
              </a:rPr>
              <a:t>SCOPE</a:t>
            </a:r>
          </a:p>
          <a:p>
            <a:r>
              <a:rPr lang="en-US" sz="2800" b="1" dirty="0">
                <a:solidFill>
                  <a:schemeClr val="tx1"/>
                </a:solidFill>
              </a:rPr>
              <a:t>IMPORTANCE</a:t>
            </a:r>
          </a:p>
          <a:p>
            <a:r>
              <a:rPr lang="en-US" sz="2800" b="1" dirty="0" smtClean="0">
                <a:solidFill>
                  <a:schemeClr val="tx1"/>
                </a:solidFill>
              </a:rPr>
              <a:t>ACTORS</a:t>
            </a:r>
          </a:p>
          <a:p>
            <a:r>
              <a:rPr lang="en-US" sz="2800" b="1" dirty="0" smtClean="0">
                <a:solidFill>
                  <a:schemeClr val="tx1"/>
                </a:solidFill>
              </a:rPr>
              <a:t>GEOGRAPHY</a:t>
            </a:r>
            <a:endParaRPr lang="en-US" sz="2800" b="1" dirty="0">
              <a:solidFill>
                <a:schemeClr val="tx1"/>
              </a:solidFill>
            </a:endParaRPr>
          </a:p>
          <a:p>
            <a:endParaRPr lang="en-US" dirty="0"/>
          </a:p>
        </p:txBody>
      </p:sp>
    </p:spTree>
    <p:extLst>
      <p:ext uri="{BB962C8B-B14F-4D97-AF65-F5344CB8AC3E}">
        <p14:creationId xmlns:p14="http://schemas.microsoft.com/office/powerpoint/2010/main" val="304419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UTILITY OF THE STUDY OF IR</a:t>
            </a:r>
          </a:p>
        </p:txBody>
      </p:sp>
      <p:sp>
        <p:nvSpPr>
          <p:cNvPr id="3" name="Content Placeholder 2"/>
          <p:cNvSpPr>
            <a:spLocks noGrp="1"/>
          </p:cNvSpPr>
          <p:nvPr>
            <p:ph idx="1"/>
          </p:nvPr>
        </p:nvSpPr>
        <p:spPr/>
        <p:txBody>
          <a:bodyPr>
            <a:normAutofit/>
          </a:bodyPr>
          <a:lstStyle/>
          <a:p>
            <a:r>
              <a:rPr lang="en-US" sz="2400" b="1" dirty="0"/>
              <a:t>No country in the World can live in isolation. </a:t>
            </a:r>
            <a:endParaRPr lang="en-US" sz="2400" b="1" dirty="0" smtClean="0"/>
          </a:p>
          <a:p>
            <a:r>
              <a:rPr lang="en-US" sz="2400" b="1" dirty="0" smtClean="0"/>
              <a:t>We </a:t>
            </a:r>
            <a:r>
              <a:rPr lang="en-US" sz="2400" b="1" dirty="0"/>
              <a:t>are today living in an interdependent state - system. It is essential for all of us to have a clear idea of what is happening in the world. Political events are important, but even economic developments, trade, commerce and activities of actors like multinational corporations are no less significant.</a:t>
            </a:r>
          </a:p>
          <a:p>
            <a:endParaRPr lang="en-US" sz="2400" b="1" dirty="0"/>
          </a:p>
        </p:txBody>
      </p:sp>
    </p:spTree>
    <p:extLst>
      <p:ext uri="{BB962C8B-B14F-4D97-AF65-F5344CB8AC3E}">
        <p14:creationId xmlns:p14="http://schemas.microsoft.com/office/powerpoint/2010/main" val="113354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400" b="1" dirty="0"/>
              <a:t>We live in an age of growing international cooperation. Therefore, not only do the activities of the United Nations and its numerous agencies affect all the nations and their peoples, but regional organizations like the European Union, South Asian Association of Regional Cooperation (SAARC), Association of South East Asian Nations (ASEAN) and the ' Organization of African Unity (OAU) also play important roles in our lives. </a:t>
            </a:r>
            <a:endParaRPr lang="en-US" sz="2400" b="1" dirty="0" smtClean="0"/>
          </a:p>
          <a:p>
            <a:r>
              <a:rPr lang="en-US" sz="2400" b="1" dirty="0"/>
              <a:t>International terrorism has been a concern for the humankind and economic institutions like the World Bank and the World Trade Organization (WTO) affect international relations. The study of International Relations has therefore become highly useful and enlightening for students and others alike.</a:t>
            </a:r>
          </a:p>
          <a:p>
            <a:endParaRPr lang="en-US" sz="2400" b="1" dirty="0" smtClean="0"/>
          </a:p>
          <a:p>
            <a:endParaRPr lang="en-US" sz="2400" b="1" dirty="0"/>
          </a:p>
          <a:p>
            <a:endParaRPr lang="en-US" sz="2400" b="1" dirty="0"/>
          </a:p>
        </p:txBody>
      </p:sp>
    </p:spTree>
    <p:extLst>
      <p:ext uri="{BB962C8B-B14F-4D97-AF65-F5344CB8AC3E}">
        <p14:creationId xmlns:p14="http://schemas.microsoft.com/office/powerpoint/2010/main" val="300163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The 20 century witnessed two world war which was very dangerous in their destruction of man and material. It is feared that a third world war would wipe out the human race on earth if it comes. </a:t>
            </a:r>
          </a:p>
          <a:p>
            <a:r>
              <a:rPr lang="en-US" sz="2400" b="1" dirty="0"/>
              <a:t>The study of IR helps us to analyze and aims of the states in the world affairs, the methods adopted for that attainment of these objects and the factors which ultimately lead to their success or failure.</a:t>
            </a:r>
          </a:p>
          <a:p>
            <a:r>
              <a:rPr lang="en-US" sz="2400" b="1" dirty="0"/>
              <a:t> The international understanding helps us to analyze ways adopted by all the states to live boldly and confidently in the world of diversity with peacefully.</a:t>
            </a:r>
          </a:p>
          <a:p>
            <a:endParaRPr lang="en-US" sz="2400" b="1" dirty="0"/>
          </a:p>
        </p:txBody>
      </p:sp>
    </p:spTree>
    <p:extLst>
      <p:ext uri="{BB962C8B-B14F-4D97-AF65-F5344CB8AC3E}">
        <p14:creationId xmlns:p14="http://schemas.microsoft.com/office/powerpoint/2010/main" val="3704208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sz="2400" b="1" dirty="0"/>
              <a:t>Today the modern weapons of warfare have became very sophisticated and too much danger in a matter of few hours they can wipe out millions of population by their atom bombs, germ warfare etc</a:t>
            </a:r>
            <a:r>
              <a:rPr lang="en-US" sz="2400" b="1" dirty="0" smtClean="0"/>
              <a:t>.</a:t>
            </a:r>
          </a:p>
          <a:p>
            <a:r>
              <a:rPr lang="en-US" sz="2400" b="1" dirty="0" smtClean="0"/>
              <a:t>Environmental degradation and climate change is another perspective in recent years that is altogether changing the course of history.</a:t>
            </a:r>
            <a:endParaRPr lang="en-US" sz="2400" b="1" dirty="0"/>
          </a:p>
          <a:p>
            <a:r>
              <a:rPr lang="en-US" sz="2400" b="1" dirty="0"/>
              <a:t>It warns about the threat to the world peace and need to have precautionary measure. To educate the people in the interest of the very survival of human race.</a:t>
            </a:r>
          </a:p>
          <a:p>
            <a:pPr lvl="0"/>
            <a:r>
              <a:rPr lang="en-US" sz="2400" b="1" dirty="0"/>
              <a:t>The  study of the IR aims at better understanding of problems of the world. Any states which violate international peace should be silenced by collective actions of all the states.</a:t>
            </a:r>
          </a:p>
          <a:p>
            <a:endParaRPr lang="en-US" sz="2400" b="1" dirty="0"/>
          </a:p>
          <a:p>
            <a:endParaRPr lang="en-US" sz="2400" b="1" dirty="0"/>
          </a:p>
        </p:txBody>
      </p:sp>
    </p:spTree>
    <p:extLst>
      <p:ext uri="{BB962C8B-B14F-4D97-AF65-F5344CB8AC3E}">
        <p14:creationId xmlns:p14="http://schemas.microsoft.com/office/powerpoint/2010/main" val="374076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It avoids international conflicts and ensures international peace – It helps to understand the true importance of collective security and disagreement. These all are making way for the new concept of Global village or ―World Community.</a:t>
            </a:r>
          </a:p>
          <a:p>
            <a:endParaRPr lang="en-US" sz="2400" b="1" dirty="0"/>
          </a:p>
        </p:txBody>
      </p:sp>
    </p:spTree>
    <p:extLst>
      <p:ext uri="{BB962C8B-B14F-4D97-AF65-F5344CB8AC3E}">
        <p14:creationId xmlns:p14="http://schemas.microsoft.com/office/powerpoint/2010/main" val="1801643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NATURE OF IR</a:t>
            </a:r>
            <a:br>
              <a:rPr lang="en-US" sz="3200" b="1" dirty="0" smtClean="0"/>
            </a:br>
            <a:r>
              <a:rPr lang="en-US" sz="2200" b="1" dirty="0" smtClean="0"/>
              <a:t>Narrow-limited before WWII</a:t>
            </a:r>
            <a:br>
              <a:rPr lang="en-US" sz="2200" b="1" dirty="0" smtClean="0"/>
            </a:br>
            <a:r>
              <a:rPr lang="en-US" sz="2200" b="1" dirty="0" smtClean="0"/>
              <a:t>Broad and extended after WWII</a:t>
            </a:r>
            <a:endParaRPr lang="en-US" sz="2200" b="1" dirty="0"/>
          </a:p>
        </p:txBody>
      </p:sp>
      <p:sp>
        <p:nvSpPr>
          <p:cNvPr id="3" name="Content Placeholder 2"/>
          <p:cNvSpPr>
            <a:spLocks noGrp="1"/>
          </p:cNvSpPr>
          <p:nvPr>
            <p:ph idx="1"/>
          </p:nvPr>
        </p:nvSpPr>
        <p:spPr/>
        <p:txBody>
          <a:bodyPr/>
          <a:lstStyle/>
          <a:p>
            <a:r>
              <a:rPr lang="en-US" dirty="0"/>
              <a:t>The nature of a subject refers to the characteristics of that subject. In that sense, the natures of International relations are in the </a:t>
            </a:r>
            <a:r>
              <a:rPr lang="en-US" dirty="0" smtClean="0"/>
              <a:t>following:</a:t>
            </a:r>
          </a:p>
          <a:p>
            <a:r>
              <a:rPr lang="en-US" b="1" dirty="0"/>
              <a:t>Struggle for </a:t>
            </a:r>
            <a:r>
              <a:rPr lang="en-US" b="1" dirty="0" smtClean="0"/>
              <a:t>Power</a:t>
            </a:r>
          </a:p>
          <a:p>
            <a:r>
              <a:rPr lang="en-US" b="1" dirty="0"/>
              <a:t>As an Interdisciplinary Subject</a:t>
            </a:r>
            <a:endParaRPr lang="en-US" dirty="0"/>
          </a:p>
          <a:p>
            <a:r>
              <a:rPr lang="en-US" b="1" dirty="0"/>
              <a:t>National Interest and power are the core of </a:t>
            </a:r>
            <a:r>
              <a:rPr lang="en-US" b="1" dirty="0" smtClean="0"/>
              <a:t>IR</a:t>
            </a:r>
          </a:p>
          <a:p>
            <a:r>
              <a:rPr lang="en-US" b="1" dirty="0"/>
              <a:t>Continuous Interaction among Nation States</a:t>
            </a:r>
            <a:endParaRPr lang="en-US" dirty="0"/>
          </a:p>
          <a:p>
            <a:r>
              <a:rPr lang="en-US" b="1" dirty="0"/>
              <a:t>State is the primary actor in </a:t>
            </a:r>
            <a:r>
              <a:rPr lang="en-US" b="1" dirty="0" smtClean="0"/>
              <a:t>IR</a:t>
            </a:r>
            <a:r>
              <a:rPr lang="en-US" b="1" dirty="0"/>
              <a:t> </a:t>
            </a:r>
            <a:endParaRPr lang="en-US" b="1" dirty="0" smtClean="0"/>
          </a:p>
          <a:p>
            <a:r>
              <a:rPr lang="en-US" b="1" dirty="0" smtClean="0"/>
              <a:t>Changing </a:t>
            </a:r>
            <a:r>
              <a:rPr lang="en-US" b="1" dirty="0"/>
              <a:t>nature of International </a:t>
            </a:r>
            <a:r>
              <a:rPr lang="en-US" b="1" dirty="0" smtClean="0"/>
              <a:t>relations (Multilateralism, Nuclear age, Information revolution, Liberal economy) </a:t>
            </a:r>
            <a:endParaRPr lang="en-US" dirty="0"/>
          </a:p>
        </p:txBody>
      </p:sp>
    </p:spTree>
    <p:extLst>
      <p:ext uri="{BB962C8B-B14F-4D97-AF65-F5344CB8AC3E}">
        <p14:creationId xmlns:p14="http://schemas.microsoft.com/office/powerpoint/2010/main" val="2781364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Actors of International Relations</a:t>
            </a:r>
          </a:p>
        </p:txBody>
      </p:sp>
      <p:sp>
        <p:nvSpPr>
          <p:cNvPr id="3" name="Content Placeholder 2"/>
          <p:cNvSpPr>
            <a:spLocks noGrp="1"/>
          </p:cNvSpPr>
          <p:nvPr>
            <p:ph idx="1"/>
          </p:nvPr>
        </p:nvSpPr>
        <p:spPr/>
        <p:txBody>
          <a:bodyPr>
            <a:normAutofit lnSpcReduction="10000"/>
          </a:bodyPr>
          <a:lstStyle/>
          <a:p>
            <a:pPr>
              <a:buNone/>
            </a:pPr>
            <a:r>
              <a:rPr lang="en-US" sz="2400" b="1" u="sng" dirty="0"/>
              <a:t>STATE</a:t>
            </a:r>
          </a:p>
          <a:p>
            <a:pPr>
              <a:buNone/>
            </a:pPr>
            <a:r>
              <a:rPr lang="en-US" sz="2400" b="1" dirty="0"/>
              <a:t>     </a:t>
            </a:r>
            <a:r>
              <a:rPr lang="en-US" sz="2400" b="1" dirty="0" smtClean="0"/>
              <a:t>According to 1933 </a:t>
            </a:r>
            <a:r>
              <a:rPr lang="en-US" sz="2400" b="1" dirty="0"/>
              <a:t>Montevideo Convention on the Rights and Duties of States</a:t>
            </a:r>
            <a:r>
              <a:rPr lang="en-US" sz="2400" b="1" dirty="0" smtClean="0"/>
              <a:t>, a </a:t>
            </a:r>
            <a:r>
              <a:rPr lang="en-US" sz="2400" b="1" dirty="0"/>
              <a:t>state is composed of</a:t>
            </a:r>
          </a:p>
          <a:p>
            <a:r>
              <a:rPr lang="en-US" sz="2400" b="1" dirty="0"/>
              <a:t>a defined territory demarcated by specific boundaries </a:t>
            </a:r>
          </a:p>
          <a:p>
            <a:r>
              <a:rPr lang="en-US" sz="2400" b="1" dirty="0"/>
              <a:t>a defined population residing in that territory </a:t>
            </a:r>
          </a:p>
          <a:p>
            <a:r>
              <a:rPr lang="en-US" sz="2400" b="1" dirty="0"/>
              <a:t>an integrated set of institutions that is capable of making and enforcing laws over this population (internal sovereignty) </a:t>
            </a:r>
          </a:p>
          <a:p>
            <a:r>
              <a:rPr lang="en-US" sz="2400" b="1" dirty="0"/>
              <a:t>the recognition by other states of the sovereignty of that state (external sovereignty).</a:t>
            </a:r>
          </a:p>
          <a:p>
            <a:endParaRPr lang="en-US" sz="2400" b="1" dirty="0"/>
          </a:p>
        </p:txBody>
      </p:sp>
    </p:spTree>
    <p:extLst>
      <p:ext uri="{BB962C8B-B14F-4D97-AF65-F5344CB8AC3E}">
        <p14:creationId xmlns:p14="http://schemas.microsoft.com/office/powerpoint/2010/main" val="18064827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b="1" dirty="0"/>
              <a:t>State-centrism: </a:t>
            </a:r>
            <a:endParaRPr lang="en-US" sz="2400" b="1" dirty="0" smtClean="0"/>
          </a:p>
          <a:p>
            <a:pPr marL="0" indent="0">
              <a:buNone/>
            </a:pPr>
            <a:r>
              <a:rPr lang="en-US" sz="2400" b="1" dirty="0" smtClean="0"/>
              <a:t>An </a:t>
            </a:r>
            <a:r>
              <a:rPr lang="en-US" sz="2400" b="1" dirty="0"/>
              <a:t>approach to political analysis that takes the state to be the key actor in the domestic realm and on the world stage. Since the 1970s, indeed, pluralist </a:t>
            </a:r>
            <a:r>
              <a:rPr lang="en-US" sz="2400" b="1" dirty="0" smtClean="0"/>
              <a:t>theorists have </a:t>
            </a:r>
            <a:r>
              <a:rPr lang="en-US" sz="2400" b="1" dirty="0"/>
              <a:t>advocated a mixed-actor model of world politics. However, although it </a:t>
            </a:r>
            <a:r>
              <a:rPr lang="en-US" sz="2400" b="1" dirty="0" smtClean="0"/>
              <a:t>is widely </a:t>
            </a:r>
            <a:r>
              <a:rPr lang="en-US" sz="2400" b="1" dirty="0"/>
              <a:t>accepted that states and national governments are merely one </a:t>
            </a:r>
            <a:r>
              <a:rPr lang="en-US" sz="2400" b="1" dirty="0" smtClean="0"/>
              <a:t>category of </a:t>
            </a:r>
            <a:r>
              <a:rPr lang="en-US" sz="2400" b="1" dirty="0"/>
              <a:t>actor amongst many on the world stage, they may still remain the </a:t>
            </a:r>
            <a:r>
              <a:rPr lang="en-US" sz="2400" b="1" dirty="0" smtClean="0"/>
              <a:t>most important </a:t>
            </a:r>
            <a:r>
              <a:rPr lang="en-US" sz="2400" b="1" dirty="0"/>
              <a:t>actors. No TNC or NGOs, for instance, can rival the state’s </a:t>
            </a:r>
            <a:r>
              <a:rPr lang="en-US" sz="2400" b="1" dirty="0" smtClean="0"/>
              <a:t>coercive power</a:t>
            </a:r>
            <a:r>
              <a:rPr lang="en-US" sz="2400" b="1" dirty="0"/>
              <a:t>, either its capacity to enforce order within its borders or its ability to </a:t>
            </a:r>
            <a:r>
              <a:rPr lang="en-US" sz="2400" b="1" dirty="0" smtClean="0"/>
              <a:t>deal militarily </a:t>
            </a:r>
            <a:r>
              <a:rPr lang="en-US" sz="2400" b="1" dirty="0"/>
              <a:t>with other states.</a:t>
            </a:r>
          </a:p>
        </p:txBody>
      </p:sp>
    </p:spTree>
    <p:extLst>
      <p:ext uri="{BB962C8B-B14F-4D97-AF65-F5344CB8AC3E}">
        <p14:creationId xmlns:p14="http://schemas.microsoft.com/office/powerpoint/2010/main" val="36390255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623498"/>
          </a:xfrm>
        </p:spPr>
        <p:txBody>
          <a:bodyPr>
            <a:normAutofit fontScale="90000"/>
          </a:bodyPr>
          <a:lstStyle/>
          <a:p>
            <a:endParaRPr lang="en-US" dirty="0"/>
          </a:p>
        </p:txBody>
      </p:sp>
      <p:sp>
        <p:nvSpPr>
          <p:cNvPr id="3" name="Content Placeholder 2"/>
          <p:cNvSpPr>
            <a:spLocks noGrp="1"/>
          </p:cNvSpPr>
          <p:nvPr>
            <p:ph idx="1"/>
          </p:nvPr>
        </p:nvSpPr>
        <p:spPr>
          <a:xfrm>
            <a:off x="1066800" y="1674055"/>
            <a:ext cx="10058400" cy="4360985"/>
          </a:xfrm>
        </p:spPr>
        <p:txBody>
          <a:bodyPr>
            <a:noAutofit/>
          </a:bodyPr>
          <a:lstStyle/>
          <a:p>
            <a:pPr>
              <a:buNone/>
            </a:pPr>
            <a:r>
              <a:rPr lang="en-US" sz="2400" b="1" u="sng" dirty="0"/>
              <a:t>NON STATE ACTORS</a:t>
            </a:r>
          </a:p>
          <a:p>
            <a:pPr>
              <a:buNone/>
            </a:pPr>
            <a:r>
              <a:rPr lang="en-US" sz="2400" b="1" dirty="0"/>
              <a:t>Actors that</a:t>
            </a:r>
          </a:p>
          <a:p>
            <a:r>
              <a:rPr lang="en-US" sz="2400" b="1" dirty="0"/>
              <a:t>share some but not all of the characteristics of states (sub-state actors)</a:t>
            </a:r>
          </a:p>
          <a:p>
            <a:r>
              <a:rPr lang="en-US" sz="2400" b="1" dirty="0"/>
              <a:t>incorporate two or more states in a new entity (e.g. international organizations)</a:t>
            </a:r>
          </a:p>
          <a:p>
            <a:pPr>
              <a:buNone/>
            </a:pPr>
            <a:r>
              <a:rPr lang="en-US" sz="2400" b="1" dirty="0"/>
              <a:t>Non state Actors can be categorized on:</a:t>
            </a:r>
          </a:p>
          <a:p>
            <a:r>
              <a:rPr lang="en-US" sz="2400" b="1" dirty="0"/>
              <a:t>International Organizations  </a:t>
            </a:r>
          </a:p>
          <a:p>
            <a:r>
              <a:rPr lang="en-US" sz="2400" b="1" dirty="0"/>
              <a:t>Multinational Corporations </a:t>
            </a:r>
          </a:p>
          <a:p>
            <a:r>
              <a:rPr lang="en-US" sz="2400" b="1" dirty="0"/>
              <a:t>Non-governmental Organizations</a:t>
            </a:r>
          </a:p>
          <a:p>
            <a:endParaRPr lang="en-US" sz="2400" b="1" dirty="0"/>
          </a:p>
        </p:txBody>
      </p:sp>
    </p:spTree>
    <p:extLst>
      <p:ext uri="{BB962C8B-B14F-4D97-AF65-F5344CB8AC3E}">
        <p14:creationId xmlns:p14="http://schemas.microsoft.com/office/powerpoint/2010/main" val="37424991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sz="2400" b="1" dirty="0"/>
              <a:t>Institutions with formal membership and procedures, only states are members, membership can be limited or universal and purpose may be broad or narrow. Examples of IO’s</a:t>
            </a:r>
          </a:p>
          <a:p>
            <a:pPr lvl="0"/>
            <a:r>
              <a:rPr lang="en-US" sz="2400" b="1" dirty="0"/>
              <a:t>Limited Membership, Narrow Purpose:- </a:t>
            </a:r>
            <a:r>
              <a:rPr lang="en-US" sz="2400" b="1" u="sng" dirty="0"/>
              <a:t>Organization of Petroleum Exporting Countries</a:t>
            </a:r>
          </a:p>
          <a:p>
            <a:pPr lvl="0"/>
            <a:r>
              <a:rPr lang="en-US" sz="2400" b="1" dirty="0"/>
              <a:t>Limited Membership, Broad Purpose :-</a:t>
            </a:r>
            <a:r>
              <a:rPr lang="en-US" sz="2400" b="1" u="sng" dirty="0"/>
              <a:t>African Union</a:t>
            </a:r>
          </a:p>
          <a:p>
            <a:pPr lvl="0"/>
            <a:r>
              <a:rPr lang="en-US" sz="2400" b="1" dirty="0"/>
              <a:t>Universal Membership, Narrow Purpose:- </a:t>
            </a:r>
            <a:r>
              <a:rPr lang="en-US" sz="2400" b="1" u="sng" dirty="0"/>
              <a:t>Universal Postal Union</a:t>
            </a:r>
          </a:p>
          <a:p>
            <a:pPr lvl="0"/>
            <a:r>
              <a:rPr lang="en-US" sz="2400" b="1" dirty="0"/>
              <a:t>Universal Membership, Broad Purpose:- United Nations</a:t>
            </a:r>
          </a:p>
          <a:p>
            <a:endParaRPr lang="en-US" sz="2400" b="1" u="sng" dirty="0"/>
          </a:p>
          <a:p>
            <a:endParaRPr lang="en-US" sz="2400" b="1" dirty="0"/>
          </a:p>
        </p:txBody>
      </p:sp>
    </p:spTree>
    <p:extLst>
      <p:ext uri="{BB962C8B-B14F-4D97-AF65-F5344CB8AC3E}">
        <p14:creationId xmlns:p14="http://schemas.microsoft.com/office/powerpoint/2010/main" val="3238003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CONTENTS</a:t>
            </a:r>
            <a:endParaRPr lang="en-US" b="1" dirty="0"/>
          </a:p>
        </p:txBody>
      </p:sp>
      <p:sp>
        <p:nvSpPr>
          <p:cNvPr id="3" name="Content Placeholder 2"/>
          <p:cNvSpPr>
            <a:spLocks noGrp="1"/>
          </p:cNvSpPr>
          <p:nvPr>
            <p:ph idx="1"/>
          </p:nvPr>
        </p:nvSpPr>
        <p:spPr/>
        <p:txBody>
          <a:bodyPr>
            <a:normAutofit/>
          </a:bodyPr>
          <a:lstStyle/>
          <a:p>
            <a:r>
              <a:rPr lang="en-US" sz="2000" b="1" dirty="0"/>
              <a:t>Historical Context of Contemporary International System</a:t>
            </a:r>
            <a:endParaRPr lang="en-US" sz="2000" dirty="0"/>
          </a:p>
          <a:p>
            <a:r>
              <a:rPr lang="en-US" sz="2000" b="1" dirty="0" smtClean="0"/>
              <a:t>Major Theories Of International Relations</a:t>
            </a:r>
          </a:p>
          <a:p>
            <a:r>
              <a:rPr lang="en-US" sz="2000" b="1" dirty="0" smtClean="0"/>
              <a:t>The </a:t>
            </a:r>
            <a:r>
              <a:rPr lang="en-US" sz="2000" b="1" dirty="0"/>
              <a:t>International System </a:t>
            </a:r>
            <a:endParaRPr lang="en-US" sz="2000" b="1" dirty="0" smtClean="0"/>
          </a:p>
          <a:p>
            <a:r>
              <a:rPr lang="en-US" sz="2000" b="1" dirty="0" smtClean="0"/>
              <a:t>The State</a:t>
            </a:r>
          </a:p>
          <a:p>
            <a:r>
              <a:rPr lang="en-US" sz="2000" b="1" dirty="0" smtClean="0"/>
              <a:t>Diplomacy</a:t>
            </a:r>
          </a:p>
          <a:p>
            <a:r>
              <a:rPr lang="en-US" sz="2000" b="1" dirty="0" smtClean="0"/>
              <a:t>Collective Security</a:t>
            </a:r>
          </a:p>
          <a:p>
            <a:r>
              <a:rPr lang="en-US" sz="2000" b="1" dirty="0" smtClean="0"/>
              <a:t>Disarmament</a:t>
            </a:r>
          </a:p>
          <a:p>
            <a:r>
              <a:rPr lang="en-US" sz="2000" b="1" dirty="0" smtClean="0"/>
              <a:t>International Law </a:t>
            </a:r>
          </a:p>
          <a:p>
            <a:endParaRPr lang="en-US" sz="2000" dirty="0"/>
          </a:p>
          <a:p>
            <a:endParaRPr lang="en-US" sz="2000" b="1" dirty="0"/>
          </a:p>
        </p:txBody>
      </p:sp>
    </p:spTree>
    <p:extLst>
      <p:ext uri="{BB962C8B-B14F-4D97-AF65-F5344CB8AC3E}">
        <p14:creationId xmlns:p14="http://schemas.microsoft.com/office/powerpoint/2010/main" val="98780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lvl="0"/>
            <a:r>
              <a:rPr lang="en-US" sz="2400" b="1" dirty="0"/>
              <a:t>MNCs are organizations that seek to make a profit by engaging in foreign production, marketing, finance, and staffing through directly controlled affiliates located in several states. Examples of MNCs</a:t>
            </a:r>
          </a:p>
          <a:p>
            <a:pPr lvl="0"/>
            <a:r>
              <a:rPr lang="en-US" sz="2400" b="1" u="sng" dirty="0"/>
              <a:t>Coca-Cola, Sony, Nike, Mac </a:t>
            </a:r>
            <a:r>
              <a:rPr lang="en-US" sz="2400" b="1" u="sng" dirty="0" err="1" smtClean="0"/>
              <a:t>Donalds</a:t>
            </a:r>
            <a:endParaRPr lang="en-US" sz="2400" b="1" u="sng" dirty="0" smtClean="0"/>
          </a:p>
          <a:p>
            <a:pPr lvl="0"/>
            <a:r>
              <a:rPr lang="en-US" sz="2400" b="1" u="sng" dirty="0"/>
              <a:t>Broad category - Not states and non- profit</a:t>
            </a:r>
            <a:r>
              <a:rPr lang="en-US" sz="2400" b="1" dirty="0"/>
              <a:t>. Includes religions, charities, political activists, academic research communities, and even terrorist groups. Examples of NGOs</a:t>
            </a:r>
            <a:r>
              <a:rPr lang="en-US" sz="2400" b="1" u="sng" dirty="0"/>
              <a:t> International Red Cross.</a:t>
            </a:r>
          </a:p>
          <a:p>
            <a:endParaRPr lang="en-US" sz="2400" b="1" dirty="0"/>
          </a:p>
          <a:p>
            <a:pPr lvl="0"/>
            <a:endParaRPr lang="en-US" sz="2400" b="1" u="sng" dirty="0"/>
          </a:p>
          <a:p>
            <a:endParaRPr lang="en-US" sz="2400" b="1" dirty="0"/>
          </a:p>
          <a:p>
            <a:endParaRPr lang="en-US" sz="2400" b="1" dirty="0"/>
          </a:p>
        </p:txBody>
      </p:sp>
    </p:spTree>
    <p:extLst>
      <p:ext uri="{BB962C8B-B14F-4D97-AF65-F5344CB8AC3E}">
        <p14:creationId xmlns:p14="http://schemas.microsoft.com/office/powerpoint/2010/main" val="295195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ontinents Of The Worl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462" y="150125"/>
            <a:ext cx="11737075" cy="670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482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ASIA</a:t>
            </a:r>
            <a:endParaRPr lang="en-US" dirty="0"/>
          </a:p>
        </p:txBody>
      </p:sp>
      <p:pic>
        <p:nvPicPr>
          <p:cNvPr id="3074" name="Picture 2" descr="History of Asia - Wikipe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012" y="341194"/>
            <a:ext cx="11682484" cy="6182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837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dirty="0" smtClean="0"/>
              <a:t>EUROPE</a:t>
            </a:r>
            <a:endParaRPr lang="en-US" dirty="0"/>
          </a:p>
        </p:txBody>
      </p:sp>
      <p:pic>
        <p:nvPicPr>
          <p:cNvPr id="2050" name="Picture 2" descr="Colorful europe map with countries and capital Vector Im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990" t="1351" b="6758"/>
          <a:stretch/>
        </p:blipFill>
        <p:spPr bwMode="auto">
          <a:xfrm>
            <a:off x="245660" y="818866"/>
            <a:ext cx="11946339" cy="6039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030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smtClean="0"/>
              <a:t>AFRICA</a:t>
            </a:r>
            <a:endParaRPr lang="en-US" dirty="0"/>
          </a:p>
        </p:txBody>
      </p:sp>
      <p:pic>
        <p:nvPicPr>
          <p:cNvPr id="4098" name="Picture 2" descr="Map Of Africa With All Countries And Their Capitals Stock Illustration -  Download Image Now - iStock"/>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1111"/>
          <a:stretch/>
        </p:blipFill>
        <p:spPr bwMode="auto">
          <a:xfrm>
            <a:off x="245661" y="875712"/>
            <a:ext cx="11682482" cy="598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141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609600"/>
          </a:xfrm>
        </p:spPr>
        <p:txBody>
          <a:bodyPr>
            <a:normAutofit fontScale="90000"/>
          </a:bodyPr>
          <a:lstStyle/>
          <a:p>
            <a:r>
              <a:rPr lang="en-US" dirty="0" smtClean="0"/>
              <a:t>NORTH AMERICA</a:t>
            </a:r>
            <a:endParaRPr lang="en-US" dirty="0"/>
          </a:p>
        </p:txBody>
      </p:sp>
      <p:pic>
        <p:nvPicPr>
          <p:cNvPr id="5122" name="Picture 2" descr="North American Colorful Map - KidsPressMagazine.com | America map, North  america map, Political ma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5660" y="943706"/>
            <a:ext cx="11737074" cy="5914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973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07904"/>
          </a:xfrm>
        </p:spPr>
        <p:txBody>
          <a:bodyPr>
            <a:normAutofit fontScale="90000"/>
          </a:bodyPr>
          <a:lstStyle/>
          <a:p>
            <a:r>
              <a:rPr lang="en-US" dirty="0" smtClean="0"/>
              <a:t>SOUTH AMERICA</a:t>
            </a:r>
            <a:endParaRPr lang="en-US" dirty="0"/>
          </a:p>
        </p:txBody>
      </p:sp>
      <p:pic>
        <p:nvPicPr>
          <p:cNvPr id="6146" name="Picture 2" descr="Identifying countries by the names of their capitals | South america map, South  america, America map"/>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378" t="2467" r="2246" b="3199"/>
          <a:stretch/>
        </p:blipFill>
        <p:spPr bwMode="auto">
          <a:xfrm>
            <a:off x="204716" y="1350498"/>
            <a:ext cx="11846257" cy="5507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38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75044"/>
          </a:xfrm>
        </p:spPr>
        <p:txBody>
          <a:bodyPr/>
          <a:lstStyle/>
          <a:p>
            <a:r>
              <a:rPr lang="en-US" dirty="0" smtClean="0"/>
              <a:t>CENTRAL AMERICA</a:t>
            </a:r>
            <a:endParaRPr lang="en-US" dirty="0"/>
          </a:p>
        </p:txBody>
      </p:sp>
      <p:pic>
        <p:nvPicPr>
          <p:cNvPr id="7170" name="Picture 2" descr="Identifying countries by the names of their capital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4061" y="1280160"/>
            <a:ext cx="10621107" cy="506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178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693837"/>
          </a:xfrm>
        </p:spPr>
        <p:txBody>
          <a:bodyPr>
            <a:normAutofit fontScale="90000"/>
          </a:bodyPr>
          <a:lstStyle/>
          <a:p>
            <a:r>
              <a:rPr lang="en-US" dirty="0" smtClean="0"/>
              <a:t>OCEANIA</a:t>
            </a:r>
            <a:endParaRPr lang="en-US" dirty="0"/>
          </a:p>
        </p:txBody>
      </p:sp>
      <p:pic>
        <p:nvPicPr>
          <p:cNvPr id="8194" name="Picture 2" descr="Free Labeled Oceania Map with Countries &amp;amp; Capital - PD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0332" y="1336432"/>
            <a:ext cx="10635176" cy="5140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16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solidFill>
                  <a:prstClr val="black">
                    <a:lumMod val="85000"/>
                    <a:lumOff val="15000"/>
                  </a:prstClr>
                </a:solidFill>
              </a:rPr>
              <a:t>Major Straits Of The World</a:t>
            </a:r>
            <a:endParaRPr lang="en-US" dirty="0"/>
          </a:p>
        </p:txBody>
      </p:sp>
      <p:pic>
        <p:nvPicPr>
          <p:cNvPr id="6146" name="Picture 2" descr="Main Maritime Shipping Routes | Port Economics, Management and Polic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624084"/>
            <a:ext cx="10058400" cy="4844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5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Globalizing </a:t>
            </a:r>
            <a:r>
              <a:rPr lang="en-US" b="1" dirty="0" smtClean="0"/>
              <a:t>Issues</a:t>
            </a:r>
            <a:endParaRPr lang="en-US" dirty="0"/>
          </a:p>
        </p:txBody>
      </p:sp>
      <p:sp>
        <p:nvSpPr>
          <p:cNvPr id="3" name="Content Placeholder 2"/>
          <p:cNvSpPr>
            <a:spLocks noGrp="1"/>
          </p:cNvSpPr>
          <p:nvPr>
            <p:ph idx="1"/>
          </p:nvPr>
        </p:nvSpPr>
        <p:spPr/>
        <p:txBody>
          <a:bodyPr>
            <a:normAutofit/>
          </a:bodyPr>
          <a:lstStyle/>
          <a:p>
            <a:pPr lvl="0"/>
            <a:r>
              <a:rPr lang="en-US" sz="2000" b="1" dirty="0" smtClean="0"/>
              <a:t>Terrorism</a:t>
            </a:r>
            <a:endParaRPr lang="en-US" sz="2000" b="1" dirty="0"/>
          </a:p>
          <a:p>
            <a:pPr lvl="0"/>
            <a:r>
              <a:rPr lang="en-US" sz="2000" b="1" dirty="0"/>
              <a:t>Human Rights</a:t>
            </a:r>
          </a:p>
          <a:p>
            <a:pPr lvl="0"/>
            <a:r>
              <a:rPr lang="en-US" sz="2000" b="1" dirty="0"/>
              <a:t>The </a:t>
            </a:r>
            <a:r>
              <a:rPr lang="en-US" sz="2000" b="1" dirty="0" smtClean="0"/>
              <a:t>Environmental degradation</a:t>
            </a:r>
            <a:endParaRPr lang="en-US" sz="2000" b="1" dirty="0"/>
          </a:p>
          <a:p>
            <a:pPr lvl="0"/>
            <a:r>
              <a:rPr lang="en-US" sz="2000" b="1" dirty="0"/>
              <a:t>Population </a:t>
            </a:r>
            <a:r>
              <a:rPr lang="en-US" sz="2000" b="1" dirty="0" smtClean="0"/>
              <a:t>Issues and natural resource depletion</a:t>
            </a:r>
          </a:p>
          <a:p>
            <a:pPr lvl="0"/>
            <a:r>
              <a:rPr lang="en-US" sz="2000" b="1" dirty="0" smtClean="0"/>
              <a:t>China-US bilateral relations</a:t>
            </a:r>
          </a:p>
          <a:p>
            <a:pPr lvl="0"/>
            <a:r>
              <a:rPr lang="en-US" sz="2000" b="1" dirty="0" smtClean="0"/>
              <a:t>Kashmir issue</a:t>
            </a:r>
          </a:p>
          <a:p>
            <a:pPr lvl="0"/>
            <a:r>
              <a:rPr lang="en-US" sz="2000" b="1" dirty="0" smtClean="0"/>
              <a:t>Palestine issue</a:t>
            </a:r>
          </a:p>
          <a:p>
            <a:r>
              <a:rPr lang="en-US" sz="2000" b="1" dirty="0"/>
              <a:t>Russia-Ukraine issue</a:t>
            </a:r>
          </a:p>
          <a:p>
            <a:pPr lvl="0"/>
            <a:endParaRPr lang="en-US" sz="2000" b="1" dirty="0" smtClean="0"/>
          </a:p>
        </p:txBody>
      </p:sp>
    </p:spTree>
    <p:extLst>
      <p:ext uri="{BB962C8B-B14F-4D97-AF65-F5344CB8AC3E}">
        <p14:creationId xmlns:p14="http://schemas.microsoft.com/office/powerpoint/2010/main" val="4194951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77672"/>
            <a:ext cx="10058400" cy="1536522"/>
          </a:xfrm>
        </p:spPr>
        <p:txBody>
          <a:bodyPr>
            <a:normAutofit fontScale="90000"/>
          </a:bodyPr>
          <a:lstStyle/>
          <a:p>
            <a:pPr>
              <a:lnSpc>
                <a:spcPct val="100000"/>
              </a:lnSpc>
              <a:spcBef>
                <a:spcPts val="900"/>
              </a:spcBef>
              <a:buClr>
                <a:prstClr val="black">
                  <a:lumMod val="85000"/>
                  <a:lumOff val="15000"/>
                </a:prstClr>
              </a:buClr>
            </a:pPr>
            <a:r>
              <a:rPr lang="en-US" sz="2700" b="1" dirty="0" smtClean="0"/>
              <a:t/>
            </a:r>
            <a:br>
              <a:rPr lang="en-US" sz="2700" b="1" dirty="0" smtClean="0"/>
            </a:br>
            <a:r>
              <a:rPr lang="en-US" sz="2200" b="1" dirty="0"/>
              <a:t>Malacca </a:t>
            </a:r>
            <a:r>
              <a:rPr lang="en-US" sz="2200" b="1" dirty="0" smtClean="0"/>
              <a:t>Strait: </a:t>
            </a:r>
            <a:r>
              <a:rPr lang="es-ES" sz="2200" b="1" dirty="0" err="1"/>
              <a:t>Andaman</a:t>
            </a:r>
            <a:r>
              <a:rPr lang="es-ES" sz="2200" b="1" dirty="0"/>
              <a:t> Sea &amp; South China </a:t>
            </a:r>
            <a:r>
              <a:rPr lang="es-ES" sz="2200" b="1" dirty="0" smtClean="0"/>
              <a:t>Sea</a:t>
            </a:r>
            <a:br>
              <a:rPr lang="es-ES" sz="2200" b="1" dirty="0" smtClean="0"/>
            </a:br>
            <a:r>
              <a:rPr lang="es-ES" sz="2200" b="1" dirty="0" err="1" smtClean="0"/>
              <a:t>Location</a:t>
            </a:r>
            <a:r>
              <a:rPr lang="es-ES" sz="2200" b="1" dirty="0"/>
              <a:t>: Indonesia –Malaysia</a:t>
            </a:r>
            <a:r>
              <a:rPr lang="en-US" b="1" dirty="0"/>
              <a:t/>
            </a:r>
            <a:br>
              <a:rPr lang="en-US" b="1" dirty="0"/>
            </a:br>
            <a:endParaRPr lang="en-US" dirty="0"/>
          </a:p>
        </p:txBody>
      </p:sp>
      <p:pic>
        <p:nvPicPr>
          <p:cNvPr id="1028" name="Picture 4" descr="Strait of malacca upsc"/>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2103438"/>
            <a:ext cx="10058400" cy="436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869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Bab-el-Mandeb Strait        </a:t>
            </a:r>
            <a:r>
              <a:rPr lang="en-US" sz="2000" dirty="0"/>
              <a:t/>
            </a:r>
            <a:br>
              <a:rPr lang="en-US" sz="2000" dirty="0"/>
            </a:br>
            <a:r>
              <a:rPr lang="en-US" sz="2000" b="1" dirty="0"/>
              <a:t>Join:</a:t>
            </a:r>
            <a:r>
              <a:rPr lang="en-US" sz="2000" dirty="0"/>
              <a:t> Red Sea &amp; Gulf of Aden</a:t>
            </a:r>
            <a:br>
              <a:rPr lang="en-US" sz="2000" dirty="0"/>
            </a:br>
            <a:r>
              <a:rPr lang="en-US" sz="2000" b="1" dirty="0"/>
              <a:t>Location:</a:t>
            </a:r>
            <a:r>
              <a:rPr lang="en-US" sz="2000" dirty="0"/>
              <a:t> Yemen-Djibouti</a:t>
            </a:r>
            <a:br>
              <a:rPr lang="en-US" sz="2000" dirty="0"/>
            </a:br>
            <a:endParaRPr lang="en-US" sz="2000" dirty="0"/>
          </a:p>
        </p:txBody>
      </p:sp>
      <p:pic>
        <p:nvPicPr>
          <p:cNvPr id="2050" name="Picture 2" descr="Bab-el-Mandeb Strait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014194"/>
            <a:ext cx="10058400" cy="4454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515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b="1" dirty="0"/>
              <a:t>Hormuz Strait       </a:t>
            </a:r>
            <a:r>
              <a:rPr lang="en-US" sz="2200" dirty="0"/>
              <a:t/>
            </a:r>
            <a:br>
              <a:rPr lang="en-US" sz="2200" dirty="0"/>
            </a:br>
            <a:r>
              <a:rPr lang="en-US" sz="2200" b="1" dirty="0"/>
              <a:t>Join:</a:t>
            </a:r>
            <a:r>
              <a:rPr lang="en-US" sz="2200" dirty="0"/>
              <a:t> Gulf of Persia &amp; Gulf of Oman</a:t>
            </a:r>
            <a:br>
              <a:rPr lang="en-US" sz="2200" dirty="0"/>
            </a:br>
            <a:r>
              <a:rPr lang="en-US" sz="2200" b="1" dirty="0"/>
              <a:t>Location:</a:t>
            </a:r>
            <a:r>
              <a:rPr lang="en-US" sz="2200" dirty="0"/>
              <a:t> Oman-Iran</a:t>
            </a:r>
            <a:r>
              <a:rPr lang="en-US" dirty="0"/>
              <a:t/>
            </a:r>
            <a:br>
              <a:rPr lang="en-US" dirty="0"/>
            </a:br>
            <a:endParaRPr lang="en-US" dirty="0"/>
          </a:p>
        </p:txBody>
      </p:sp>
      <p:pic>
        <p:nvPicPr>
          <p:cNvPr id="3074" name="Picture 2" descr="Hormuz Strait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103438"/>
            <a:ext cx="10058400" cy="4392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502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dirty="0"/>
              <a:t>Gibraltar </a:t>
            </a:r>
            <a:r>
              <a:rPr lang="en-US" sz="2400" b="1" dirty="0" smtClean="0"/>
              <a:t>Strait</a:t>
            </a:r>
            <a:br>
              <a:rPr lang="en-US" sz="2400" b="1" dirty="0" smtClean="0"/>
            </a:br>
            <a:r>
              <a:rPr lang="en-US" sz="2400" b="1" dirty="0" smtClean="0"/>
              <a:t>Join</a:t>
            </a:r>
            <a:r>
              <a:rPr lang="en-US" sz="2400" b="1" dirty="0"/>
              <a:t>:</a:t>
            </a:r>
            <a:r>
              <a:rPr lang="en-US" sz="2400" dirty="0"/>
              <a:t> Mediterranean Sea &amp; Atlantic Ocean</a:t>
            </a:r>
            <a:br>
              <a:rPr lang="en-US" sz="2400" dirty="0"/>
            </a:br>
            <a:r>
              <a:rPr lang="en-US" sz="2400" b="1" dirty="0"/>
              <a:t>Location:</a:t>
            </a:r>
            <a:r>
              <a:rPr lang="en-US" sz="2400" dirty="0"/>
              <a:t> Spain-Morocco</a:t>
            </a:r>
            <a:br>
              <a:rPr lang="en-US" sz="2400" dirty="0"/>
            </a:br>
            <a:endParaRPr lang="en-US" sz="2400" dirty="0"/>
          </a:p>
        </p:txBody>
      </p:sp>
      <p:pic>
        <p:nvPicPr>
          <p:cNvPr id="4098" name="Picture 2" descr="Gibraltar Stra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883392"/>
            <a:ext cx="10165307" cy="4599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383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Taiwan Strait</a:t>
            </a:r>
            <a:r>
              <a:rPr lang="en-US" sz="2400" dirty="0"/>
              <a:t> (</a:t>
            </a:r>
            <a:r>
              <a:rPr lang="en-US" sz="2400" b="1" dirty="0"/>
              <a:t>Formosa Strait)      </a:t>
            </a:r>
            <a:r>
              <a:rPr lang="en-US" sz="2400" dirty="0"/>
              <a:t/>
            </a:r>
            <a:br>
              <a:rPr lang="en-US" sz="2400" dirty="0"/>
            </a:br>
            <a:r>
              <a:rPr lang="en-US" sz="2400" b="1" dirty="0"/>
              <a:t>Join:</a:t>
            </a:r>
            <a:r>
              <a:rPr lang="en-US" sz="2400" dirty="0"/>
              <a:t> South China Sea &amp; East China Sea</a:t>
            </a:r>
            <a:br>
              <a:rPr lang="en-US" sz="2400" dirty="0"/>
            </a:br>
            <a:r>
              <a:rPr lang="en-US" sz="2400" b="1" dirty="0"/>
              <a:t>Location:</a:t>
            </a:r>
            <a:r>
              <a:rPr lang="en-US" sz="2400" dirty="0"/>
              <a:t> China-Taiwan</a:t>
            </a:r>
            <a:br>
              <a:rPr lang="en-US" sz="2400" dirty="0"/>
            </a:br>
            <a:endParaRPr lang="en-US" sz="2400" dirty="0"/>
          </a:p>
        </p:txBody>
      </p:sp>
      <p:pic>
        <p:nvPicPr>
          <p:cNvPr id="5122" name="Picture 2" descr="Taiwan Stra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799" y="2014194"/>
            <a:ext cx="10206251" cy="4495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491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INTRODUCTION TO GLOBAL POLITICS (RICHARD W. MANSBACH-KIRSTEN L. RAFFERTY)</a:t>
            </a:r>
          </a:p>
          <a:p>
            <a:r>
              <a:rPr lang="en-US" b="1" dirty="0" smtClean="0"/>
              <a:t>THREATS AND OPPORTUNITIES (PG : 1-11)</a:t>
            </a:r>
          </a:p>
          <a:p>
            <a:r>
              <a:rPr lang="en-US" b="1" dirty="0" smtClean="0"/>
              <a:t>THE EVOLUTION OF THE INTERSTATE SYSTEM AND ALTERNATIVE POLITICAL SYSTEMS (PG </a:t>
            </a:r>
            <a:r>
              <a:rPr lang="en-US" b="1" dirty="0"/>
              <a:t>: </a:t>
            </a:r>
            <a:r>
              <a:rPr lang="en-US" b="1" dirty="0" smtClean="0"/>
              <a:t>55-79)</a:t>
            </a:r>
          </a:p>
          <a:p>
            <a:pPr marL="0" indent="0">
              <a:buNone/>
            </a:pPr>
            <a:r>
              <a:rPr lang="en-US" b="1" dirty="0" smtClean="0"/>
              <a:t>THE GLOBALIZATION OF WORLD POLITICS- </a:t>
            </a:r>
            <a:r>
              <a:rPr lang="en-US" b="1" dirty="0"/>
              <a:t>AN INTRODUCTION TO INTERNATIONAL </a:t>
            </a:r>
            <a:r>
              <a:rPr lang="en-US" b="1" dirty="0" smtClean="0"/>
              <a:t>RELATIONS  (JOHN BAYLIS STEVE SMITH PATRICIA OWENS)</a:t>
            </a:r>
          </a:p>
          <a:p>
            <a:r>
              <a:rPr lang="en-US" b="1" dirty="0" smtClean="0"/>
              <a:t>LIST OF CASE STUDIES (PG: xxiii)</a:t>
            </a:r>
          </a:p>
          <a:p>
            <a:r>
              <a:rPr lang="en-US" b="1" dirty="0" smtClean="0"/>
              <a:t>INTRODUCTION</a:t>
            </a:r>
            <a:r>
              <a:rPr lang="en-US" dirty="0" smtClean="0"/>
              <a:t> </a:t>
            </a:r>
            <a:r>
              <a:rPr lang="en-US" b="1" dirty="0"/>
              <a:t>(PG : </a:t>
            </a:r>
            <a:r>
              <a:rPr lang="en-US" b="1" dirty="0" smtClean="0"/>
              <a:t>1-09)</a:t>
            </a:r>
            <a:endParaRPr lang="en-US" b="1" dirty="0"/>
          </a:p>
          <a:p>
            <a:endParaRPr lang="en-US" dirty="0"/>
          </a:p>
          <a:p>
            <a:pPr marL="0" indent="0">
              <a:buNone/>
            </a:pPr>
            <a:endParaRPr lang="en-US" dirty="0"/>
          </a:p>
        </p:txBody>
      </p:sp>
    </p:spTree>
    <p:extLst>
      <p:ext uri="{BB962C8B-B14F-4D97-AF65-F5344CB8AC3E}">
        <p14:creationId xmlns:p14="http://schemas.microsoft.com/office/powerpoint/2010/main" val="387299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b="1" dirty="0" smtClean="0"/>
              <a:t>Muslim </a:t>
            </a:r>
            <a:r>
              <a:rPr lang="en-US" b="1" dirty="0"/>
              <a:t>genocide in India</a:t>
            </a:r>
          </a:p>
          <a:p>
            <a:pPr lvl="0"/>
            <a:r>
              <a:rPr lang="en-US" b="1" dirty="0"/>
              <a:t>INTENSIFYING CLIMATE </a:t>
            </a:r>
            <a:r>
              <a:rPr lang="en-US" b="1" dirty="0" smtClean="0"/>
              <a:t>CRISIS</a:t>
            </a:r>
          </a:p>
          <a:p>
            <a:r>
              <a:rPr lang="en-US" b="1" cap="all" dirty="0"/>
              <a:t>MANAGING THE FALLOUT FROM COVID-19’S LONG </a:t>
            </a:r>
            <a:r>
              <a:rPr lang="en-US" b="1" cap="all" dirty="0" smtClean="0"/>
              <a:t>TAIL</a:t>
            </a:r>
          </a:p>
          <a:p>
            <a:r>
              <a:rPr lang="en-US" b="1" dirty="0" smtClean="0"/>
              <a:t>Saudi-Iran Rapprochement</a:t>
            </a:r>
            <a:r>
              <a:rPr lang="en-US" b="1" dirty="0"/>
              <a:t> </a:t>
            </a:r>
            <a:endParaRPr lang="en-US" b="1" dirty="0" smtClean="0"/>
          </a:p>
          <a:p>
            <a:r>
              <a:rPr lang="en-US" b="1" dirty="0"/>
              <a:t>Syria: Years of war trigger a health crisis </a:t>
            </a:r>
          </a:p>
          <a:p>
            <a:r>
              <a:rPr lang="en-US" b="1" dirty="0"/>
              <a:t>Ukraine: War creates world’s largest displacement crisis</a:t>
            </a:r>
          </a:p>
          <a:p>
            <a:r>
              <a:rPr lang="en-US" b="1" dirty="0"/>
              <a:t>Dangerous Predicament on the Korean Peninsula</a:t>
            </a:r>
            <a:endParaRPr lang="en-US" b="1" cap="all" dirty="0"/>
          </a:p>
          <a:p>
            <a:pPr lvl="0"/>
            <a:endParaRPr lang="en-US" b="1" dirty="0"/>
          </a:p>
          <a:p>
            <a:endParaRPr lang="en-US" dirty="0"/>
          </a:p>
        </p:txBody>
      </p:sp>
    </p:spTree>
    <p:extLst>
      <p:ext uri="{BB962C8B-B14F-4D97-AF65-F5344CB8AC3E}">
        <p14:creationId xmlns:p14="http://schemas.microsoft.com/office/powerpoint/2010/main" val="1888256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872197"/>
            <a:ext cx="10058400" cy="731520"/>
          </a:xfrm>
        </p:spPr>
        <p:txBody>
          <a:bodyPr>
            <a:normAutofit fontScale="90000"/>
          </a:bodyPr>
          <a:lstStyle/>
          <a:p>
            <a:pPr algn="ctr"/>
            <a:r>
              <a:rPr lang="en-US" b="1" dirty="0" smtClean="0"/>
              <a:t/>
            </a:r>
            <a:br>
              <a:rPr lang="en-US" b="1" dirty="0" smtClean="0"/>
            </a:br>
            <a:r>
              <a:rPr lang="en-US" b="1" dirty="0" smtClean="0"/>
              <a:t>Books</a:t>
            </a:r>
            <a:r>
              <a:rPr lang="en-US" dirty="0"/>
              <a:t/>
            </a:r>
            <a:br>
              <a:rPr lang="en-US" dirty="0"/>
            </a:br>
            <a:endParaRPr lang="en-US" dirty="0"/>
          </a:p>
        </p:txBody>
      </p:sp>
      <p:sp>
        <p:nvSpPr>
          <p:cNvPr id="3" name="Content Placeholder 2"/>
          <p:cNvSpPr>
            <a:spLocks noGrp="1"/>
          </p:cNvSpPr>
          <p:nvPr>
            <p:ph idx="1"/>
          </p:nvPr>
        </p:nvSpPr>
        <p:spPr>
          <a:xfrm>
            <a:off x="1066800" y="1603717"/>
            <a:ext cx="10058400" cy="4431323"/>
          </a:xfrm>
        </p:spPr>
        <p:txBody>
          <a:bodyPr>
            <a:normAutofit lnSpcReduction="10000"/>
          </a:bodyPr>
          <a:lstStyle/>
          <a:p>
            <a:pPr lvl="0">
              <a:buFont typeface="Wingdings" panose="05000000000000000000" pitchFamily="2" charset="2"/>
              <a:buChar char="§"/>
            </a:pPr>
            <a:r>
              <a:rPr lang="en-US" sz="2000" b="1" dirty="0"/>
              <a:t>Andrew </a:t>
            </a:r>
            <a:r>
              <a:rPr lang="en-US" sz="2000" b="1" dirty="0" err="1"/>
              <a:t>Heyood</a:t>
            </a:r>
            <a:r>
              <a:rPr lang="en-US" sz="2000" b="1" dirty="0"/>
              <a:t>, </a:t>
            </a:r>
            <a:r>
              <a:rPr lang="en-US" sz="2000" b="1" i="1" dirty="0"/>
              <a:t>Global Politics</a:t>
            </a:r>
            <a:r>
              <a:rPr lang="en-US" sz="2000" b="1" dirty="0"/>
              <a:t>, Palgrave Macmillan foundation</a:t>
            </a:r>
          </a:p>
          <a:p>
            <a:pPr lvl="0">
              <a:buFont typeface="Wingdings" panose="05000000000000000000" pitchFamily="2" charset="2"/>
              <a:buChar char="§"/>
            </a:pPr>
            <a:r>
              <a:rPr lang="en-US" sz="2000" b="1" dirty="0"/>
              <a:t>Richard W. </a:t>
            </a:r>
            <a:r>
              <a:rPr lang="en-US" sz="2000" b="1" dirty="0" err="1"/>
              <a:t>Mansbach</a:t>
            </a:r>
            <a:r>
              <a:rPr lang="en-US" sz="2000" b="1" dirty="0"/>
              <a:t> And Kirsten L. Rafferty, </a:t>
            </a:r>
            <a:r>
              <a:rPr lang="en-US" sz="2000" b="1" i="1" dirty="0"/>
              <a:t>Introduction to Global Politics, </a:t>
            </a:r>
            <a:r>
              <a:rPr lang="en-US" sz="2000" b="1" dirty="0"/>
              <a:t>Routledge </a:t>
            </a:r>
            <a:r>
              <a:rPr lang="en-US" sz="2000" b="1" dirty="0" err="1"/>
              <a:t>NeYork</a:t>
            </a:r>
            <a:endParaRPr lang="en-US" sz="2000" b="1" dirty="0"/>
          </a:p>
          <a:p>
            <a:pPr lvl="0">
              <a:buFont typeface="Wingdings" panose="05000000000000000000" pitchFamily="2" charset="2"/>
              <a:buChar char="§"/>
            </a:pPr>
            <a:r>
              <a:rPr lang="en-US" sz="2000" b="1" dirty="0"/>
              <a:t>Steve Smith, John </a:t>
            </a:r>
            <a:r>
              <a:rPr lang="en-US" sz="2000" b="1" dirty="0" err="1"/>
              <a:t>Baylis</a:t>
            </a:r>
            <a:r>
              <a:rPr lang="en-US" sz="2000" b="1" dirty="0"/>
              <a:t> and Patricia Owens, </a:t>
            </a:r>
            <a:r>
              <a:rPr lang="en-US" sz="2000" b="1" i="1" dirty="0"/>
              <a:t>The Globalization of World Politics.</a:t>
            </a:r>
            <a:endParaRPr lang="en-US" sz="2000" b="1" dirty="0"/>
          </a:p>
          <a:p>
            <a:pPr lvl="0">
              <a:buFont typeface="Wingdings" panose="05000000000000000000" pitchFamily="2" charset="2"/>
              <a:buChar char="§"/>
            </a:pPr>
            <a:r>
              <a:rPr lang="en-US" sz="2000" b="1" dirty="0"/>
              <a:t>Joseph S. Nye, Jr., </a:t>
            </a:r>
            <a:r>
              <a:rPr lang="en-US" sz="2000" b="1" i="1" dirty="0"/>
              <a:t>Understanding International Conflicts: An Introduction to Theory and History</a:t>
            </a:r>
            <a:endParaRPr lang="en-US" sz="2000" b="1" dirty="0"/>
          </a:p>
          <a:p>
            <a:pPr lvl="0">
              <a:buFont typeface="Wingdings" panose="05000000000000000000" pitchFamily="2" charset="2"/>
              <a:buChar char="§"/>
            </a:pPr>
            <a:r>
              <a:rPr lang="en-US" sz="2000" b="1" dirty="0"/>
              <a:t>Scott Burchill, </a:t>
            </a:r>
            <a:r>
              <a:rPr lang="en-US" sz="2000" b="1" i="1" dirty="0"/>
              <a:t>Theories of International Relations</a:t>
            </a:r>
            <a:r>
              <a:rPr lang="en-US" sz="2000" b="1" dirty="0"/>
              <a:t>. 3rd Edition.</a:t>
            </a:r>
          </a:p>
          <a:p>
            <a:pPr lvl="0">
              <a:buFont typeface="Wingdings" panose="05000000000000000000" pitchFamily="2" charset="2"/>
              <a:buChar char="§"/>
            </a:pPr>
            <a:r>
              <a:rPr lang="en-US" sz="2000" b="1" dirty="0"/>
              <a:t>Charles W. </a:t>
            </a:r>
            <a:r>
              <a:rPr lang="en-US" sz="2000" b="1" dirty="0" err="1"/>
              <a:t>Kegley</a:t>
            </a:r>
            <a:r>
              <a:rPr lang="en-US" sz="2000" b="1" dirty="0"/>
              <a:t>, Jr.  </a:t>
            </a:r>
            <a:r>
              <a:rPr lang="en-US" sz="2000" b="1" i="1" dirty="0"/>
              <a:t>World Politics: Trends and Transformation. </a:t>
            </a:r>
            <a:r>
              <a:rPr lang="en-US" sz="2000" b="1" dirty="0"/>
              <a:t>Eleventh Edition.</a:t>
            </a:r>
          </a:p>
          <a:p>
            <a:pPr lvl="0">
              <a:buFont typeface="Wingdings" panose="05000000000000000000" pitchFamily="2" charset="2"/>
              <a:buChar char="§"/>
            </a:pPr>
            <a:r>
              <a:rPr lang="en-US" sz="2000" b="1" dirty="0" err="1"/>
              <a:t>Mingst</a:t>
            </a:r>
            <a:r>
              <a:rPr lang="en-US" sz="2000" b="1" dirty="0"/>
              <a:t>, Karen. Essentials of International Relations. New York: W.W. Norton &amp; Company, </a:t>
            </a:r>
            <a:r>
              <a:rPr lang="en-US" sz="2000" b="1" dirty="0" err="1"/>
              <a:t>Inc</a:t>
            </a:r>
            <a:r>
              <a:rPr lang="en-US" sz="2000" b="1" dirty="0"/>
              <a:t>, 2008.(Core Book)</a:t>
            </a:r>
          </a:p>
          <a:p>
            <a:pPr lvl="0">
              <a:buFont typeface="Wingdings" panose="05000000000000000000" pitchFamily="2" charset="2"/>
              <a:buChar char="§"/>
            </a:pPr>
            <a:r>
              <a:rPr lang="en-US" sz="2000" b="1" dirty="0"/>
              <a:t>Goldstein, Joshua. International Relation; Washington DC: Pearson Tenth Education, 2013-2014.</a:t>
            </a:r>
          </a:p>
          <a:p>
            <a:endParaRPr lang="en-US" sz="2000" dirty="0"/>
          </a:p>
        </p:txBody>
      </p:sp>
    </p:spTree>
    <p:extLst>
      <p:ext uri="{BB962C8B-B14F-4D97-AF65-F5344CB8AC3E}">
        <p14:creationId xmlns:p14="http://schemas.microsoft.com/office/powerpoint/2010/main" val="236038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International Relations</a:t>
            </a:r>
            <a:endParaRPr lang="en-US" sz="2800" b="1" dirty="0"/>
          </a:p>
        </p:txBody>
      </p:sp>
      <p:sp>
        <p:nvSpPr>
          <p:cNvPr id="3" name="Content Placeholder 2"/>
          <p:cNvSpPr>
            <a:spLocks noGrp="1"/>
          </p:cNvSpPr>
          <p:nvPr>
            <p:ph idx="1"/>
          </p:nvPr>
        </p:nvSpPr>
        <p:spPr/>
        <p:txBody>
          <a:bodyPr>
            <a:normAutofit lnSpcReduction="10000"/>
          </a:bodyPr>
          <a:lstStyle/>
          <a:p>
            <a:r>
              <a:rPr lang="en-US" sz="2400" b="1" dirty="0"/>
              <a:t>The term ‘International’ was used for the first time by </a:t>
            </a:r>
            <a:r>
              <a:rPr lang="en-US" sz="2400" b="1" dirty="0" smtClean="0"/>
              <a:t>Jeremy </a:t>
            </a:r>
            <a:r>
              <a:rPr lang="en-US" sz="2400" b="1" dirty="0"/>
              <a:t>Bentham (1748 –</a:t>
            </a:r>
            <a:r>
              <a:rPr lang="en-US" sz="2400" b="1" dirty="0" smtClean="0"/>
              <a:t>1832, </a:t>
            </a:r>
            <a:r>
              <a:rPr lang="en-US" sz="2400" b="1" i="1" dirty="0" smtClean="0"/>
              <a:t>The Principles of Morals and Legislation</a:t>
            </a:r>
            <a:r>
              <a:rPr lang="en-US" sz="2400" b="1" dirty="0" smtClean="0"/>
              <a:t>) </a:t>
            </a:r>
            <a:r>
              <a:rPr lang="en-US" sz="2400" b="1" dirty="0"/>
              <a:t>in the later part of the 18</a:t>
            </a:r>
            <a:r>
              <a:rPr lang="en-US" sz="2400" b="1" baseline="30000" dirty="0"/>
              <a:t>th</a:t>
            </a:r>
            <a:r>
              <a:rPr lang="en-US" sz="2400" b="1" dirty="0"/>
              <a:t> century.</a:t>
            </a:r>
          </a:p>
          <a:p>
            <a:r>
              <a:rPr lang="en-US" sz="2400" b="1" dirty="0"/>
              <a:t>International relations refers to the collective interactions of the international community, which includes individual nations and states, inter-governmental organizations such as the United Nations and other non-governmental organizations. </a:t>
            </a:r>
          </a:p>
          <a:p>
            <a:r>
              <a:rPr lang="en-US" sz="2400" b="1" dirty="0"/>
              <a:t>IR is not confined with one field such that only politics among nations it includes other social structures e.g. economic, culture, and domestic politics. Therefore, IR is a large subject that overlaps several other fields. </a:t>
            </a:r>
          </a:p>
          <a:p>
            <a:endParaRPr lang="en-US" sz="2400" b="1" dirty="0"/>
          </a:p>
        </p:txBody>
      </p:sp>
    </p:spTree>
    <p:extLst>
      <p:ext uri="{BB962C8B-B14F-4D97-AF65-F5344CB8AC3E}">
        <p14:creationId xmlns:p14="http://schemas.microsoft.com/office/powerpoint/2010/main" val="105944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International relations (IR) is the study of relationships between countries, including the roles of States, Inter- governmental Organization (IGOs), International Non- governmental Organization (INGOs), Non-governmental Organization (NGOs) and Multinational Corporations (MNCs).</a:t>
            </a:r>
          </a:p>
          <a:p>
            <a:endParaRPr lang="en-US" sz="2400" b="1" dirty="0"/>
          </a:p>
        </p:txBody>
      </p:sp>
    </p:spTree>
    <p:extLst>
      <p:ext uri="{BB962C8B-B14F-4D97-AF65-F5344CB8AC3E}">
        <p14:creationId xmlns:p14="http://schemas.microsoft.com/office/powerpoint/2010/main" val="347698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Scope</a:t>
            </a:r>
            <a:endParaRPr lang="en-US" b="1" dirty="0"/>
          </a:p>
        </p:txBody>
      </p:sp>
      <p:sp>
        <p:nvSpPr>
          <p:cNvPr id="3" name="Content Placeholder 2"/>
          <p:cNvSpPr>
            <a:spLocks noGrp="1"/>
          </p:cNvSpPr>
          <p:nvPr>
            <p:ph idx="1"/>
          </p:nvPr>
        </p:nvSpPr>
        <p:spPr/>
        <p:txBody>
          <a:bodyPr>
            <a:noAutofit/>
          </a:bodyPr>
          <a:lstStyle/>
          <a:p>
            <a:r>
              <a:rPr lang="en-US" sz="2400" b="1" dirty="0"/>
              <a:t>The scope of IR should include study of "varied types of groups-nations, states, governments, peoples, regions, alliances, confederations, international organizations, even industrial organizations, cultural organizations, religious organization" etc. which are involved in the conduct of these relations. </a:t>
            </a:r>
          </a:p>
          <a:p>
            <a:r>
              <a:rPr lang="en-US" sz="2400" b="1" dirty="0"/>
              <a:t>Professor Alfred </a:t>
            </a:r>
            <a:r>
              <a:rPr lang="en-US" sz="2400" b="1" dirty="0" err="1"/>
              <a:t>Zimmern</a:t>
            </a:r>
            <a:r>
              <a:rPr lang="en-US" sz="2400" b="1" dirty="0"/>
              <a:t> had written before the Second World War that : "International Relations . . . . . is clearly not a subject in the ordinary sense of the word. It does not provide a single coherent body of teaching material . . .. . It is not a single subject but a bundle of subjects . . . . . of law, economics, political science, geography, and so on . . . . . "</a:t>
            </a:r>
            <a:br>
              <a:rPr lang="en-US" sz="2400" b="1" dirty="0"/>
            </a:br>
            <a:r>
              <a:rPr lang="en-US" sz="2400" b="1" dirty="0"/>
              <a:t/>
            </a:r>
            <a:br>
              <a:rPr lang="en-US" sz="2400" b="1" dirty="0"/>
            </a:br>
            <a:endParaRPr lang="en-US" sz="2400" b="1" dirty="0"/>
          </a:p>
          <a:p>
            <a:endParaRPr lang="en-US" sz="2400" b="1" dirty="0"/>
          </a:p>
        </p:txBody>
      </p:sp>
    </p:spTree>
    <p:extLst>
      <p:ext uri="{BB962C8B-B14F-4D97-AF65-F5344CB8AC3E}">
        <p14:creationId xmlns:p14="http://schemas.microsoft.com/office/powerpoint/2010/main" val="14008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Study of state systems </a:t>
            </a:r>
            <a:endParaRPr lang="en-US" b="1" dirty="0" smtClean="0"/>
          </a:p>
          <a:p>
            <a:r>
              <a:rPr lang="en-US" b="1" dirty="0" smtClean="0"/>
              <a:t>Study </a:t>
            </a:r>
            <a:r>
              <a:rPr lang="en-US" b="1" dirty="0"/>
              <a:t>of relations among states </a:t>
            </a:r>
            <a:endParaRPr lang="en-US" b="1" dirty="0" smtClean="0"/>
          </a:p>
          <a:p>
            <a:r>
              <a:rPr lang="en-US" b="1" dirty="0" smtClean="0"/>
              <a:t>Study </a:t>
            </a:r>
            <a:r>
              <a:rPr lang="en-US" b="1" dirty="0"/>
              <a:t>of National Interests </a:t>
            </a:r>
            <a:endParaRPr lang="en-US" b="1" dirty="0" smtClean="0"/>
          </a:p>
          <a:p>
            <a:r>
              <a:rPr lang="en-US" b="1" dirty="0" smtClean="0"/>
              <a:t>Study </a:t>
            </a:r>
            <a:r>
              <a:rPr lang="en-US" b="1" dirty="0"/>
              <a:t>of National Power </a:t>
            </a:r>
            <a:endParaRPr lang="en-US" b="1" dirty="0" smtClean="0"/>
          </a:p>
          <a:p>
            <a:r>
              <a:rPr lang="en-US" b="1" dirty="0" smtClean="0"/>
              <a:t>Study </a:t>
            </a:r>
            <a:r>
              <a:rPr lang="en-US" b="1" dirty="0"/>
              <a:t>of International Law </a:t>
            </a:r>
            <a:endParaRPr lang="en-US" b="1" dirty="0" smtClean="0"/>
          </a:p>
          <a:p>
            <a:r>
              <a:rPr lang="en-US" b="1" dirty="0" smtClean="0"/>
              <a:t>Study </a:t>
            </a:r>
            <a:r>
              <a:rPr lang="en-US" b="1" dirty="0"/>
              <a:t>of Foreign Policy </a:t>
            </a:r>
            <a:endParaRPr lang="en-US" b="1" dirty="0" smtClean="0"/>
          </a:p>
          <a:p>
            <a:r>
              <a:rPr lang="en-US" b="1" dirty="0" smtClean="0"/>
              <a:t>Study </a:t>
            </a:r>
            <a:r>
              <a:rPr lang="en-US" b="1" dirty="0"/>
              <a:t>of International Organizations </a:t>
            </a:r>
            <a:endParaRPr lang="en-US" b="1" dirty="0" smtClean="0"/>
          </a:p>
          <a:p>
            <a:r>
              <a:rPr lang="en-US" b="1" dirty="0" smtClean="0"/>
              <a:t>Study </a:t>
            </a:r>
            <a:r>
              <a:rPr lang="en-US" b="1" dirty="0"/>
              <a:t>of geopolitics </a:t>
            </a:r>
            <a:endParaRPr lang="en-US" b="1" dirty="0" smtClean="0"/>
          </a:p>
          <a:p>
            <a:r>
              <a:rPr lang="en-US" b="1" dirty="0" smtClean="0"/>
              <a:t>Study of Global </a:t>
            </a:r>
            <a:r>
              <a:rPr lang="en-US" b="1" dirty="0"/>
              <a:t>Environmental Issues</a:t>
            </a:r>
            <a:endParaRPr lang="en-US" b="1" dirty="0" smtClean="0"/>
          </a:p>
          <a:p>
            <a:r>
              <a:rPr lang="en-US" b="1" dirty="0" smtClean="0"/>
              <a:t>Study </a:t>
            </a:r>
            <a:r>
              <a:rPr lang="en-US" b="1" dirty="0"/>
              <a:t>of Conflict Management and Conflict Resolution</a:t>
            </a:r>
          </a:p>
        </p:txBody>
      </p:sp>
    </p:spTree>
    <p:extLst>
      <p:ext uri="{BB962C8B-B14F-4D97-AF65-F5344CB8AC3E}">
        <p14:creationId xmlns:p14="http://schemas.microsoft.com/office/powerpoint/2010/main" val="117433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839</TotalTime>
  <Words>1454</Words>
  <Application>Microsoft Office PowerPoint</Application>
  <PresentationFormat>Widescreen</PresentationFormat>
  <Paragraphs>128</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Calibri</vt:lpstr>
      <vt:lpstr>Garamond</vt:lpstr>
      <vt:lpstr>Wingdings</vt:lpstr>
      <vt:lpstr>Savon</vt:lpstr>
      <vt:lpstr>INTERNATIONAL RELATIONS</vt:lpstr>
      <vt:lpstr>CONTENTS</vt:lpstr>
      <vt:lpstr>Globalizing Issues</vt:lpstr>
      <vt:lpstr>PowerPoint Presentation</vt:lpstr>
      <vt:lpstr> Books </vt:lpstr>
      <vt:lpstr>International Relations</vt:lpstr>
      <vt:lpstr>PowerPoint Presentation</vt:lpstr>
      <vt:lpstr>Scope</vt:lpstr>
      <vt:lpstr>PowerPoint Presentation</vt:lpstr>
      <vt:lpstr>UTILITY OF THE STUDY OF IR</vt:lpstr>
      <vt:lpstr>PowerPoint Presentation</vt:lpstr>
      <vt:lpstr>PowerPoint Presentation</vt:lpstr>
      <vt:lpstr>PowerPoint Presentation</vt:lpstr>
      <vt:lpstr>PowerPoint Presentation</vt:lpstr>
      <vt:lpstr>NATURE OF IR Narrow-limited before WWII Broad and extended after WWII</vt:lpstr>
      <vt:lpstr>Actors of International Relations</vt:lpstr>
      <vt:lpstr>PowerPoint Presentation</vt:lpstr>
      <vt:lpstr>PowerPoint Presentation</vt:lpstr>
      <vt:lpstr>PowerPoint Presentation</vt:lpstr>
      <vt:lpstr>PowerPoint Presentation</vt:lpstr>
      <vt:lpstr>PowerPoint Presentation</vt:lpstr>
      <vt:lpstr>ASIA</vt:lpstr>
      <vt:lpstr>EUROPE</vt:lpstr>
      <vt:lpstr>AFRICA</vt:lpstr>
      <vt:lpstr>NORTH AMERICA</vt:lpstr>
      <vt:lpstr>SOUTH AMERICA</vt:lpstr>
      <vt:lpstr>CENTRAL AMERICA</vt:lpstr>
      <vt:lpstr>OCEANIA</vt:lpstr>
      <vt:lpstr>Major Straits Of The World</vt:lpstr>
      <vt:lpstr> Malacca Strait: Andaman Sea &amp; South China Sea Location: Indonesia –Malaysia </vt:lpstr>
      <vt:lpstr>Bab-el-Mandeb Strait         Join: Red Sea &amp; Gulf of Aden Location: Yemen-Djibouti </vt:lpstr>
      <vt:lpstr>Hormuz Strait        Join: Gulf of Persia &amp; Gulf of Oman Location: Oman-Iran </vt:lpstr>
      <vt:lpstr>Gibraltar Strait Join: Mediterranean Sea &amp; Atlantic Ocean Location: Spain-Morocco </vt:lpstr>
      <vt:lpstr>Taiwan Strait (Formosa Strait)       Join: South China Sea &amp; East China Sea Location: China-Taiwan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RELATIONS</dc:title>
  <dc:creator>Zahida</dc:creator>
  <cp:lastModifiedBy>Zahida</cp:lastModifiedBy>
  <cp:revision>43</cp:revision>
  <dcterms:created xsi:type="dcterms:W3CDTF">2022-02-17T04:28:12Z</dcterms:created>
  <dcterms:modified xsi:type="dcterms:W3CDTF">2024-02-22T06:08:59Z</dcterms:modified>
</cp:coreProperties>
</file>