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5" r:id="rId3"/>
    <p:sldId id="257" r:id="rId4"/>
    <p:sldId id="282" r:id="rId5"/>
    <p:sldId id="259" r:id="rId6"/>
    <p:sldId id="286" r:id="rId7"/>
    <p:sldId id="287" r:id="rId8"/>
    <p:sldId id="289" r:id="rId9"/>
    <p:sldId id="290" r:id="rId10"/>
    <p:sldId id="288" r:id="rId11"/>
    <p:sldId id="260" r:id="rId12"/>
    <p:sldId id="279" r:id="rId13"/>
    <p:sldId id="272" r:id="rId14"/>
    <p:sldId id="273" r:id="rId15"/>
    <p:sldId id="274" r:id="rId16"/>
    <p:sldId id="284" r:id="rId17"/>
    <p:sldId id="275" r:id="rId18"/>
    <p:sldId id="276" r:id="rId19"/>
    <p:sldId id="277" r:id="rId20"/>
    <p:sldId id="261" r:id="rId21"/>
    <p:sldId id="262" r:id="rId22"/>
    <p:sldId id="263" r:id="rId23"/>
    <p:sldId id="264" r:id="rId24"/>
    <p:sldId id="265" r:id="rId25"/>
    <p:sldId id="266" r:id="rId26"/>
    <p:sldId id="267" r:id="rId27"/>
    <p:sldId id="268" r:id="rId28"/>
    <p:sldId id="269" r:id="rId29"/>
    <p:sldId id="270" r:id="rId30"/>
    <p:sldId id="280" r:id="rId31"/>
    <p:sldId id="281"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3CB4615-E1BD-4F17-9D5F-EB375D02F2F7}" type="datetimeFigureOut">
              <a:rPr lang="en-US" smtClean="0"/>
              <a:t>10/24/2023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F4622F-E34D-4E64-B908-C966BF92F57C}" type="slidenum">
              <a:rPr lang="en-US" smtClean="0"/>
              <a:t>‹#›</a:t>
            </a:fld>
            <a:endParaRPr lang="en-US"/>
          </a:p>
        </p:txBody>
      </p:sp>
    </p:spTree>
    <p:extLst>
      <p:ext uri="{BB962C8B-B14F-4D97-AF65-F5344CB8AC3E}">
        <p14:creationId xmlns:p14="http://schemas.microsoft.com/office/powerpoint/2010/main" val="2987459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CB4615-E1BD-4F17-9D5F-EB375D02F2F7}" type="datetimeFigureOut">
              <a:rPr lang="en-US" smtClean="0"/>
              <a:t>10/24/2023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F4622F-E34D-4E64-B908-C966BF92F57C}" type="slidenum">
              <a:rPr lang="en-US" smtClean="0"/>
              <a:t>‹#›</a:t>
            </a:fld>
            <a:endParaRPr lang="en-US"/>
          </a:p>
        </p:txBody>
      </p:sp>
    </p:spTree>
    <p:extLst>
      <p:ext uri="{BB962C8B-B14F-4D97-AF65-F5344CB8AC3E}">
        <p14:creationId xmlns:p14="http://schemas.microsoft.com/office/powerpoint/2010/main" val="3848128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CB4615-E1BD-4F17-9D5F-EB375D02F2F7}" type="datetimeFigureOut">
              <a:rPr lang="en-US" smtClean="0"/>
              <a:t>10/24/2023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F4622F-E34D-4E64-B908-C966BF92F57C}" type="slidenum">
              <a:rPr lang="en-US" smtClean="0"/>
              <a:t>‹#›</a:t>
            </a:fld>
            <a:endParaRPr lang="en-US"/>
          </a:p>
        </p:txBody>
      </p:sp>
    </p:spTree>
    <p:extLst>
      <p:ext uri="{BB962C8B-B14F-4D97-AF65-F5344CB8AC3E}">
        <p14:creationId xmlns:p14="http://schemas.microsoft.com/office/powerpoint/2010/main" val="2140475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CB4615-E1BD-4F17-9D5F-EB375D02F2F7}" type="datetimeFigureOut">
              <a:rPr lang="en-US" smtClean="0"/>
              <a:t>10/24/2023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F4622F-E34D-4E64-B908-C966BF92F57C}" type="slidenum">
              <a:rPr lang="en-US" smtClean="0"/>
              <a:t>‹#›</a:t>
            </a:fld>
            <a:endParaRPr lang="en-US"/>
          </a:p>
        </p:txBody>
      </p:sp>
    </p:spTree>
    <p:extLst>
      <p:ext uri="{BB962C8B-B14F-4D97-AF65-F5344CB8AC3E}">
        <p14:creationId xmlns:p14="http://schemas.microsoft.com/office/powerpoint/2010/main" val="2893954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CB4615-E1BD-4F17-9D5F-EB375D02F2F7}" type="datetimeFigureOut">
              <a:rPr lang="en-US" smtClean="0"/>
              <a:t>10/24/2023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F4622F-E34D-4E64-B908-C966BF92F57C}" type="slidenum">
              <a:rPr lang="en-US" smtClean="0"/>
              <a:t>‹#›</a:t>
            </a:fld>
            <a:endParaRPr lang="en-US"/>
          </a:p>
        </p:txBody>
      </p:sp>
    </p:spTree>
    <p:extLst>
      <p:ext uri="{BB962C8B-B14F-4D97-AF65-F5344CB8AC3E}">
        <p14:creationId xmlns:p14="http://schemas.microsoft.com/office/powerpoint/2010/main" val="3721608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3CB4615-E1BD-4F17-9D5F-EB375D02F2F7}" type="datetimeFigureOut">
              <a:rPr lang="en-US" smtClean="0"/>
              <a:t>10/24/2023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F4622F-E34D-4E64-B908-C966BF92F57C}" type="slidenum">
              <a:rPr lang="en-US" smtClean="0"/>
              <a:t>‹#›</a:t>
            </a:fld>
            <a:endParaRPr lang="en-US"/>
          </a:p>
        </p:txBody>
      </p:sp>
    </p:spTree>
    <p:extLst>
      <p:ext uri="{BB962C8B-B14F-4D97-AF65-F5344CB8AC3E}">
        <p14:creationId xmlns:p14="http://schemas.microsoft.com/office/powerpoint/2010/main" val="2976877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3CB4615-E1BD-4F17-9D5F-EB375D02F2F7}" type="datetimeFigureOut">
              <a:rPr lang="en-US" smtClean="0"/>
              <a:t>10/24/2023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F4622F-E34D-4E64-B908-C966BF92F57C}" type="slidenum">
              <a:rPr lang="en-US" smtClean="0"/>
              <a:t>‹#›</a:t>
            </a:fld>
            <a:endParaRPr lang="en-US"/>
          </a:p>
        </p:txBody>
      </p:sp>
    </p:spTree>
    <p:extLst>
      <p:ext uri="{BB962C8B-B14F-4D97-AF65-F5344CB8AC3E}">
        <p14:creationId xmlns:p14="http://schemas.microsoft.com/office/powerpoint/2010/main" val="1039414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3CB4615-E1BD-4F17-9D5F-EB375D02F2F7}" type="datetimeFigureOut">
              <a:rPr lang="en-US" smtClean="0"/>
              <a:t>10/24/2023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F4622F-E34D-4E64-B908-C966BF92F57C}" type="slidenum">
              <a:rPr lang="en-US" smtClean="0"/>
              <a:t>‹#›</a:t>
            </a:fld>
            <a:endParaRPr lang="en-US"/>
          </a:p>
        </p:txBody>
      </p:sp>
    </p:spTree>
    <p:extLst>
      <p:ext uri="{BB962C8B-B14F-4D97-AF65-F5344CB8AC3E}">
        <p14:creationId xmlns:p14="http://schemas.microsoft.com/office/powerpoint/2010/main" val="3705134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CB4615-E1BD-4F17-9D5F-EB375D02F2F7}" type="datetimeFigureOut">
              <a:rPr lang="en-US" smtClean="0"/>
              <a:t>10/24/2023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F4622F-E34D-4E64-B908-C966BF92F57C}" type="slidenum">
              <a:rPr lang="en-US" smtClean="0"/>
              <a:t>‹#›</a:t>
            </a:fld>
            <a:endParaRPr lang="en-US"/>
          </a:p>
        </p:txBody>
      </p:sp>
    </p:spTree>
    <p:extLst>
      <p:ext uri="{BB962C8B-B14F-4D97-AF65-F5344CB8AC3E}">
        <p14:creationId xmlns:p14="http://schemas.microsoft.com/office/powerpoint/2010/main" val="367545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3CB4615-E1BD-4F17-9D5F-EB375D02F2F7}" type="datetimeFigureOut">
              <a:rPr lang="en-US" smtClean="0"/>
              <a:t>10/24/2023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F4622F-E34D-4E64-B908-C966BF92F57C}" type="slidenum">
              <a:rPr lang="en-US" smtClean="0"/>
              <a:t>‹#›</a:t>
            </a:fld>
            <a:endParaRPr lang="en-US"/>
          </a:p>
        </p:txBody>
      </p:sp>
    </p:spTree>
    <p:extLst>
      <p:ext uri="{BB962C8B-B14F-4D97-AF65-F5344CB8AC3E}">
        <p14:creationId xmlns:p14="http://schemas.microsoft.com/office/powerpoint/2010/main" val="2890225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3CB4615-E1BD-4F17-9D5F-EB375D02F2F7}" type="datetimeFigureOut">
              <a:rPr lang="en-US" smtClean="0"/>
              <a:t>10/24/2023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F4622F-E34D-4E64-B908-C966BF92F57C}" type="slidenum">
              <a:rPr lang="en-US" smtClean="0"/>
              <a:t>‹#›</a:t>
            </a:fld>
            <a:endParaRPr lang="en-US"/>
          </a:p>
        </p:txBody>
      </p:sp>
    </p:spTree>
    <p:extLst>
      <p:ext uri="{BB962C8B-B14F-4D97-AF65-F5344CB8AC3E}">
        <p14:creationId xmlns:p14="http://schemas.microsoft.com/office/powerpoint/2010/main" val="4150748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CB4615-E1BD-4F17-9D5F-EB375D02F2F7}" type="datetimeFigureOut">
              <a:rPr lang="en-US" smtClean="0"/>
              <a:t>10/24/2023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F4622F-E34D-4E64-B908-C966BF92F57C}" type="slidenum">
              <a:rPr lang="en-US" smtClean="0"/>
              <a:t>‹#›</a:t>
            </a:fld>
            <a:endParaRPr lang="en-US"/>
          </a:p>
        </p:txBody>
      </p:sp>
    </p:spTree>
    <p:extLst>
      <p:ext uri="{BB962C8B-B14F-4D97-AF65-F5344CB8AC3E}">
        <p14:creationId xmlns:p14="http://schemas.microsoft.com/office/powerpoint/2010/main" val="41369057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NATIONAL INTEREST</a:t>
            </a:r>
            <a:br>
              <a:rPr lang="en-US" b="1" dirty="0" smtClean="0"/>
            </a:br>
            <a:r>
              <a:rPr lang="en-US" b="1" dirty="0" smtClean="0"/>
              <a:t>NATIONAL POWER</a:t>
            </a:r>
            <a:endParaRPr lang="en-US" b="1" dirty="0"/>
          </a:p>
        </p:txBody>
      </p:sp>
      <p:sp>
        <p:nvSpPr>
          <p:cNvPr id="3" name="Subtitle 2"/>
          <p:cNvSpPr>
            <a:spLocks noGrp="1"/>
          </p:cNvSpPr>
          <p:nvPr>
            <p:ph type="subTitle" idx="1"/>
          </p:nvPr>
        </p:nvSpPr>
        <p:spPr/>
        <p:txBody>
          <a:bodyPr/>
          <a:lstStyle/>
          <a:p>
            <a:r>
              <a:rPr lang="en-US" b="1" dirty="0" smtClean="0"/>
              <a:t>GLOBAL POLITICS: CHAPTER NINE- PAGE 210-234</a:t>
            </a:r>
          </a:p>
          <a:p>
            <a:r>
              <a:rPr lang="en-US" b="1" dirty="0" smtClean="0"/>
              <a:t>INTERNATIONAL RELATIONS: CHAPTER TWO-PAGE 45-82</a:t>
            </a:r>
            <a:endParaRPr lang="en-US" b="1" dirty="0"/>
          </a:p>
        </p:txBody>
      </p:sp>
    </p:spTree>
    <p:extLst>
      <p:ext uri="{BB962C8B-B14F-4D97-AF65-F5344CB8AC3E}">
        <p14:creationId xmlns:p14="http://schemas.microsoft.com/office/powerpoint/2010/main" val="6613325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en-US" dirty="0"/>
          </a:p>
        </p:txBody>
      </p:sp>
      <p:sp>
        <p:nvSpPr>
          <p:cNvPr id="3" name="Content Placeholder 2"/>
          <p:cNvSpPr>
            <a:spLocks noGrp="1"/>
          </p:cNvSpPr>
          <p:nvPr>
            <p:ph idx="1"/>
          </p:nvPr>
        </p:nvSpPr>
        <p:spPr/>
        <p:txBody>
          <a:bodyPr/>
          <a:lstStyle/>
          <a:p>
            <a:r>
              <a:rPr lang="en-US" dirty="0"/>
              <a:t>The US presidents have always justified their decisions to go in for the development of more and more destructive weapons in the interest of “US national interest.” </a:t>
            </a:r>
            <a:endParaRPr lang="en-US" dirty="0" smtClean="0"/>
          </a:p>
          <a:p>
            <a:r>
              <a:rPr lang="en-US" dirty="0"/>
              <a:t>During 1979-89, (erstwhile) USSR justified its intervention in Afghanistan in the name of “Soviet national interests</a:t>
            </a:r>
            <a:r>
              <a:rPr lang="en-US" dirty="0" smtClean="0"/>
              <a:t>”.</a:t>
            </a:r>
          </a:p>
          <a:p>
            <a:r>
              <a:rPr lang="en-US" dirty="0"/>
              <a:t>China justified its border disputes with India and the Soviet Union in the name of attempts to secure the national interests of China. Now the P-5 countries talk of Non- proliferation and arms control in terms of the national interests of all the nations.</a:t>
            </a:r>
            <a:endParaRPr lang="en-US" dirty="0"/>
          </a:p>
        </p:txBody>
      </p:sp>
    </p:spTree>
    <p:extLst>
      <p:ext uri="{BB962C8B-B14F-4D97-AF65-F5344CB8AC3E}">
        <p14:creationId xmlns:p14="http://schemas.microsoft.com/office/powerpoint/2010/main" val="4190286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NATIONAL POWER</a:t>
            </a:r>
            <a:endParaRPr lang="en-US" b="1" dirty="0"/>
          </a:p>
        </p:txBody>
      </p:sp>
      <p:sp>
        <p:nvSpPr>
          <p:cNvPr id="3" name="Content Placeholder 2"/>
          <p:cNvSpPr>
            <a:spLocks noGrp="1"/>
          </p:cNvSpPr>
          <p:nvPr>
            <p:ph idx="1"/>
          </p:nvPr>
        </p:nvSpPr>
        <p:spPr/>
        <p:txBody>
          <a:bodyPr>
            <a:normAutofit/>
          </a:bodyPr>
          <a:lstStyle/>
          <a:p>
            <a:r>
              <a:rPr lang="en-US" sz="2400" dirty="0"/>
              <a:t>Power plays an important role in International relations and it is an essential element of politics. The status of state in the International sphere is determined not by its civilization or culture but by its physical force. </a:t>
            </a:r>
          </a:p>
          <a:p>
            <a:r>
              <a:rPr lang="en-US" sz="2400" dirty="0"/>
              <a:t>The dictionary meaning of the term power is “</a:t>
            </a:r>
            <a:r>
              <a:rPr lang="en-US" sz="2400" b="1" dirty="0"/>
              <a:t>that in a person or thing which enables them to act on other persons or things</a:t>
            </a:r>
            <a:r>
              <a:rPr lang="en-US" sz="2400" b="1" dirty="0" smtClean="0"/>
              <a:t>.”</a:t>
            </a:r>
            <a:endParaRPr lang="en-US" sz="2400" b="1" dirty="0"/>
          </a:p>
          <a:p>
            <a:r>
              <a:rPr lang="en-US" sz="2400" dirty="0" smtClean="0"/>
              <a:t>Morgenthau </a:t>
            </a:r>
            <a:r>
              <a:rPr lang="en-US" sz="2400" dirty="0"/>
              <a:t>wrote this </a:t>
            </a:r>
            <a:r>
              <a:rPr lang="en-US" sz="2400" b="1" dirty="0"/>
              <a:t>“when we speak of power, we mean man’s control over the minds and actions of other man”.</a:t>
            </a:r>
          </a:p>
          <a:p>
            <a:r>
              <a:rPr lang="en-US" sz="2400" dirty="0"/>
              <a:t>Palmer and Perkins observed </a:t>
            </a:r>
            <a:r>
              <a:rPr lang="en-US" sz="2400" b="1" dirty="0"/>
              <a:t>“To the totality of a states effectiveness in world politics, we apply the term power”.</a:t>
            </a:r>
          </a:p>
        </p:txBody>
      </p:sp>
    </p:spTree>
    <p:extLst>
      <p:ext uri="{BB962C8B-B14F-4D97-AF65-F5344CB8AC3E}">
        <p14:creationId xmlns:p14="http://schemas.microsoft.com/office/powerpoint/2010/main" val="33006046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400" dirty="0"/>
              <a:t>National power is a </a:t>
            </a:r>
            <a:r>
              <a:rPr lang="en-US" sz="2400" b="1" dirty="0"/>
              <a:t>relative one</a:t>
            </a:r>
            <a:r>
              <a:rPr lang="en-US" sz="2400" dirty="0"/>
              <a:t>. The power of one state is to be measured in comparison with the power of other states. National power is also changing. A nation may be strong today, but tomorrow it may become weak. And the factors of power are inter dependent. This make the measurement of power impossible. We shall conclude with the words of Palmer and </a:t>
            </a:r>
            <a:r>
              <a:rPr lang="en-US" sz="2400" dirty="0" smtClean="0"/>
              <a:t>Perkins, </a:t>
            </a:r>
            <a:r>
              <a:rPr lang="en-US" sz="2400" dirty="0"/>
              <a:t>National power, like nearly everything else in this world of ours, is relative. </a:t>
            </a:r>
          </a:p>
        </p:txBody>
      </p:sp>
    </p:spTree>
    <p:extLst>
      <p:ext uri="{BB962C8B-B14F-4D97-AF65-F5344CB8AC3E}">
        <p14:creationId xmlns:p14="http://schemas.microsoft.com/office/powerpoint/2010/main" val="23445318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VARIOUS FORMS OF POWER</a:t>
            </a:r>
            <a:endParaRPr lang="en-US" b="1" dirty="0"/>
          </a:p>
        </p:txBody>
      </p:sp>
      <p:sp>
        <p:nvSpPr>
          <p:cNvPr id="3" name="Content Placeholder 2"/>
          <p:cNvSpPr>
            <a:spLocks noGrp="1"/>
          </p:cNvSpPr>
          <p:nvPr>
            <p:ph idx="1"/>
          </p:nvPr>
        </p:nvSpPr>
        <p:spPr/>
        <p:txBody>
          <a:bodyPr>
            <a:normAutofit fontScale="92500"/>
          </a:bodyPr>
          <a:lstStyle/>
          <a:p>
            <a:r>
              <a:rPr lang="en-US" b="1" u="sng" dirty="0" smtClean="0"/>
              <a:t>Relational power</a:t>
            </a:r>
            <a:r>
              <a:rPr lang="en-US" dirty="0" smtClean="0"/>
              <a:t>: The ability of one actor to influence another actor or actors in a manner not of their choosing.</a:t>
            </a:r>
          </a:p>
          <a:p>
            <a:r>
              <a:rPr lang="en-US" b="1" u="sng" dirty="0" smtClean="0"/>
              <a:t>Structural power</a:t>
            </a:r>
            <a:r>
              <a:rPr lang="en-US" dirty="0" smtClean="0"/>
              <a:t>: The ability to shape the frameworks within which global actors relate to one another, thus affecting </a:t>
            </a:r>
            <a:r>
              <a:rPr lang="en-US" b="1" dirty="0" smtClean="0"/>
              <a:t>'how things shall be done‘</a:t>
            </a:r>
          </a:p>
          <a:p>
            <a:pPr marL="514350" indent="-514350">
              <a:buFont typeface="+mj-lt"/>
              <a:buAutoNum type="arabicPeriod"/>
            </a:pPr>
            <a:r>
              <a:rPr lang="en-US" dirty="0" smtClean="0"/>
              <a:t>The </a:t>
            </a:r>
            <a:r>
              <a:rPr lang="en-US" b="1" dirty="0" smtClean="0"/>
              <a:t>knowledge structure</a:t>
            </a:r>
            <a:r>
              <a:rPr lang="en-US" dirty="0" smtClean="0"/>
              <a:t>, which influences actor’s beliefs, ideas or perceptions  </a:t>
            </a:r>
          </a:p>
          <a:p>
            <a:pPr marL="514350" indent="-514350">
              <a:buFont typeface="+mj-lt"/>
              <a:buAutoNum type="arabicPeriod"/>
            </a:pPr>
            <a:r>
              <a:rPr lang="en-US" dirty="0" smtClean="0"/>
              <a:t>The </a:t>
            </a:r>
            <a:r>
              <a:rPr lang="en-US" b="1" dirty="0" smtClean="0"/>
              <a:t>financial structure</a:t>
            </a:r>
            <a:r>
              <a:rPr lang="en-US" dirty="0" smtClean="0"/>
              <a:t>, which controls access to credit or investment </a:t>
            </a:r>
          </a:p>
          <a:p>
            <a:pPr marL="514350" indent="-514350">
              <a:buFont typeface="+mj-lt"/>
              <a:buAutoNum type="arabicPeriod"/>
            </a:pPr>
            <a:r>
              <a:rPr lang="en-US" dirty="0" smtClean="0"/>
              <a:t>The </a:t>
            </a:r>
            <a:r>
              <a:rPr lang="en-US" b="1" dirty="0" smtClean="0"/>
              <a:t>security structure</a:t>
            </a:r>
            <a:r>
              <a:rPr lang="en-US" dirty="0" smtClean="0"/>
              <a:t>, which shapes </a:t>
            </a:r>
            <a:r>
              <a:rPr lang="en-US" dirty="0" err="1" smtClean="0"/>
              <a:t>defence</a:t>
            </a:r>
            <a:r>
              <a:rPr lang="en-US" dirty="0" smtClean="0"/>
              <a:t> and strategic issues</a:t>
            </a:r>
          </a:p>
          <a:p>
            <a:pPr marL="514350" indent="-514350">
              <a:buFont typeface="+mj-lt"/>
              <a:buAutoNum type="arabicPeriod"/>
            </a:pPr>
            <a:r>
              <a:rPr lang="en-US" dirty="0" smtClean="0"/>
              <a:t>The </a:t>
            </a:r>
            <a:r>
              <a:rPr lang="en-US" b="1" dirty="0" smtClean="0"/>
              <a:t>production structure</a:t>
            </a:r>
            <a:r>
              <a:rPr lang="en-US" dirty="0" smtClean="0"/>
              <a:t>, which affects economic development and prosperity</a:t>
            </a:r>
            <a:endParaRPr lang="en-US" dirty="0"/>
          </a:p>
        </p:txBody>
      </p:sp>
    </p:spTree>
    <p:extLst>
      <p:ext uri="{BB962C8B-B14F-4D97-AF65-F5344CB8AC3E}">
        <p14:creationId xmlns:p14="http://schemas.microsoft.com/office/powerpoint/2010/main" val="2791099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b="1" u="sng" dirty="0" smtClean="0"/>
              <a:t>Hard power</a:t>
            </a:r>
          </a:p>
          <a:p>
            <a:r>
              <a:rPr lang="en-US" dirty="0" smtClean="0"/>
              <a:t>The ability of one actor (usually but not necessarily a state) to influence another through the use of threats or rewards, typically involving military ‘sticks’ or economic ‘carrots’</a:t>
            </a:r>
          </a:p>
          <a:p>
            <a:r>
              <a:rPr lang="en-US" b="1" u="sng" dirty="0" smtClean="0"/>
              <a:t>Soft power</a:t>
            </a:r>
          </a:p>
          <a:p>
            <a:r>
              <a:rPr lang="en-US" dirty="0" smtClean="0"/>
              <a:t>The ability to influence other actors by persuading them to follow or agree to norms and aspirations that produce the desired behavior</a:t>
            </a:r>
          </a:p>
          <a:p>
            <a:pPr marL="0" indent="0">
              <a:buNone/>
            </a:pPr>
            <a:r>
              <a:rPr lang="en-US" dirty="0"/>
              <a:t>H</a:t>
            </a:r>
            <a:r>
              <a:rPr lang="en-US" dirty="0" smtClean="0"/>
              <a:t>ard power draws on resources such as force, sanctions, payments and bribes, soft power operates largely through culture, political ideals and foreign policies (especially when these are seen to be attractive, legitimate or to possess moral authority)</a:t>
            </a:r>
            <a:endParaRPr lang="en-US" b="1" u="sng" dirty="0"/>
          </a:p>
        </p:txBody>
      </p:sp>
    </p:spTree>
    <p:extLst>
      <p:ext uri="{BB962C8B-B14F-4D97-AF65-F5344CB8AC3E}">
        <p14:creationId xmlns:p14="http://schemas.microsoft.com/office/powerpoint/2010/main" val="30320085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9275"/>
          </a:xfrm>
        </p:spPr>
        <p:txBody>
          <a:bodyPr>
            <a:normAutofit fontScale="90000"/>
          </a:bodyPr>
          <a:lstStyle/>
          <a:p>
            <a:endParaRPr lang="en-US" dirty="0"/>
          </a:p>
        </p:txBody>
      </p:sp>
      <p:sp>
        <p:nvSpPr>
          <p:cNvPr id="3" name="Content Placeholder 2"/>
          <p:cNvSpPr>
            <a:spLocks noGrp="1"/>
          </p:cNvSpPr>
          <p:nvPr>
            <p:ph idx="1"/>
          </p:nvPr>
        </p:nvSpPr>
        <p:spPr>
          <a:xfrm>
            <a:off x="838200" y="1825624"/>
            <a:ext cx="10515600" cy="4856529"/>
          </a:xfrm>
        </p:spPr>
        <p:txBody>
          <a:bodyPr/>
          <a:lstStyle/>
          <a:p>
            <a:r>
              <a:rPr lang="en-US" sz="2400" dirty="0" smtClean="0"/>
              <a:t>Hard Power (Punishment, reward) 		Soft Power (Attraction, identification)</a:t>
            </a:r>
          </a:p>
          <a:p>
            <a:pPr algn="ctr"/>
            <a:r>
              <a:rPr lang="en-US" sz="2400" dirty="0" smtClean="0"/>
              <a:t>Compulsion- Inducement -Agenda setting- Persuasion</a:t>
            </a:r>
          </a:p>
          <a:p>
            <a:endParaRPr lang="en-US" sz="2400" dirty="0"/>
          </a:p>
          <a:p>
            <a:endParaRPr lang="en-US" sz="2400" dirty="0" smtClean="0"/>
          </a:p>
          <a:p>
            <a:endParaRPr lang="en-US" sz="2400" dirty="0"/>
          </a:p>
          <a:p>
            <a:endParaRPr lang="en-US" sz="2400" dirty="0" smtClean="0"/>
          </a:p>
          <a:p>
            <a:pPr algn="ctr"/>
            <a:endParaRPr lang="en-US" sz="2400" dirty="0" smtClean="0"/>
          </a:p>
          <a:p>
            <a:pPr algn="ctr"/>
            <a:endParaRPr lang="en-US" sz="2400" dirty="0"/>
          </a:p>
          <a:p>
            <a:pPr algn="ctr"/>
            <a:r>
              <a:rPr lang="en-US" sz="2400" dirty="0" smtClean="0"/>
              <a:t>Smart Power (Hard and soft power reinforce one another)</a:t>
            </a:r>
            <a:endParaRPr lang="en-US" sz="2400" dirty="0"/>
          </a:p>
        </p:txBody>
      </p:sp>
      <p:sp>
        <p:nvSpPr>
          <p:cNvPr id="4" name="Isosceles Triangle 3"/>
          <p:cNvSpPr/>
          <p:nvPr/>
        </p:nvSpPr>
        <p:spPr>
          <a:xfrm rot="-10800000">
            <a:off x="1242642" y="2968281"/>
            <a:ext cx="9462871" cy="2433712"/>
          </a:xfrm>
          <a:prstGeom prst="triangle">
            <a:avLst>
              <a:gd name="adj" fmla="val 4956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44626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endParaRPr lang="en-US" b="1" dirty="0"/>
          </a:p>
        </p:txBody>
      </p:sp>
      <p:pic>
        <p:nvPicPr>
          <p:cNvPr id="1026" name="Picture 2" descr="Instruments of National Power - The Lightning Press SMARTbook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01154" y="365126"/>
            <a:ext cx="10789692" cy="6172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41188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GOBAL POWER STRUCTURES</a:t>
            </a:r>
            <a:endParaRPr lang="en-US" b="1" dirty="0"/>
          </a:p>
        </p:txBody>
      </p:sp>
      <p:sp>
        <p:nvSpPr>
          <p:cNvPr id="3" name="Content Placeholder 2"/>
          <p:cNvSpPr>
            <a:spLocks noGrp="1"/>
          </p:cNvSpPr>
          <p:nvPr>
            <p:ph idx="1"/>
          </p:nvPr>
        </p:nvSpPr>
        <p:spPr>
          <a:xfrm>
            <a:off x="838200" y="1468582"/>
            <a:ext cx="10515600" cy="4708381"/>
          </a:xfrm>
        </p:spPr>
        <p:txBody>
          <a:bodyPr>
            <a:normAutofit fontScale="92500" lnSpcReduction="20000"/>
          </a:bodyPr>
          <a:lstStyle/>
          <a:p>
            <a:r>
              <a:rPr lang="en-GB" dirty="0"/>
              <a:t>S</a:t>
            </a:r>
            <a:r>
              <a:rPr lang="en-GB" dirty="0" smtClean="0"/>
              <a:t>ystem </a:t>
            </a:r>
            <a:r>
              <a:rPr lang="en-GB" dirty="0"/>
              <a:t>polarity refers to the number of blocs of states that exert power in the international system. </a:t>
            </a:r>
            <a:endParaRPr lang="en-US" b="1" u="sng" dirty="0" smtClean="0"/>
          </a:p>
          <a:p>
            <a:pPr marL="514350" indent="-514350">
              <a:buFont typeface="+mj-lt"/>
              <a:buAutoNum type="arabicPeriod"/>
            </a:pPr>
            <a:r>
              <a:rPr lang="en-US" b="1" u="sng" dirty="0" err="1" smtClean="0"/>
              <a:t>Unipolarity</a:t>
            </a:r>
            <a:r>
              <a:rPr lang="en-US" dirty="0" smtClean="0"/>
              <a:t> (</a:t>
            </a:r>
            <a:r>
              <a:rPr lang="en-GB" b="1" dirty="0" smtClean="0"/>
              <a:t>Hegemony)</a:t>
            </a:r>
            <a:endParaRPr lang="en-US" dirty="0" smtClean="0"/>
          </a:p>
          <a:p>
            <a:r>
              <a:rPr lang="en-US" dirty="0" err="1" smtClean="0"/>
              <a:t>Unipolarity</a:t>
            </a:r>
            <a:r>
              <a:rPr lang="en-US" dirty="0" smtClean="0"/>
              <a:t> refers to an international system in which there is one preeminent state, or ‘pole’. In a unipolar system there is but a single great power, implying an absence of constraints or potential rivals. However, as this implies some form of world government, </a:t>
            </a:r>
            <a:r>
              <a:rPr lang="en-US" dirty="0" err="1" smtClean="0"/>
              <a:t>unipolarity</a:t>
            </a:r>
            <a:r>
              <a:rPr lang="en-US" dirty="0" smtClean="0"/>
              <a:t> is always relative and not absolute. </a:t>
            </a:r>
          </a:p>
          <a:p>
            <a:r>
              <a:rPr lang="en-US" dirty="0" err="1" smtClean="0"/>
              <a:t>Unipolarity</a:t>
            </a:r>
            <a:r>
              <a:rPr lang="en-US" dirty="0" smtClean="0"/>
              <a:t> has been defended on the grounds that the dominant actor is able to act as the ‘world’s police officer’ settling disputes and preventing war (‘</a:t>
            </a:r>
            <a:r>
              <a:rPr lang="en-US" dirty="0" err="1" smtClean="0"/>
              <a:t>Pax</a:t>
            </a:r>
            <a:r>
              <a:rPr lang="en-US" dirty="0" smtClean="0"/>
              <a:t> </a:t>
            </a:r>
            <a:r>
              <a:rPr lang="en-US" dirty="0" err="1" smtClean="0"/>
              <a:t>Britannicus</a:t>
            </a:r>
            <a:r>
              <a:rPr lang="en-US" dirty="0" smtClean="0"/>
              <a:t>’ and ‘</a:t>
            </a:r>
            <a:r>
              <a:rPr lang="en-US" dirty="0" err="1" smtClean="0"/>
              <a:t>Pax</a:t>
            </a:r>
            <a:r>
              <a:rPr lang="en-US" dirty="0" smtClean="0"/>
              <a:t> Americana’) and guaranteeing economic and financial stability by setting and maintaining ground rules for economic </a:t>
            </a:r>
            <a:r>
              <a:rPr lang="en-US" dirty="0" err="1" smtClean="0"/>
              <a:t>behaviour</a:t>
            </a:r>
            <a:r>
              <a:rPr lang="en-US" dirty="0" smtClean="0"/>
              <a:t>. Critics argue that </a:t>
            </a:r>
            <a:r>
              <a:rPr lang="en-US" dirty="0" err="1" smtClean="0"/>
              <a:t>unipolarity</a:t>
            </a:r>
            <a:r>
              <a:rPr lang="en-US" dirty="0" smtClean="0"/>
              <a:t> promotes megalomania on the part of the dominant actor, as well as fear, resentment and hostility among other actors</a:t>
            </a:r>
            <a:endParaRPr lang="en-US" dirty="0"/>
          </a:p>
        </p:txBody>
      </p:sp>
    </p:spTree>
    <p:extLst>
      <p:ext uri="{BB962C8B-B14F-4D97-AF65-F5344CB8AC3E}">
        <p14:creationId xmlns:p14="http://schemas.microsoft.com/office/powerpoint/2010/main" val="11879319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marL="0" indent="0">
              <a:buNone/>
            </a:pPr>
            <a:r>
              <a:rPr lang="en-US" b="1" dirty="0" smtClean="0"/>
              <a:t>2.	</a:t>
            </a:r>
            <a:r>
              <a:rPr lang="en-US" b="1" u="sng" dirty="0" smtClean="0"/>
              <a:t>Bipolarity</a:t>
            </a:r>
            <a:r>
              <a:rPr lang="en-US" dirty="0" smtClean="0"/>
              <a:t> </a:t>
            </a:r>
          </a:p>
          <a:p>
            <a:r>
              <a:rPr lang="en-US" dirty="0" smtClean="0"/>
              <a:t>Bipolarity refers to an international system which revolves around two poles (major power blocs). The term is most commonly associated with the Cold War, restricting its use to the dynamics of East–West rivalry during the ‘superpower era’. For a system to be genuinely bipolar a rough equality must occur between the two pre-eminent powers or power blocs, certainly in terms of their military capacity. </a:t>
            </a:r>
          </a:p>
          <a:p>
            <a:r>
              <a:rPr lang="en-US" dirty="0" err="1" smtClean="0"/>
              <a:t>Neorealists</a:t>
            </a:r>
            <a:r>
              <a:rPr lang="en-US" dirty="0" smtClean="0"/>
              <a:t> have argued that this equilibrium implies that bipolar systems are stable and relatively peaceful, being biased in favour of a balance of power. </a:t>
            </a:r>
          </a:p>
          <a:p>
            <a:r>
              <a:rPr lang="en-US" dirty="0" smtClean="0"/>
              <a:t>Liberals, however, have associated bipolarity with tension and insecurity, resulting from their tendency to breed hegemonic ambition and prioritize military power.</a:t>
            </a:r>
            <a:endParaRPr lang="en-US" dirty="0"/>
          </a:p>
        </p:txBody>
      </p:sp>
    </p:spTree>
    <p:extLst>
      <p:ext uri="{BB962C8B-B14F-4D97-AF65-F5344CB8AC3E}">
        <p14:creationId xmlns:p14="http://schemas.microsoft.com/office/powerpoint/2010/main" val="20304293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457200" lvl="1" indent="0">
              <a:buNone/>
            </a:pPr>
            <a:r>
              <a:rPr lang="en-US" b="1" dirty="0" smtClean="0"/>
              <a:t>3.	</a:t>
            </a:r>
            <a:r>
              <a:rPr lang="en-US" b="1" u="sng" dirty="0" err="1" smtClean="0"/>
              <a:t>Multipolarity</a:t>
            </a:r>
            <a:r>
              <a:rPr lang="en-US" b="1" dirty="0" smtClean="0"/>
              <a:t> </a:t>
            </a:r>
          </a:p>
          <a:p>
            <a:r>
              <a:rPr lang="en-US" dirty="0" err="1" smtClean="0"/>
              <a:t>Multipolarity</a:t>
            </a:r>
            <a:r>
              <a:rPr lang="en-US" dirty="0" smtClean="0"/>
              <a:t> refers to an international system in which there are three or more power centers. </a:t>
            </a:r>
            <a:r>
              <a:rPr lang="en-US" dirty="0" err="1" smtClean="0"/>
              <a:t>Neorealists</a:t>
            </a:r>
            <a:r>
              <a:rPr lang="en-US" dirty="0" smtClean="0"/>
              <a:t> argue that </a:t>
            </a:r>
            <a:r>
              <a:rPr lang="en-US" dirty="0" err="1" smtClean="0"/>
              <a:t>multipolarity</a:t>
            </a:r>
            <a:r>
              <a:rPr lang="en-US" dirty="0" smtClean="0"/>
              <a:t> creates a bias in favour of fluidity and uncertainty, which can lead only to instability and an increased likelihood of war (‘anarchical’ </a:t>
            </a:r>
            <a:r>
              <a:rPr lang="en-US" dirty="0" err="1" smtClean="0"/>
              <a:t>multipolarity</a:t>
            </a:r>
            <a:r>
              <a:rPr lang="en-US" dirty="0" smtClean="0"/>
              <a:t>). </a:t>
            </a:r>
          </a:p>
          <a:p>
            <a:r>
              <a:rPr lang="en-US" dirty="0" smtClean="0"/>
              <a:t>Liberals nevertheless argue that multipolar systems are characterized by a tendency towards multilateralism, as a more even division of global power promotes peace, cooperation and integration (‘interdependent’ </a:t>
            </a:r>
            <a:r>
              <a:rPr lang="en-US" dirty="0" err="1" smtClean="0"/>
              <a:t>multipolarity</a:t>
            </a:r>
            <a:r>
              <a:rPr lang="en-US" dirty="0" smtClean="0"/>
              <a:t>).</a:t>
            </a:r>
            <a:endParaRPr lang="en-US" dirty="0"/>
          </a:p>
        </p:txBody>
      </p:sp>
    </p:spTree>
    <p:extLst>
      <p:ext uri="{BB962C8B-B14F-4D97-AF65-F5344CB8AC3E}">
        <p14:creationId xmlns:p14="http://schemas.microsoft.com/office/powerpoint/2010/main" val="39217993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national </a:t>
            </a:r>
            <a:r>
              <a:rPr lang="en-US" dirty="0" smtClean="0"/>
              <a:t>interests is </a:t>
            </a:r>
            <a:r>
              <a:rPr lang="en-US" dirty="0"/>
              <a:t>a key concept of international </a:t>
            </a:r>
            <a:r>
              <a:rPr lang="en-US" dirty="0" smtClean="0"/>
              <a:t>relations that encompass </a:t>
            </a:r>
            <a:r>
              <a:rPr lang="en-US" dirty="0"/>
              <a:t>the political interests, security interests, economic interests, cultural interests and other interests of a country. </a:t>
            </a:r>
            <a:endParaRPr lang="en-US" dirty="0" smtClean="0"/>
          </a:p>
          <a:p>
            <a:r>
              <a:rPr lang="en-US" dirty="0"/>
              <a:t>With the state sovereignty at the core, a country's political interests embody the bulk of its national interests with national security being the most fundamental of the national interests. </a:t>
            </a:r>
            <a:endParaRPr lang="en-US" dirty="0" smtClean="0"/>
          </a:p>
          <a:p>
            <a:r>
              <a:rPr lang="en-US" dirty="0"/>
              <a:t>In </a:t>
            </a:r>
            <a:r>
              <a:rPr lang="en-US" b="1" dirty="0" smtClean="0"/>
              <a:t>Hans </a:t>
            </a:r>
            <a:r>
              <a:rPr lang="en-US" b="1" dirty="0" err="1" smtClean="0"/>
              <a:t>Morganthau’s</a:t>
            </a:r>
            <a:r>
              <a:rPr lang="en-US" dirty="0"/>
              <a:t> </a:t>
            </a:r>
            <a:r>
              <a:rPr lang="en-US" dirty="0" smtClean="0"/>
              <a:t>opinion</a:t>
            </a:r>
            <a:r>
              <a:rPr lang="en-US" dirty="0"/>
              <a:t>, nation-states’ minimum requirement is to protect their physical, political, and cultural identity against encroachments by other nation-states.</a:t>
            </a:r>
            <a:endParaRPr lang="en-US" dirty="0"/>
          </a:p>
        </p:txBody>
      </p:sp>
    </p:spTree>
    <p:extLst>
      <p:ext uri="{BB962C8B-B14F-4D97-AF65-F5344CB8AC3E}">
        <p14:creationId xmlns:p14="http://schemas.microsoft.com/office/powerpoint/2010/main" val="17186625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Elements of National Power</a:t>
            </a:r>
            <a:endParaRPr lang="en-US" dirty="0"/>
          </a:p>
        </p:txBody>
      </p:sp>
      <p:sp>
        <p:nvSpPr>
          <p:cNvPr id="3" name="Content Placeholder 2"/>
          <p:cNvSpPr>
            <a:spLocks noGrp="1"/>
          </p:cNvSpPr>
          <p:nvPr>
            <p:ph idx="1"/>
          </p:nvPr>
        </p:nvSpPr>
        <p:spPr/>
        <p:txBody>
          <a:bodyPr>
            <a:normAutofit/>
          </a:bodyPr>
          <a:lstStyle/>
          <a:p>
            <a:r>
              <a:rPr lang="en-US" sz="2400" dirty="0"/>
              <a:t>Morgenthau has divided the elements into two </a:t>
            </a:r>
            <a:r>
              <a:rPr lang="en-US" sz="2400" dirty="0" smtClean="0"/>
              <a:t>categories- </a:t>
            </a:r>
            <a:r>
              <a:rPr lang="en-US" sz="2400" b="1" dirty="0" smtClean="0"/>
              <a:t>permanent </a:t>
            </a:r>
            <a:r>
              <a:rPr lang="en-US" sz="2400" b="1" dirty="0"/>
              <a:t>and </a:t>
            </a:r>
            <a:r>
              <a:rPr lang="en-US" sz="2400" b="1" dirty="0" smtClean="0"/>
              <a:t>temporary. </a:t>
            </a:r>
            <a:r>
              <a:rPr lang="en-US" sz="2400" dirty="0"/>
              <a:t>Palmer and Perkins has divided the elements into </a:t>
            </a:r>
            <a:r>
              <a:rPr lang="en-US" sz="2400" b="1" dirty="0"/>
              <a:t>tangible and </a:t>
            </a:r>
            <a:r>
              <a:rPr lang="en-US" sz="2400" b="1" dirty="0" smtClean="0"/>
              <a:t>intangible</a:t>
            </a:r>
            <a:r>
              <a:rPr lang="en-US" sz="2400" dirty="0" smtClean="0"/>
              <a:t>. </a:t>
            </a:r>
            <a:r>
              <a:rPr lang="en-US" sz="2400" dirty="0" err="1" smtClean="0"/>
              <a:t>Broadlly</a:t>
            </a:r>
            <a:r>
              <a:rPr lang="en-US" sz="2400" dirty="0" smtClean="0"/>
              <a:t> speaking, the </a:t>
            </a:r>
            <a:r>
              <a:rPr lang="en-US" sz="2400" dirty="0"/>
              <a:t>elements of National power are </a:t>
            </a:r>
            <a:r>
              <a:rPr lang="en-US" sz="2400" dirty="0" smtClean="0"/>
              <a:t>inter-related</a:t>
            </a:r>
            <a:r>
              <a:rPr lang="en-US" sz="2400" dirty="0"/>
              <a:t>.</a:t>
            </a:r>
          </a:p>
          <a:p>
            <a:pPr>
              <a:buNone/>
            </a:pPr>
            <a:r>
              <a:rPr lang="en-US" sz="2400" b="1" dirty="0"/>
              <a:t>1-	Geography: </a:t>
            </a:r>
            <a:r>
              <a:rPr lang="en-US" sz="2400" dirty="0" err="1"/>
              <a:t>Napolean</a:t>
            </a:r>
            <a:r>
              <a:rPr lang="en-US" sz="2400" dirty="0"/>
              <a:t> once said that </a:t>
            </a:r>
            <a:r>
              <a:rPr lang="en-US" sz="2400" b="1" dirty="0"/>
              <a:t>“The foreign policy of a country is determined by its geography”. </a:t>
            </a:r>
            <a:r>
              <a:rPr lang="en-US" sz="2400" dirty="0"/>
              <a:t>Geography has always been a determining factor of the national power of a state. Today states are inter dependent to each other. So geography has its role in the relations of nations. Geography as an element of national power has the following sub elements.</a:t>
            </a:r>
          </a:p>
        </p:txBody>
      </p:sp>
    </p:spTree>
    <p:extLst>
      <p:ext uri="{BB962C8B-B14F-4D97-AF65-F5344CB8AC3E}">
        <p14:creationId xmlns:p14="http://schemas.microsoft.com/office/powerpoint/2010/main" val="39312102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96875"/>
          </a:xfrm>
        </p:spPr>
        <p:txBody>
          <a:bodyPr>
            <a:normAutofit fontScale="90000"/>
          </a:bodyPr>
          <a:lstStyle/>
          <a:p>
            <a:endParaRPr lang="en-US" dirty="0"/>
          </a:p>
        </p:txBody>
      </p:sp>
      <p:sp>
        <p:nvSpPr>
          <p:cNvPr id="3" name="Content Placeholder 2"/>
          <p:cNvSpPr>
            <a:spLocks noGrp="1"/>
          </p:cNvSpPr>
          <p:nvPr>
            <p:ph idx="1"/>
          </p:nvPr>
        </p:nvSpPr>
        <p:spPr>
          <a:xfrm>
            <a:off x="1981200" y="1143000"/>
            <a:ext cx="8229600" cy="5486400"/>
          </a:xfrm>
        </p:spPr>
        <p:txBody>
          <a:bodyPr>
            <a:normAutofit lnSpcReduction="10000"/>
          </a:bodyPr>
          <a:lstStyle/>
          <a:p>
            <a:r>
              <a:rPr lang="en-US" sz="2400" b="1" dirty="0"/>
              <a:t>Size (</a:t>
            </a:r>
            <a:r>
              <a:rPr lang="en-US" sz="2400" dirty="0"/>
              <a:t>The size of a state, whether small or great, is an important element of national power. But only size does not make a state powerful. Even a small country can exert its influence in International relations very much)</a:t>
            </a:r>
            <a:endParaRPr lang="en-US" sz="2400" b="1" dirty="0"/>
          </a:p>
          <a:p>
            <a:r>
              <a:rPr lang="en-US" sz="2400" b="1" dirty="0"/>
              <a:t>Topography (</a:t>
            </a:r>
            <a:r>
              <a:rPr lang="en-US" sz="2400" dirty="0"/>
              <a:t>Topography gives certain advantages and disadvantages to a country. The rivers many provide ports, </a:t>
            </a:r>
            <a:r>
              <a:rPr lang="en-US" sz="2400" dirty="0" err="1"/>
              <a:t>harbours</a:t>
            </a:r>
            <a:r>
              <a:rPr lang="en-US" sz="2400" dirty="0"/>
              <a:t> and advantageous transport </a:t>
            </a:r>
            <a:r>
              <a:rPr lang="en-US" sz="2400" dirty="0" smtClean="0"/>
              <a:t>system “</a:t>
            </a:r>
            <a:r>
              <a:rPr lang="en-US" sz="2400" b="1" dirty="0" smtClean="0"/>
              <a:t>Strait of Hormuz</a:t>
            </a:r>
            <a:r>
              <a:rPr lang="en-US" sz="2400" dirty="0" smtClean="0"/>
              <a:t>”. At </a:t>
            </a:r>
            <a:r>
              <a:rPr lang="en-US" sz="2400" dirty="0"/>
              <a:t>the same time they may create obstacles in building road, play havoc through </a:t>
            </a:r>
            <a:r>
              <a:rPr lang="en-US" sz="2400" dirty="0" smtClean="0"/>
              <a:t>floods or can be a source of conflict between two states like </a:t>
            </a:r>
            <a:r>
              <a:rPr lang="en-US" sz="2400" b="1" dirty="0" smtClean="0"/>
              <a:t>Indus river dispute</a:t>
            </a:r>
            <a:r>
              <a:rPr lang="en-US" sz="2400" dirty="0" smtClean="0"/>
              <a:t>. </a:t>
            </a:r>
            <a:r>
              <a:rPr lang="en-US" sz="2400" dirty="0"/>
              <a:t>Mountains cause rain fall, stops enemies etc. Russia is denied by topography access to the open seas.)</a:t>
            </a:r>
            <a:endParaRPr lang="en-US" sz="2400" b="1" dirty="0"/>
          </a:p>
          <a:p>
            <a:r>
              <a:rPr lang="en-US" sz="2400" b="1" dirty="0"/>
              <a:t>Climate (</a:t>
            </a:r>
            <a:r>
              <a:rPr lang="en-US" sz="2400" dirty="0"/>
              <a:t>Location, attitudes, rainfall and winds determine climate. Climate has an indirect effect on culture, </a:t>
            </a:r>
            <a:r>
              <a:rPr lang="en-US" sz="2400" dirty="0" smtClean="0"/>
              <a:t>economy and  </a:t>
            </a:r>
            <a:r>
              <a:rPr lang="en-US" sz="2400" dirty="0"/>
              <a:t>natural resources, </a:t>
            </a:r>
            <a:r>
              <a:rPr lang="en-US" sz="2400" dirty="0" smtClean="0"/>
              <a:t>and </a:t>
            </a:r>
            <a:r>
              <a:rPr lang="en-US" sz="2400" dirty="0"/>
              <a:t>direct on health and energy of people. Extreme heat and cold are </a:t>
            </a:r>
            <a:r>
              <a:rPr lang="en-US" sz="2400" dirty="0" smtClean="0"/>
              <a:t>unfavorable </a:t>
            </a:r>
            <a:r>
              <a:rPr lang="en-US" sz="2400" dirty="0"/>
              <a:t>for </a:t>
            </a:r>
            <a:r>
              <a:rPr lang="en-US" sz="2400" dirty="0" smtClean="0"/>
              <a:t>strength</a:t>
            </a:r>
            <a:r>
              <a:rPr lang="en-US" sz="2400" dirty="0"/>
              <a:t>)</a:t>
            </a:r>
            <a:endParaRPr lang="en-US" sz="2400" b="1" dirty="0"/>
          </a:p>
        </p:txBody>
      </p:sp>
    </p:spTree>
    <p:extLst>
      <p:ext uri="{BB962C8B-B14F-4D97-AF65-F5344CB8AC3E}">
        <p14:creationId xmlns:p14="http://schemas.microsoft.com/office/powerpoint/2010/main" val="41564186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400" b="1" dirty="0"/>
              <a:t>Location (</a:t>
            </a:r>
            <a:r>
              <a:rPr lang="en-US" sz="2400" dirty="0"/>
              <a:t>Diplomacy and war strategy has its impact on location. Nearness to sea will provide for good </a:t>
            </a:r>
            <a:r>
              <a:rPr lang="en-US" sz="2400" dirty="0" err="1"/>
              <a:t>harbours</a:t>
            </a:r>
            <a:r>
              <a:rPr lang="en-US" sz="2400" dirty="0"/>
              <a:t> and it will increase chance of trade. Insular position has its impact on its diplomacy. Great obstacles in the form of mountains etc. will decrease the chance of trade.)</a:t>
            </a:r>
            <a:endParaRPr lang="en-US" sz="2400" b="1" dirty="0"/>
          </a:p>
          <a:p>
            <a:r>
              <a:rPr lang="en-US" sz="2400" b="1" dirty="0"/>
              <a:t>National Boundaries (</a:t>
            </a:r>
            <a:r>
              <a:rPr lang="en-US" sz="2400" dirty="0"/>
              <a:t>Boundaries of the states are of two types – natural and artificial. Sea, mountains etc are natural boundaries. The </a:t>
            </a:r>
            <a:r>
              <a:rPr lang="en-US" sz="2400" dirty="0" smtClean="0"/>
              <a:t>contemporary </a:t>
            </a:r>
            <a:r>
              <a:rPr lang="en-US" sz="2400" dirty="0"/>
              <a:t>tension in International relations is due to the boundary </a:t>
            </a:r>
            <a:r>
              <a:rPr lang="en-US" sz="2400" dirty="0" smtClean="0"/>
              <a:t>disputes. For example Israel- Palestine , Taiwan issue, East China Sea- </a:t>
            </a:r>
            <a:r>
              <a:rPr lang="en-US" sz="2400" dirty="0" err="1" smtClean="0"/>
              <a:t>Senkaku</a:t>
            </a:r>
            <a:r>
              <a:rPr lang="en-US" sz="2400" dirty="0" smtClean="0"/>
              <a:t> Islands in Japan (China—Japan) or Crimean annexation by Russia. </a:t>
            </a:r>
            <a:r>
              <a:rPr lang="en-US" sz="2400" dirty="0"/>
              <a:t>Boundaries often decide the fate of nations.)</a:t>
            </a:r>
          </a:p>
          <a:p>
            <a:endParaRPr lang="en-US" sz="2400" dirty="0"/>
          </a:p>
        </p:txBody>
      </p:sp>
    </p:spTree>
    <p:extLst>
      <p:ext uri="{BB962C8B-B14F-4D97-AF65-F5344CB8AC3E}">
        <p14:creationId xmlns:p14="http://schemas.microsoft.com/office/powerpoint/2010/main" val="41782353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sz="2400" b="1" dirty="0"/>
              <a:t>2-	Natural Resources:  </a:t>
            </a:r>
            <a:r>
              <a:rPr lang="en-US" sz="2400" dirty="0"/>
              <a:t>Natural resources are the permanent factors of National power. Palmer and Perkins termed it as the </a:t>
            </a:r>
            <a:r>
              <a:rPr lang="en-US" sz="2400" b="1" dirty="0"/>
              <a:t>Gift of </a:t>
            </a:r>
            <a:r>
              <a:rPr lang="en-US" sz="2400" b="1" dirty="0" smtClean="0"/>
              <a:t>Nature</a:t>
            </a:r>
            <a:r>
              <a:rPr lang="en-US" sz="2400" dirty="0" smtClean="0"/>
              <a:t>. </a:t>
            </a:r>
            <a:r>
              <a:rPr lang="en-US" sz="2400" dirty="0"/>
              <a:t>Perhaps the natural resources are the most important elements of national </a:t>
            </a:r>
            <a:r>
              <a:rPr lang="en-US" sz="2400" dirty="0" smtClean="0"/>
              <a:t>power. For example, control of oil pipeline routes, especially in Central Asia, is a major geopolitical issue.  </a:t>
            </a:r>
            <a:r>
              <a:rPr lang="en-US" sz="2400" dirty="0"/>
              <a:t>The following elements constitute natural resources.</a:t>
            </a:r>
          </a:p>
          <a:p>
            <a:pPr>
              <a:buNone/>
            </a:pPr>
            <a:r>
              <a:rPr lang="en-US" sz="2400" b="1" dirty="0"/>
              <a:t>	a) </a:t>
            </a:r>
            <a:r>
              <a:rPr lang="en-US" sz="2400" b="1" i="1" dirty="0"/>
              <a:t>Food –Stuffs and Agriculture Products :</a:t>
            </a:r>
          </a:p>
          <a:p>
            <a:pPr>
              <a:buNone/>
            </a:pPr>
            <a:r>
              <a:rPr lang="en-US" sz="2400" b="1" i="1" dirty="0"/>
              <a:t>	</a:t>
            </a:r>
            <a:r>
              <a:rPr lang="en-US" sz="2400" dirty="0"/>
              <a:t>The countries self sufficient in food stuffs have an advantage over other nations which lack it in times of war, it will become more clear, </a:t>
            </a:r>
            <a:r>
              <a:rPr lang="en-US" sz="2400" dirty="0" smtClean="0"/>
              <a:t>scarcity </a:t>
            </a:r>
            <a:r>
              <a:rPr lang="en-US" sz="2400" dirty="0"/>
              <a:t>of agriculture products limits the of power of a nation.</a:t>
            </a:r>
          </a:p>
        </p:txBody>
      </p:sp>
    </p:spTree>
    <p:extLst>
      <p:ext uri="{BB962C8B-B14F-4D97-AF65-F5344CB8AC3E}">
        <p14:creationId xmlns:p14="http://schemas.microsoft.com/office/powerpoint/2010/main" val="4656160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sz="2400" dirty="0"/>
              <a:t>b) </a:t>
            </a:r>
            <a:r>
              <a:rPr lang="en-US" sz="2400" b="1" dirty="0"/>
              <a:t>Minerals: </a:t>
            </a:r>
            <a:r>
              <a:rPr lang="en-US" sz="2400" dirty="0"/>
              <a:t>For military strength, it is necessary to have highly developed industry, for which minerals are necessary. Possession of minerals will strengthen the industrial capacity of a nation. For example, Petroleum, an important mineral has created ‘Oil Diplomacy’ in the middle East.</a:t>
            </a:r>
          </a:p>
          <a:p>
            <a:pPr>
              <a:buNone/>
            </a:pPr>
            <a:r>
              <a:rPr lang="en-US" sz="2400" dirty="0"/>
              <a:t>3-	</a:t>
            </a:r>
            <a:r>
              <a:rPr lang="en-US" sz="2400" b="1" dirty="0"/>
              <a:t>Population: </a:t>
            </a:r>
            <a:r>
              <a:rPr lang="en-US" sz="2400" dirty="0"/>
              <a:t>Prior to 20th century a large population was undoubtedly a significant and important source of national power. But in the 20th century, large population is a source of strength and weakness. It will be strength, if the state has the means to utilize its talent, energy and maintain a proper standard of living</a:t>
            </a:r>
            <a:r>
              <a:rPr lang="en-US" sz="2400" dirty="0" smtClean="0"/>
              <a:t>. </a:t>
            </a:r>
          </a:p>
          <a:p>
            <a:pPr>
              <a:buNone/>
            </a:pPr>
            <a:r>
              <a:rPr lang="en-US" sz="2400" dirty="0"/>
              <a:t>	</a:t>
            </a:r>
            <a:r>
              <a:rPr lang="en-US" sz="2400" dirty="0" smtClean="0"/>
              <a:t>Economic development, and particularly industrialization, require mass </a:t>
            </a:r>
            <a:r>
              <a:rPr lang="en-US" sz="2400" dirty="0" err="1" smtClean="0"/>
              <a:t>literacy</a:t>
            </a:r>
            <a:r>
              <a:rPr lang="en-US" sz="2400" dirty="0" smtClean="0"/>
              <a:t> and at least basic levels of work-related skills. As production, distribution and exchange are increasingly dependent on modern technology, higher-level scientific and ICT skills have become a requirement for economic success</a:t>
            </a:r>
            <a:endParaRPr lang="en-US" sz="2400" dirty="0"/>
          </a:p>
          <a:p>
            <a:endParaRPr lang="en-US" sz="2400" dirty="0"/>
          </a:p>
        </p:txBody>
      </p:sp>
    </p:spTree>
    <p:extLst>
      <p:ext uri="{BB962C8B-B14F-4D97-AF65-F5344CB8AC3E}">
        <p14:creationId xmlns:p14="http://schemas.microsoft.com/office/powerpoint/2010/main" val="10970180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400" b="1" dirty="0"/>
              <a:t>4-	Technology: </a:t>
            </a:r>
            <a:r>
              <a:rPr lang="en-US" sz="2400" dirty="0"/>
              <a:t>Technology is the application of physical and biological sciences to engineering industry and other human activities. The technological advancement is a tremendous element of national power which has influenced the world affairs of recent times by increasing the technique of communications and inter dependence of states. Technology influenced strategic factors. Seas are now no barriers and hence the states separated by the seas do not remain attached to each other in any matter whatsoever. Technology has affected matter of foreign policy. </a:t>
            </a:r>
          </a:p>
        </p:txBody>
      </p:sp>
    </p:spTree>
    <p:extLst>
      <p:ext uri="{BB962C8B-B14F-4D97-AF65-F5344CB8AC3E}">
        <p14:creationId xmlns:p14="http://schemas.microsoft.com/office/powerpoint/2010/main" val="3992432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sz="2400" dirty="0"/>
              <a:t>	Now Foreign policy includes the technological assistance. Increased emphasis on arms control, technological intelligence and communication satellites. Technology has sophisticated war methods. New inventions prove that the more technologically advanced is a nation the more is its capacity to influence other nations.</a:t>
            </a:r>
          </a:p>
          <a:p>
            <a:pPr>
              <a:buNone/>
            </a:pPr>
            <a:r>
              <a:rPr lang="en-US" sz="2400" b="1" dirty="0"/>
              <a:t>5-	Military Preparedness: </a:t>
            </a:r>
            <a:r>
              <a:rPr lang="en-US" sz="2400" dirty="0"/>
              <a:t>Military </a:t>
            </a:r>
            <a:r>
              <a:rPr lang="en-US" sz="2400" dirty="0" smtClean="0"/>
              <a:t>Preparedness requires </a:t>
            </a:r>
            <a:r>
              <a:rPr lang="en-US" sz="2400" dirty="0"/>
              <a:t>a military establishment capable of supporting the foreign policies pursued. The significant factors that make military preparedness one are follows.</a:t>
            </a:r>
            <a:r>
              <a:rPr lang="en-US" sz="2400" b="1" i="1" dirty="0"/>
              <a:t> </a:t>
            </a:r>
          </a:p>
          <a:p>
            <a:pPr marL="514350" indent="-514350">
              <a:buFont typeface="+mj-lt"/>
              <a:buAutoNum type="romanLcPeriod"/>
            </a:pPr>
            <a:r>
              <a:rPr lang="en-US" sz="2400" b="1" dirty="0"/>
              <a:t>War technology</a:t>
            </a:r>
            <a:r>
              <a:rPr lang="en-US" sz="2400" b="1" i="1" dirty="0"/>
              <a:t>: </a:t>
            </a:r>
            <a:r>
              <a:rPr lang="en-US" sz="2400" dirty="0"/>
              <a:t>The fate of nations and civilization have always been determined by superior armies using sophisticated technology. The less sophisticated technology always has to face defeat.</a:t>
            </a:r>
          </a:p>
          <a:p>
            <a:pPr>
              <a:buNone/>
            </a:pPr>
            <a:endParaRPr lang="en-US" sz="2400" dirty="0"/>
          </a:p>
        </p:txBody>
      </p:sp>
    </p:spTree>
    <p:extLst>
      <p:ext uri="{BB962C8B-B14F-4D97-AF65-F5344CB8AC3E}">
        <p14:creationId xmlns:p14="http://schemas.microsoft.com/office/powerpoint/2010/main" val="232667775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857250" indent="-857250">
              <a:buFont typeface="+mj-lt"/>
              <a:buAutoNum type="romanLcPeriod"/>
            </a:pPr>
            <a:endParaRPr lang="en-US"/>
          </a:p>
        </p:txBody>
      </p:sp>
      <p:sp>
        <p:nvSpPr>
          <p:cNvPr id="3" name="Content Placeholder 2"/>
          <p:cNvSpPr>
            <a:spLocks noGrp="1"/>
          </p:cNvSpPr>
          <p:nvPr>
            <p:ph idx="1"/>
          </p:nvPr>
        </p:nvSpPr>
        <p:spPr/>
        <p:txBody>
          <a:bodyPr>
            <a:normAutofit/>
          </a:bodyPr>
          <a:lstStyle/>
          <a:p>
            <a:pPr marL="514350" indent="-514350">
              <a:buFont typeface="+mj-lt"/>
              <a:buAutoNum type="romanLcPeriod"/>
            </a:pPr>
            <a:r>
              <a:rPr lang="en-US" sz="2400" b="1" dirty="0"/>
              <a:t>Leadership</a:t>
            </a:r>
            <a:r>
              <a:rPr lang="en-US" sz="2400" dirty="0"/>
              <a:t>: A military leader is the person, who makes best use of available resources in the appropriate time to reap the maximum fruits. Victory and defeat in war is associated with its leader.</a:t>
            </a:r>
          </a:p>
          <a:p>
            <a:pPr marL="514350" indent="-514350">
              <a:buFont typeface="+mj-lt"/>
              <a:buAutoNum type="romanLcPeriod"/>
            </a:pPr>
            <a:r>
              <a:rPr lang="en-US" sz="2400" b="1" dirty="0"/>
              <a:t>Espionage</a:t>
            </a:r>
            <a:r>
              <a:rPr lang="en-US" sz="2400" dirty="0"/>
              <a:t>: Today the success of military depends upon affective Espionage. Prior knowledge of enemies move, location and capacity of forces etc will open the way for easy success. The Radar and artificial satellites have played an important role in these filed.</a:t>
            </a:r>
          </a:p>
          <a:p>
            <a:pPr marL="514350" indent="-514350">
              <a:buFont typeface="+mj-lt"/>
              <a:buAutoNum type="romanLcPeriod"/>
            </a:pPr>
            <a:r>
              <a:rPr lang="en-US" sz="2400" b="1" dirty="0"/>
              <a:t>Quality of armed force</a:t>
            </a:r>
            <a:r>
              <a:rPr lang="en-US" sz="2400" dirty="0"/>
              <a:t>: Military power is dependent upon the quality of men and arms. Modern developed arms will make the victory sure, Israel’s victory over the Arab states can be cited as an example.</a:t>
            </a:r>
          </a:p>
        </p:txBody>
      </p:sp>
    </p:spTree>
    <p:extLst>
      <p:ext uri="{BB962C8B-B14F-4D97-AF65-F5344CB8AC3E}">
        <p14:creationId xmlns:p14="http://schemas.microsoft.com/office/powerpoint/2010/main" val="22246382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sz="2400" b="1" dirty="0"/>
              <a:t>6-	Ideologies: </a:t>
            </a:r>
            <a:r>
              <a:rPr lang="en-US" sz="2400" dirty="0"/>
              <a:t>Ideology is a body of ideas concerning economic social and political values and goals with positive actions and </a:t>
            </a:r>
            <a:r>
              <a:rPr lang="en-US" sz="2400" dirty="0" err="1"/>
              <a:t>programme</a:t>
            </a:r>
            <a:r>
              <a:rPr lang="en-US" sz="2400" dirty="0"/>
              <a:t> for attaining these goals. The impact of Ideology in International relations is very wide. It has produced a new cohesiveness within nations and group of nations. Even the geographical boundaries fail to limit the extension of ideologies. </a:t>
            </a:r>
          </a:p>
          <a:p>
            <a:pPr>
              <a:buNone/>
            </a:pPr>
            <a:r>
              <a:rPr lang="en-US" sz="2400" dirty="0" smtClean="0"/>
              <a:t>	Can </a:t>
            </a:r>
            <a:r>
              <a:rPr lang="en-US" sz="2400" dirty="0"/>
              <a:t>be said that the role of ideology as an element of national power is not so powerful as in the </a:t>
            </a:r>
            <a:r>
              <a:rPr lang="en-US" sz="2400" dirty="0" smtClean="0"/>
              <a:t>past?</a:t>
            </a:r>
            <a:endParaRPr lang="en-US" sz="2400" dirty="0"/>
          </a:p>
        </p:txBody>
      </p:sp>
    </p:spTree>
    <p:extLst>
      <p:ext uri="{BB962C8B-B14F-4D97-AF65-F5344CB8AC3E}">
        <p14:creationId xmlns:p14="http://schemas.microsoft.com/office/powerpoint/2010/main" val="14456534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400" b="1" dirty="0"/>
              <a:t>National Morale: </a:t>
            </a:r>
            <a:r>
              <a:rPr lang="en-US" sz="2400" dirty="0"/>
              <a:t>Morale is a healthy frame of mind characterized by fidelity to a cause. In the worlds of Palmer and Perkins, </a:t>
            </a:r>
            <a:r>
              <a:rPr lang="en-US" sz="2400" b="1" dirty="0"/>
              <a:t>“Morale is a thing of spirit, made </a:t>
            </a:r>
            <a:r>
              <a:rPr lang="en-US" sz="2400" b="1" dirty="0" smtClean="0"/>
              <a:t>up of </a:t>
            </a:r>
            <a:r>
              <a:rPr lang="en-US" sz="2400" b="1" dirty="0"/>
              <a:t>loyalty, courage faith and the impulse to the preservation of personality and </a:t>
            </a:r>
            <a:r>
              <a:rPr lang="en-US" sz="2400" b="1" dirty="0" err="1"/>
              <a:t>diginity</a:t>
            </a:r>
            <a:r>
              <a:rPr lang="en-US" sz="2400" b="1" dirty="0" smtClean="0"/>
              <a:t>”. </a:t>
            </a:r>
          </a:p>
          <a:p>
            <a:r>
              <a:rPr lang="en-US" sz="2400" dirty="0" smtClean="0"/>
              <a:t>National </a:t>
            </a:r>
            <a:r>
              <a:rPr lang="en-US" sz="2400" dirty="0"/>
              <a:t>morale is an important aspect of national power, </a:t>
            </a:r>
            <a:r>
              <a:rPr lang="en-US" sz="2400" dirty="0" smtClean="0"/>
              <a:t>in </a:t>
            </a:r>
            <a:r>
              <a:rPr lang="en-US" sz="2400" dirty="0"/>
              <a:t>the absence of which, the other factors will not </a:t>
            </a:r>
            <a:r>
              <a:rPr lang="en-US" sz="2400" dirty="0" smtClean="0"/>
              <a:t>work. </a:t>
            </a:r>
            <a:r>
              <a:rPr lang="en-US" sz="2400" dirty="0"/>
              <a:t>National morale is not static. There is a point where it breaks. National morale can be manufactured or stimulated by various factors. Factors like National character, culture, popular </a:t>
            </a:r>
            <a:r>
              <a:rPr lang="en-US" sz="2400" dirty="0" smtClean="0"/>
              <a:t>leadership, </a:t>
            </a:r>
            <a:r>
              <a:rPr lang="en-US" sz="2400" dirty="0"/>
              <a:t>popular government and circumstances make national </a:t>
            </a:r>
            <a:r>
              <a:rPr lang="en-US" sz="2400" dirty="0" smtClean="0"/>
              <a:t>morals.</a:t>
            </a:r>
            <a:endParaRPr lang="en-US" sz="2400" dirty="0"/>
          </a:p>
        </p:txBody>
      </p:sp>
    </p:spTree>
    <p:extLst>
      <p:ext uri="{BB962C8B-B14F-4D97-AF65-F5344CB8AC3E}">
        <p14:creationId xmlns:p14="http://schemas.microsoft.com/office/powerpoint/2010/main" val="18499537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93857"/>
          </a:xfrm>
        </p:spPr>
        <p:txBody>
          <a:bodyPr>
            <a:normAutofit fontScale="90000"/>
          </a:bodyPr>
          <a:lstStyle/>
          <a:p>
            <a:endParaRPr lang="en-US" dirty="0"/>
          </a:p>
        </p:txBody>
      </p:sp>
      <p:sp>
        <p:nvSpPr>
          <p:cNvPr id="3" name="Content Placeholder 2"/>
          <p:cNvSpPr>
            <a:spLocks noGrp="1"/>
          </p:cNvSpPr>
          <p:nvPr>
            <p:ph idx="1"/>
          </p:nvPr>
        </p:nvSpPr>
        <p:spPr>
          <a:xfrm>
            <a:off x="838200" y="1302327"/>
            <a:ext cx="10515600" cy="4874636"/>
          </a:xfrm>
        </p:spPr>
        <p:txBody>
          <a:bodyPr>
            <a:normAutofit/>
          </a:bodyPr>
          <a:lstStyle/>
          <a:p>
            <a:r>
              <a:rPr lang="en-US" sz="2400" dirty="0"/>
              <a:t>The term </a:t>
            </a:r>
            <a:r>
              <a:rPr lang="en-US" sz="2400" b="1" dirty="0"/>
              <a:t>‘national interest</a:t>
            </a:r>
            <a:r>
              <a:rPr lang="en-US" sz="2400" dirty="0"/>
              <a:t>’ gained currency only with the emergence of the national state system, increase in popular political control and the great expansion of economic relations.</a:t>
            </a:r>
          </a:p>
          <a:p>
            <a:r>
              <a:rPr lang="en-US" sz="2400" dirty="0"/>
              <a:t>Hans Morgenthau (1904-1980), a well known proponent of the realist view of IR, was a systematic supporter of the premise that diplomatic strategy should be motivated by national interest rather than by utopian and </a:t>
            </a:r>
            <a:r>
              <a:rPr lang="en-US" sz="2400" dirty="0" smtClean="0"/>
              <a:t>dangerous, </a:t>
            </a:r>
            <a:r>
              <a:rPr lang="en-US" sz="2400" dirty="0"/>
              <a:t>moralistic, legalistic and ideological criteria. </a:t>
            </a:r>
          </a:p>
          <a:p>
            <a:r>
              <a:rPr lang="en-US" sz="2400" dirty="0"/>
              <a:t>In </a:t>
            </a:r>
            <a:r>
              <a:rPr lang="en-US" sz="2400" dirty="0" err="1"/>
              <a:t>Morgentha’s</a:t>
            </a:r>
            <a:r>
              <a:rPr lang="en-US" sz="2400" dirty="0"/>
              <a:t> view, the minimum requirement of nation-states is to protect their physical, political and cultural identity against encroachments by other nation-states.</a:t>
            </a:r>
            <a:r>
              <a:rPr lang="en-US" sz="2400" b="1" dirty="0"/>
              <a:t> </a:t>
            </a:r>
            <a:endParaRPr lang="en-US" sz="2400" b="1" dirty="0" smtClean="0"/>
          </a:p>
          <a:p>
            <a:r>
              <a:rPr lang="en-US" sz="2400" dirty="0" smtClean="0"/>
              <a:t>From these non-compromising NI, the leaders can derive cooperative and conflictive policies, such as competitive armaments, </a:t>
            </a:r>
            <a:r>
              <a:rPr lang="en-US" sz="2400" dirty="0" err="1" smtClean="0"/>
              <a:t>BoP</a:t>
            </a:r>
            <a:r>
              <a:rPr lang="en-US" sz="2400" dirty="0" smtClean="0"/>
              <a:t>, foreign aid, alliances, subversion, and economic and psychological warfare.</a:t>
            </a:r>
          </a:p>
          <a:p>
            <a:endParaRPr lang="en-US" sz="2400" dirty="0" smtClean="0"/>
          </a:p>
          <a:p>
            <a:endParaRPr lang="en-US" sz="2400" dirty="0"/>
          </a:p>
          <a:p>
            <a:endParaRPr lang="en-US" sz="2400" dirty="0"/>
          </a:p>
        </p:txBody>
      </p:sp>
    </p:spTree>
    <p:extLst>
      <p:ext uri="{BB962C8B-B14F-4D97-AF65-F5344CB8AC3E}">
        <p14:creationId xmlns:p14="http://schemas.microsoft.com/office/powerpoint/2010/main" val="406417533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BALANCE OF POWER</a:t>
            </a:r>
            <a:endParaRPr lang="en-US" b="1" dirty="0"/>
          </a:p>
        </p:txBody>
      </p:sp>
      <p:sp>
        <p:nvSpPr>
          <p:cNvPr id="3" name="Content Placeholder 2"/>
          <p:cNvSpPr>
            <a:spLocks noGrp="1"/>
          </p:cNvSpPr>
          <p:nvPr>
            <p:ph idx="1"/>
          </p:nvPr>
        </p:nvSpPr>
        <p:spPr/>
        <p:txBody>
          <a:bodyPr/>
          <a:lstStyle/>
          <a:p>
            <a:r>
              <a:rPr lang="en-US" dirty="0" smtClean="0"/>
              <a:t>The term </a:t>
            </a:r>
            <a:r>
              <a:rPr lang="en-US" b="1" dirty="0" smtClean="0"/>
              <a:t>balance of power </a:t>
            </a:r>
            <a:r>
              <a:rPr lang="en-US" dirty="0" smtClean="0"/>
              <a:t>refers to the general concept of one or more states’ power being used to balance that of another state or group of states. Balance of power can refer to any ratio of power capabilities between states or alliances, or it can mean only a relatively equal ratio. Alternatively, balance of power can refer to the process by which counterbalancing coalitions have repeatedly formed in history to prevent one state from conquering an entire region</a:t>
            </a:r>
            <a:endParaRPr lang="en-US" dirty="0"/>
          </a:p>
        </p:txBody>
      </p:sp>
    </p:spTree>
    <p:extLst>
      <p:ext uri="{BB962C8B-B14F-4D97-AF65-F5344CB8AC3E}">
        <p14:creationId xmlns:p14="http://schemas.microsoft.com/office/powerpoint/2010/main" val="32591010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The </a:t>
            </a:r>
            <a:r>
              <a:rPr lang="en-US" b="1" dirty="0" smtClean="0"/>
              <a:t>theory of balance of power </a:t>
            </a:r>
            <a:r>
              <a:rPr lang="en-US" dirty="0" smtClean="0"/>
              <a:t>argues that such counterbalancing occurs regularly and maintains the stability of the international system. The system is stable in that its rules and principles stay the same: state sovereignty does not collapse into a universal empire. This stability does not, however, imply peace; it is rather a stability maintained by means of recurring wars that adjust power relations</a:t>
            </a:r>
          </a:p>
          <a:p>
            <a:r>
              <a:rPr lang="en-US" dirty="0" smtClean="0"/>
              <a:t>Alliances play a key role in the balance of power. Building up one’s own capabilities against a rival is a form of power balancing, but forming an alliance against a threatening state is often quicker, cheaper, and more effective. In the Cold War, the USA encircled the USSR with military and political alliances to prevent Soviet territorial expansion</a:t>
            </a:r>
            <a:endParaRPr lang="en-US" dirty="0"/>
          </a:p>
        </p:txBody>
      </p:sp>
    </p:spTree>
    <p:extLst>
      <p:ext uri="{BB962C8B-B14F-4D97-AF65-F5344CB8AC3E}">
        <p14:creationId xmlns:p14="http://schemas.microsoft.com/office/powerpoint/2010/main" val="22980597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descr="To What Extent Should National Interest Be Pursued? - ppt download"/>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20436" y="365125"/>
            <a:ext cx="10737273" cy="6257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65869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Methods for the Promotion of NI</a:t>
            </a:r>
            <a:endParaRPr lang="en-US" dirty="0"/>
          </a:p>
        </p:txBody>
      </p:sp>
      <p:sp>
        <p:nvSpPr>
          <p:cNvPr id="3" name="Content Placeholder 2"/>
          <p:cNvSpPr>
            <a:spLocks noGrp="1"/>
          </p:cNvSpPr>
          <p:nvPr>
            <p:ph idx="1"/>
          </p:nvPr>
        </p:nvSpPr>
        <p:spPr/>
        <p:txBody>
          <a:bodyPr>
            <a:normAutofit/>
          </a:bodyPr>
          <a:lstStyle/>
          <a:p>
            <a:pPr>
              <a:buNone/>
            </a:pPr>
            <a:endParaRPr lang="en-US" sz="2400" dirty="0"/>
          </a:p>
          <a:p>
            <a:pPr lvl="0"/>
            <a:r>
              <a:rPr lang="en-US" sz="2400" dirty="0"/>
              <a:t>Coercive Measures (in case of conflicting NI)</a:t>
            </a:r>
          </a:p>
          <a:p>
            <a:pPr lvl="0"/>
            <a:r>
              <a:rPr lang="en-US" sz="2400" dirty="0"/>
              <a:t>Alliances</a:t>
            </a:r>
          </a:p>
          <a:p>
            <a:pPr lvl="0"/>
            <a:r>
              <a:rPr lang="en-US" sz="2400" dirty="0"/>
              <a:t>Diplomatic Negotiations (in case of complementary or compatible national interests)</a:t>
            </a:r>
          </a:p>
          <a:p>
            <a:pPr lvl="0"/>
            <a:r>
              <a:rPr lang="en-US" sz="2400" dirty="0"/>
              <a:t>Economic Aid</a:t>
            </a:r>
          </a:p>
          <a:p>
            <a:pPr lvl="0"/>
            <a:r>
              <a:rPr lang="en-US" sz="2400" dirty="0"/>
              <a:t>Propaganda</a:t>
            </a:r>
          </a:p>
          <a:p>
            <a:pPr lvl="0"/>
            <a:r>
              <a:rPr lang="en-US" sz="2400" dirty="0"/>
              <a:t>Collective Security (international peace and security a common objective of all the nations)</a:t>
            </a:r>
          </a:p>
          <a:p>
            <a:endParaRPr lang="en-US" sz="2400" dirty="0"/>
          </a:p>
        </p:txBody>
      </p:sp>
    </p:spTree>
    <p:extLst>
      <p:ext uri="{BB962C8B-B14F-4D97-AF65-F5344CB8AC3E}">
        <p14:creationId xmlns:p14="http://schemas.microsoft.com/office/powerpoint/2010/main" val="18481783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Types of </a:t>
            </a:r>
            <a:r>
              <a:rPr lang="en-US" b="1" dirty="0" smtClean="0"/>
              <a:t>National </a:t>
            </a:r>
            <a:r>
              <a:rPr lang="en-US" b="1" dirty="0"/>
              <a:t>I</a:t>
            </a:r>
            <a:r>
              <a:rPr lang="en-US" b="1" dirty="0" smtClean="0"/>
              <a:t>nterests </a:t>
            </a:r>
            <a:r>
              <a:rPr lang="en-US" b="1" dirty="0"/>
              <a:t>in International </a:t>
            </a:r>
            <a:r>
              <a:rPr lang="en-US" b="1" dirty="0" smtClean="0"/>
              <a:t>Relations</a:t>
            </a:r>
            <a:endParaRPr lang="en-US" b="1" dirty="0"/>
          </a:p>
        </p:txBody>
      </p:sp>
      <p:sp>
        <p:nvSpPr>
          <p:cNvPr id="3" name="Content Placeholder 2"/>
          <p:cNvSpPr>
            <a:spLocks noGrp="1"/>
          </p:cNvSpPr>
          <p:nvPr>
            <p:ph idx="1"/>
          </p:nvPr>
        </p:nvSpPr>
        <p:spPr/>
        <p:txBody>
          <a:bodyPr>
            <a:normAutofit fontScale="92500" lnSpcReduction="10000"/>
          </a:bodyPr>
          <a:lstStyle/>
          <a:p>
            <a:pPr fontAlgn="base"/>
            <a:r>
              <a:rPr lang="en-US" b="1" dirty="0"/>
              <a:t>Economic interests:</a:t>
            </a:r>
            <a:r>
              <a:rPr lang="en-US" dirty="0"/>
              <a:t> These can include promoting economic growth, protecting domestic industries, and securing access to natural resources, markets, and other economic opportunities.</a:t>
            </a:r>
          </a:p>
          <a:p>
            <a:pPr fontAlgn="base"/>
            <a:r>
              <a:rPr lang="en-US" b="1" dirty="0"/>
              <a:t>National security interests:</a:t>
            </a:r>
            <a:r>
              <a:rPr lang="en-US" dirty="0"/>
              <a:t> These can include protecting the country from external threats such as military aggression, terrorism, and cyber attacks, as well as maintaining a strong military and intelligence capabilities.</a:t>
            </a:r>
          </a:p>
          <a:p>
            <a:pPr fontAlgn="base"/>
            <a:r>
              <a:rPr lang="en-US" b="1" dirty="0"/>
              <a:t>Political interests:</a:t>
            </a:r>
            <a:r>
              <a:rPr lang="en-US" dirty="0"/>
              <a:t> These can include promoting democratic values, protecting human rights, and supporting stable and effective governance within the country and around the world.</a:t>
            </a:r>
          </a:p>
          <a:p>
            <a:pPr fontAlgn="base"/>
            <a:r>
              <a:rPr lang="en-US" b="1" dirty="0"/>
              <a:t>Cultural interests:</a:t>
            </a:r>
            <a:r>
              <a:rPr lang="en-US" dirty="0"/>
              <a:t> These can include preserving and promoting the country’s cultural heritage, language, and traditions.</a:t>
            </a:r>
          </a:p>
          <a:p>
            <a:endParaRPr lang="en-US" dirty="0"/>
          </a:p>
        </p:txBody>
      </p:sp>
    </p:spTree>
    <p:extLst>
      <p:ext uri="{BB962C8B-B14F-4D97-AF65-F5344CB8AC3E}">
        <p14:creationId xmlns:p14="http://schemas.microsoft.com/office/powerpoint/2010/main" val="2113052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fontAlgn="base"/>
            <a:r>
              <a:rPr lang="en-US" b="1" dirty="0"/>
              <a:t>Environmental interests:</a:t>
            </a:r>
            <a:r>
              <a:rPr lang="en-US" dirty="0"/>
              <a:t> These can include protecting the country’s natural resources and promoting environmental sustainability.</a:t>
            </a:r>
          </a:p>
          <a:p>
            <a:pPr fontAlgn="base"/>
            <a:r>
              <a:rPr lang="en-US" b="1" dirty="0"/>
              <a:t>Humanitarian interests:</a:t>
            </a:r>
            <a:r>
              <a:rPr lang="en-US" dirty="0"/>
              <a:t> These can include providing assistance to other countries in need, such as in the aftermath of natural disasters or conflicts.</a:t>
            </a:r>
          </a:p>
          <a:p>
            <a:pPr fontAlgn="base"/>
            <a:r>
              <a:rPr lang="en-US" b="1" dirty="0"/>
              <a:t>Strategic interests:</a:t>
            </a:r>
            <a:r>
              <a:rPr lang="en-US" dirty="0"/>
              <a:t> These can include securing access to key transportation routes, such as sea lanes, or maintaining a presence in key regions of the world.</a:t>
            </a:r>
          </a:p>
          <a:p>
            <a:endParaRPr lang="en-US" dirty="0"/>
          </a:p>
        </p:txBody>
      </p:sp>
    </p:spTree>
    <p:extLst>
      <p:ext uri="{BB962C8B-B14F-4D97-AF65-F5344CB8AC3E}">
        <p14:creationId xmlns:p14="http://schemas.microsoft.com/office/powerpoint/2010/main" val="3293352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Classification of National </a:t>
            </a:r>
            <a:r>
              <a:rPr lang="en-US" b="1" dirty="0" smtClean="0"/>
              <a:t>Interests</a:t>
            </a:r>
            <a:endParaRPr lang="en-US" dirty="0"/>
          </a:p>
        </p:txBody>
      </p:sp>
      <p:sp>
        <p:nvSpPr>
          <p:cNvPr id="3" name="Content Placeholder 2"/>
          <p:cNvSpPr>
            <a:spLocks noGrp="1"/>
          </p:cNvSpPr>
          <p:nvPr>
            <p:ph idx="1"/>
          </p:nvPr>
        </p:nvSpPr>
        <p:spPr/>
        <p:txBody>
          <a:bodyPr>
            <a:normAutofit fontScale="85000" lnSpcReduction="20000"/>
          </a:bodyPr>
          <a:lstStyle/>
          <a:p>
            <a:pPr fontAlgn="base"/>
            <a:r>
              <a:rPr lang="en-US" b="1" dirty="0"/>
              <a:t>The Primary Interests:</a:t>
            </a:r>
            <a:endParaRPr lang="en-US" dirty="0"/>
          </a:p>
          <a:p>
            <a:pPr marL="0" indent="0" fontAlgn="base">
              <a:buNone/>
            </a:pPr>
            <a:r>
              <a:rPr lang="en-US" dirty="0"/>
              <a:t>These are those interests in respect of which no nation can compromise. It includes the preservation of physical, political and cultural identity against possible encroachments by other states. A state has to defend these at all costs.</a:t>
            </a:r>
          </a:p>
          <a:p>
            <a:pPr fontAlgn="base"/>
            <a:r>
              <a:rPr lang="en-US" b="1" dirty="0"/>
              <a:t>Secondary Interests:</a:t>
            </a:r>
            <a:endParaRPr lang="en-US" dirty="0"/>
          </a:p>
          <a:p>
            <a:pPr marL="0" indent="0" fontAlgn="base">
              <a:buNone/>
            </a:pPr>
            <a:r>
              <a:rPr lang="en-US" dirty="0"/>
              <a:t>These are less important than the primary interests. Secondary Interests are quite vital for the existence of the state. This includes the protection of the citizens abroad and ensuring of diplomatic immunities for the diplomatic staff</a:t>
            </a:r>
            <a:r>
              <a:rPr lang="en-US" dirty="0" smtClean="0"/>
              <a:t>.</a:t>
            </a:r>
          </a:p>
          <a:p>
            <a:pPr fontAlgn="base"/>
            <a:r>
              <a:rPr lang="en-US" b="1" dirty="0"/>
              <a:t>Permanent Interests:</a:t>
            </a:r>
            <a:endParaRPr lang="en-US" dirty="0"/>
          </a:p>
          <a:p>
            <a:pPr marL="0" indent="0" fontAlgn="base">
              <a:buNone/>
            </a:pPr>
            <a:r>
              <a:rPr lang="en-US" dirty="0"/>
              <a:t>These refer to the relatively constant long-term interests of the state. These are subject to very slow changes. The US interest to preserve its spheres of influence and to maintain freedom of navigation in all the oceans is the examples of such interests.</a:t>
            </a:r>
          </a:p>
          <a:p>
            <a:pPr marL="0" indent="0" fontAlgn="base">
              <a:buNone/>
            </a:pPr>
            <a:endParaRPr lang="en-US" dirty="0"/>
          </a:p>
          <a:p>
            <a:endParaRPr lang="en-US" dirty="0"/>
          </a:p>
        </p:txBody>
      </p:sp>
    </p:spTree>
    <p:extLst>
      <p:ext uri="{BB962C8B-B14F-4D97-AF65-F5344CB8AC3E}">
        <p14:creationId xmlns:p14="http://schemas.microsoft.com/office/powerpoint/2010/main" val="687979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fontAlgn="base"/>
            <a:r>
              <a:rPr lang="en-US" b="1" dirty="0"/>
              <a:t>Variable Interests:</a:t>
            </a:r>
            <a:endParaRPr lang="en-US" dirty="0"/>
          </a:p>
          <a:p>
            <a:pPr marL="0" indent="0" fontAlgn="base">
              <a:buNone/>
            </a:pPr>
            <a:r>
              <a:rPr lang="en-US" dirty="0"/>
              <a:t>Such interests are those interests of a nation which are considered vital for national good in a given set of circumstances. In this sense these can diverge from both primary and permanent interests. The variable interests are largely determined by “the cross currents of personalities, public opinion, sectional interests, partisan politics and political and moral folkways</a:t>
            </a:r>
            <a:r>
              <a:rPr lang="en-US" dirty="0" smtClean="0"/>
              <a:t>.”</a:t>
            </a:r>
          </a:p>
          <a:p>
            <a:pPr fontAlgn="base"/>
            <a:r>
              <a:rPr lang="en-US" b="1" dirty="0"/>
              <a:t>The General Interests:</a:t>
            </a:r>
            <a:endParaRPr lang="en-US" dirty="0"/>
          </a:p>
          <a:p>
            <a:pPr marL="0" indent="0" fontAlgn="base">
              <a:buNone/>
            </a:pPr>
            <a:r>
              <a:rPr lang="en-US" dirty="0"/>
              <a:t>General interests of a nation refer to those positive conditions which apply to a large number of nations or in several specified fields such as economic, trade, diplomatic relations etc. To maintain international peace is a general interest of all the nations. Similar is the case of disarmament and arms control</a:t>
            </a:r>
            <a:r>
              <a:rPr lang="en-US" dirty="0" smtClean="0"/>
              <a:t>.</a:t>
            </a:r>
          </a:p>
          <a:p>
            <a:pPr fontAlgn="base"/>
            <a:r>
              <a:rPr lang="en-US" b="1" dirty="0"/>
              <a:t>Specific Interests:</a:t>
            </a:r>
            <a:endParaRPr lang="en-US" dirty="0"/>
          </a:p>
          <a:p>
            <a:pPr marL="0" indent="0" fontAlgn="base">
              <a:buNone/>
            </a:pPr>
            <a:r>
              <a:rPr lang="en-US" dirty="0"/>
              <a:t>These are the logical outgrowths of the general interests and these are defined in terms of time and space. To secure the economic rights of the Third World countries through the securing of a New International Economic Order is a specific interest of India and other developing countries</a:t>
            </a:r>
            <a:r>
              <a:rPr lang="en-US" dirty="0" smtClean="0"/>
              <a:t>.</a:t>
            </a:r>
            <a:endParaRPr lang="en-US" dirty="0"/>
          </a:p>
          <a:p>
            <a:endParaRPr lang="en-US" dirty="0"/>
          </a:p>
        </p:txBody>
      </p:sp>
    </p:spTree>
    <p:extLst>
      <p:ext uri="{BB962C8B-B14F-4D97-AF65-F5344CB8AC3E}">
        <p14:creationId xmlns:p14="http://schemas.microsoft.com/office/powerpoint/2010/main" val="29038411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665</TotalTime>
  <Words>1975</Words>
  <Application>Microsoft Office PowerPoint</Application>
  <PresentationFormat>Widescreen</PresentationFormat>
  <Paragraphs>112</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Calibri Light</vt:lpstr>
      <vt:lpstr>Office Theme</vt:lpstr>
      <vt:lpstr>NATIONAL INTEREST NATIONAL POWER</vt:lpstr>
      <vt:lpstr>PowerPoint Presentation</vt:lpstr>
      <vt:lpstr>PowerPoint Presentation</vt:lpstr>
      <vt:lpstr>PowerPoint Presentation</vt:lpstr>
      <vt:lpstr>Methods for the Promotion of NI</vt:lpstr>
      <vt:lpstr>Types of National Interests in International Relations</vt:lpstr>
      <vt:lpstr>PowerPoint Presentation</vt:lpstr>
      <vt:lpstr>Classification of National Interests</vt:lpstr>
      <vt:lpstr>PowerPoint Presentation</vt:lpstr>
      <vt:lpstr>Examples</vt:lpstr>
      <vt:lpstr>NATIONAL POWER</vt:lpstr>
      <vt:lpstr>PowerPoint Presentation</vt:lpstr>
      <vt:lpstr>VARIOUS FORMS OF POWER</vt:lpstr>
      <vt:lpstr>PowerPoint Presentation</vt:lpstr>
      <vt:lpstr>PowerPoint Presentation</vt:lpstr>
      <vt:lpstr>PowerPoint Presentation</vt:lpstr>
      <vt:lpstr>GOBAL POWER STRUCTURES</vt:lpstr>
      <vt:lpstr>PowerPoint Presentation</vt:lpstr>
      <vt:lpstr>PowerPoint Presentation</vt:lpstr>
      <vt:lpstr>Elements of National Power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BALANCE OF POWER</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NATIONAL INTEREST</dc:title>
  <dc:creator>Dell</dc:creator>
  <cp:lastModifiedBy>Zahida</cp:lastModifiedBy>
  <cp:revision>26</cp:revision>
  <dcterms:created xsi:type="dcterms:W3CDTF">2021-11-01T14:32:49Z</dcterms:created>
  <dcterms:modified xsi:type="dcterms:W3CDTF">2023-10-24T06:39:43Z</dcterms:modified>
</cp:coreProperties>
</file>