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Crimson Pro Semi Bold"/>
      <p:regular r:id="rId17"/>
    </p:embeddedFont>
    <p:embeddedFont>
      <p:font typeface="Crimson Pro Semi Bold"/>
      <p:regular r:id="rId18"/>
    </p:embeddedFont>
    <p:embeddedFont>
      <p:font typeface="Crimson Pro Semi Bold"/>
      <p:regular r:id="rId19"/>
    </p:embeddedFont>
    <p:embeddedFont>
      <p:font typeface="Crimson Pro Semi Bold"/>
      <p:regular r:id="rId20"/>
    </p:embeddedFont>
    <p:embeddedFont>
      <p:font typeface="Heebo"/>
      <p:regular r:id="rId21"/>
    </p:embeddedFont>
    <p:embeddedFont>
      <p:font typeface="Heeb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Bridging Continents: Unleashing African Remote Talent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Unlocking the vast potential of African talent for the global remote workforce.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2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Team &amp; Vision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223843"/>
            <a:ext cx="11772424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Driven by Passion, Poised for Impact</a:t>
            </a:r>
            <a:endParaRPr lang="en-US" sz="6150" dirty="0"/>
          </a:p>
        </p:txBody>
      </p:sp>
      <p:sp>
        <p:nvSpPr>
          <p:cNvPr id="4" name="Shape 2"/>
          <p:cNvSpPr/>
          <p:nvPr/>
        </p:nvSpPr>
        <p:spPr>
          <a:xfrm>
            <a:off x="793790" y="2882384"/>
            <a:ext cx="4196358" cy="2950250"/>
          </a:xfrm>
          <a:prstGeom prst="roundRect">
            <a:avLst>
              <a:gd name="adj" fmla="val 4959"/>
            </a:avLst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285190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6" name="Shape 4"/>
          <p:cNvSpPr/>
          <p:nvPr/>
        </p:nvSpPr>
        <p:spPr>
          <a:xfrm>
            <a:off x="2551688" y="254222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</p:sp>
      <p:sp>
        <p:nvSpPr>
          <p:cNvPr id="7" name="Text 5"/>
          <p:cNvSpPr/>
          <p:nvPr/>
        </p:nvSpPr>
        <p:spPr>
          <a:xfrm>
            <a:off x="2755761" y="27123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51084" y="3449360"/>
            <a:ext cx="3681770" cy="2125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Founder'H4&gt; As the founder, my background in tech and cybersecurity fuels a deep passion for solving unemployment through innovative solutions.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5216962" y="2882384"/>
            <a:ext cx="4196358" cy="2950250"/>
          </a:xfrm>
          <a:prstGeom prst="roundRect">
            <a:avLst>
              <a:gd name="adj" fmla="val 4959"/>
            </a:avLst>
          </a:prstGeom>
          <a:solidFill>
            <a:srgbClr val="FFFFFF"/>
          </a:solidFill>
          <a:ln/>
        </p:spPr>
      </p:sp>
      <p:sp>
        <p:nvSpPr>
          <p:cNvPr id="10" name="Shape 8"/>
          <p:cNvSpPr/>
          <p:nvPr/>
        </p:nvSpPr>
        <p:spPr>
          <a:xfrm>
            <a:off x="5216962" y="285190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11" name="Shape 9"/>
          <p:cNvSpPr/>
          <p:nvPr/>
        </p:nvSpPr>
        <p:spPr>
          <a:xfrm>
            <a:off x="6974860" y="254222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</p:sp>
      <p:sp>
        <p:nvSpPr>
          <p:cNvPr id="12" name="Text 10"/>
          <p:cNvSpPr/>
          <p:nvPr/>
        </p:nvSpPr>
        <p:spPr>
          <a:xfrm>
            <a:off x="7178933" y="27123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5474256" y="3449360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Advisory Board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We are actively onboarding experienced advisors and partners to guide our strategic direction.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133" y="2882384"/>
            <a:ext cx="4196358" cy="2950250"/>
          </a:xfrm>
          <a:prstGeom prst="roundRect">
            <a:avLst>
              <a:gd name="adj" fmla="val 4959"/>
            </a:avLst>
          </a:prstGeom>
          <a:solidFill>
            <a:srgbClr val="FFFFFF"/>
          </a:solidFill>
          <a:ln/>
        </p:spPr>
      </p:sp>
      <p:sp>
        <p:nvSpPr>
          <p:cNvPr id="15" name="Shape 13"/>
          <p:cNvSpPr/>
          <p:nvPr/>
        </p:nvSpPr>
        <p:spPr>
          <a:xfrm>
            <a:off x="9640133" y="285190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16" name="Shape 14"/>
          <p:cNvSpPr/>
          <p:nvPr/>
        </p:nvSpPr>
        <p:spPr>
          <a:xfrm>
            <a:off x="11398032" y="254222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</p:sp>
      <p:sp>
        <p:nvSpPr>
          <p:cNvPr id="17" name="Text 15"/>
          <p:cNvSpPr/>
          <p:nvPr/>
        </p:nvSpPr>
        <p:spPr>
          <a:xfrm>
            <a:off x="11602105" y="27123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9897427" y="3449360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Future Growth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Planned roles include Product Manager, Software Developer, and Recruitment Specialist.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790" y="6399609"/>
            <a:ext cx="13042702" cy="1187172"/>
          </a:xfrm>
          <a:prstGeom prst="roundRect">
            <a:avLst>
              <a:gd name="adj" fmla="val 12324"/>
            </a:avLst>
          </a:prstGeom>
          <a:solidFill>
            <a:srgbClr val="FFFFFF"/>
          </a:solidFill>
          <a:ln/>
        </p:spPr>
      </p:sp>
      <p:sp>
        <p:nvSpPr>
          <p:cNvPr id="20" name="Shape 18"/>
          <p:cNvSpPr/>
          <p:nvPr/>
        </p:nvSpPr>
        <p:spPr>
          <a:xfrm>
            <a:off x="793790" y="6369129"/>
            <a:ext cx="13042702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21" name="Shape 19"/>
          <p:cNvSpPr/>
          <p:nvPr/>
        </p:nvSpPr>
        <p:spPr>
          <a:xfrm>
            <a:off x="6974860" y="605944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</p:sp>
      <p:sp>
        <p:nvSpPr>
          <p:cNvPr id="22" name="Text 20"/>
          <p:cNvSpPr/>
          <p:nvPr/>
        </p:nvSpPr>
        <p:spPr>
          <a:xfrm>
            <a:off x="7178933" y="6229588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4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1051084" y="6966585"/>
            <a:ext cx="125281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Join us in transforming lives and empowering global businesses through the power of African talent.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1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082641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Millions of </a:t>
            </a:r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2150FE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Skilled Africans</a:t>
            </a:r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 Face Barriers to Global Remote Jobs</a:t>
            </a:r>
            <a:endParaRPr lang="en-US" sz="6150" dirty="0"/>
          </a:p>
        </p:txBody>
      </p:sp>
      <p:sp>
        <p:nvSpPr>
          <p:cNvPr id="4" name="Shape 2"/>
          <p:cNvSpPr/>
          <p:nvPr/>
        </p:nvSpPr>
        <p:spPr>
          <a:xfrm>
            <a:off x="793790" y="4379238"/>
            <a:ext cx="4196358" cy="1730812"/>
          </a:xfrm>
          <a:prstGeom prst="roundRect">
            <a:avLst>
              <a:gd name="adj" fmla="val 1966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3790" y="4379238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6" name="Text 4"/>
          <p:cNvSpPr/>
          <p:nvPr/>
        </p:nvSpPr>
        <p:spPr>
          <a:xfrm>
            <a:off x="1173004" y="46365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Limited Visibility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73004" y="5126950"/>
            <a:ext cx="35598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Struggling to connect with international employers.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379238"/>
            <a:ext cx="4196358" cy="1730812"/>
          </a:xfrm>
          <a:prstGeom prst="roundRect">
            <a:avLst>
              <a:gd name="adj" fmla="val 1966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16962" y="4379238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10" name="Text 8"/>
          <p:cNvSpPr/>
          <p:nvPr/>
        </p:nvSpPr>
        <p:spPr>
          <a:xfrm>
            <a:off x="5596176" y="46365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Access &amp; Trust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96176" y="5126950"/>
            <a:ext cx="35598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Lack of trusted platforms and employer confidence.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4379238"/>
            <a:ext cx="4196358" cy="1730812"/>
          </a:xfrm>
          <a:prstGeom prst="roundRect">
            <a:avLst>
              <a:gd name="adj" fmla="val 1966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40133" y="4379238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14" name="Text 12"/>
          <p:cNvSpPr/>
          <p:nvPr/>
        </p:nvSpPr>
        <p:spPr>
          <a:xfrm>
            <a:off x="10019348" y="4636532"/>
            <a:ext cx="31583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Mismatched Requirements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019348" y="5126950"/>
            <a:ext cx="35598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Cultural and format discrepancies in applications and interviews.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3652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At the same time, global employers struggle to source reliable, vetted talent from the African continent.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241" y="618649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87241" y="1195030"/>
            <a:ext cx="13055918" cy="29100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600"/>
              </a:lnSpc>
              <a:buNone/>
            </a:pPr>
            <a:r>
              <a:rPr lang="en-US" sz="61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 Dedicated Bridge Connecting African Talent with Global Remote Opportunities</a:t>
            </a:r>
            <a:endParaRPr lang="en-US" sz="6100" dirty="0"/>
          </a:p>
        </p:txBody>
      </p:sp>
      <p:sp>
        <p:nvSpPr>
          <p:cNvPr id="4" name="Shape 2"/>
          <p:cNvSpPr/>
          <p:nvPr/>
        </p:nvSpPr>
        <p:spPr>
          <a:xfrm>
            <a:off x="787241" y="4442460"/>
            <a:ext cx="4201954" cy="2555558"/>
          </a:xfrm>
          <a:prstGeom prst="roundRect">
            <a:avLst>
              <a:gd name="adj" fmla="val 1320"/>
            </a:avLst>
          </a:prstGeom>
          <a:solidFill>
            <a:srgbClr val="F2EEEE"/>
          </a:solidFill>
          <a:ln/>
        </p:spPr>
      </p:sp>
      <p:sp>
        <p:nvSpPr>
          <p:cNvPr id="5" name="Shape 3"/>
          <p:cNvSpPr/>
          <p:nvPr/>
        </p:nvSpPr>
        <p:spPr>
          <a:xfrm>
            <a:off x="1012150" y="4667369"/>
            <a:ext cx="674846" cy="674846"/>
          </a:xfrm>
          <a:prstGeom prst="roundRect">
            <a:avLst>
              <a:gd name="adj" fmla="val 13548403"/>
            </a:avLst>
          </a:prstGeom>
          <a:solidFill>
            <a:srgbClr val="2150FE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769" y="4815007"/>
            <a:ext cx="303609" cy="37957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12150" y="5567124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Profile Optimization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12150" y="6053495"/>
            <a:ext cx="3752136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Tailored CV/LinkedIn to global standards.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4104" y="4442460"/>
            <a:ext cx="4202073" cy="2555558"/>
          </a:xfrm>
          <a:prstGeom prst="roundRect">
            <a:avLst>
              <a:gd name="adj" fmla="val 1320"/>
            </a:avLst>
          </a:prstGeom>
          <a:solidFill>
            <a:srgbClr val="F2EEEE"/>
          </a:solidFill>
          <a:ln/>
        </p:spPr>
      </p:sp>
      <p:sp>
        <p:nvSpPr>
          <p:cNvPr id="10" name="Shape 7"/>
          <p:cNvSpPr/>
          <p:nvPr/>
        </p:nvSpPr>
        <p:spPr>
          <a:xfrm>
            <a:off x="5439013" y="4667369"/>
            <a:ext cx="674846" cy="674846"/>
          </a:xfrm>
          <a:prstGeom prst="roundRect">
            <a:avLst>
              <a:gd name="adj" fmla="val 13548403"/>
            </a:avLst>
          </a:prstGeom>
          <a:solidFill>
            <a:srgbClr val="2150FE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632" y="4815007"/>
            <a:ext cx="303609" cy="37957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39013" y="5567124"/>
            <a:ext cx="3264098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Skill Verification &amp; Training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439013" y="6053495"/>
            <a:ext cx="3752255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Ensuring readiness for international roles.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641086" y="4442460"/>
            <a:ext cx="4201954" cy="2555558"/>
          </a:xfrm>
          <a:prstGeom prst="roundRect">
            <a:avLst>
              <a:gd name="adj" fmla="val 1320"/>
            </a:avLst>
          </a:prstGeom>
          <a:solidFill>
            <a:srgbClr val="F2EEEE"/>
          </a:solidFill>
          <a:ln/>
        </p:spPr>
      </p:sp>
      <p:sp>
        <p:nvSpPr>
          <p:cNvPr id="15" name="Shape 11"/>
          <p:cNvSpPr/>
          <p:nvPr/>
        </p:nvSpPr>
        <p:spPr>
          <a:xfrm>
            <a:off x="9865995" y="4667369"/>
            <a:ext cx="674846" cy="674846"/>
          </a:xfrm>
          <a:prstGeom prst="roundRect">
            <a:avLst>
              <a:gd name="adj" fmla="val 13548403"/>
            </a:avLst>
          </a:prstGeom>
          <a:solidFill>
            <a:srgbClr val="2150FE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13" y="4815007"/>
            <a:ext cx="303609" cy="379571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65995" y="5567124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Curated Matching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9865995" y="6053495"/>
            <a:ext cx="3752136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Algorithmic precision for employer-candidate fit.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787241" y="7251025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 build trust and efficiency into every step of the hiring process, benefiting both job seekers and employers.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9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Our Product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131695"/>
            <a:ext cx="422779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Seamless Platform Experience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7838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Our intuitive web and mobile platform simplifies the remote hiring journey: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1367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Candidate Profiles: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Optimized for global visibility and skill showcasing.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87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Employer Dashboards: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Post jobs, screen pre-vetted talent, and manage applications efficiently.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2388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Interview Prep Tools: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Built-in resources for confidence and success.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2898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Secure Payments: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Streamlined gateway for premium services and subscriptions.</a:t>
            </a: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160032"/>
            <a:ext cx="4082891" cy="2268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6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Market Opportunity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767364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Tapping into a </a:t>
            </a:r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04318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Vast &amp; Growing</a:t>
            </a:r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 Global Market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417730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4.7M+</a:t>
            </a:r>
            <a:endParaRPr lang="en-US" sz="5850" dirty="0"/>
          </a:p>
        </p:txBody>
      </p:sp>
      <p:sp>
        <p:nvSpPr>
          <p:cNvPr id="5" name="Text 3"/>
          <p:cNvSpPr/>
          <p:nvPr/>
        </p:nvSpPr>
        <p:spPr>
          <a:xfrm>
            <a:off x="1455420" y="52091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Nigerian Graduates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699522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Unemployed, skilled, and ready for remote work.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35893" y="417730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$1.9T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5897523" y="52091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Global Remote Market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235893" y="5699522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Projected value by 2028, showing massive growth.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677995" y="417730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200M+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10339626" y="52091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African Job Seekers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677995" y="5699522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Our scalable potential across the continent.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6804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 address a critical need in a rapidly expanding global remote work landscape.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57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Competitive Edge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826895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2150FE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Beyond Generic:</a:t>
            </a:r>
            <a:pPr algn="l"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 Our Focused Advantage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4350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Traditional Platforms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314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Upwork, Fiverr, Toptal, LinkedIn: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Broad, general marketplaces.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7365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Oversaturated: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Difficult for African talent to stand out.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1787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Limited Support: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No tailored guidance for cultural/skill gaps.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350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Our Distinct Advantage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9314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African Talent Focus: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Exclusively for this untapped pool.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736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End-to-End Support: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Training, CV help, job matching, trust-building.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61787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Employer Confidence: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Pre-vetted talent, simplifying hiring.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1513" y="943094"/>
            <a:ext cx="2398395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Roadmap to Success</a:t>
            </a:r>
            <a:endParaRPr lang="en-US" sz="1850" dirty="0"/>
          </a:p>
        </p:txBody>
      </p:sp>
      <p:sp>
        <p:nvSpPr>
          <p:cNvPr id="3" name="Text 1"/>
          <p:cNvSpPr/>
          <p:nvPr/>
        </p:nvSpPr>
        <p:spPr>
          <a:xfrm>
            <a:off x="671513" y="1434584"/>
            <a:ext cx="12523827" cy="827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500"/>
              </a:lnSpc>
              <a:buNone/>
            </a:pPr>
            <a:r>
              <a:rPr lang="en-US" sz="5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Strategic Growth &amp; Impact in the Next 2 Years</a:t>
            </a:r>
            <a:endParaRPr lang="en-US" sz="5200" dirty="0"/>
          </a:p>
        </p:txBody>
      </p:sp>
      <p:sp>
        <p:nvSpPr>
          <p:cNvPr id="4" name="Shape 2"/>
          <p:cNvSpPr/>
          <p:nvPr/>
        </p:nvSpPr>
        <p:spPr>
          <a:xfrm>
            <a:off x="7303770" y="2549843"/>
            <a:ext cx="22860" cy="4736544"/>
          </a:xfrm>
          <a:prstGeom prst="roundRect">
            <a:avLst>
              <a:gd name="adj" fmla="val 125902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6546711" y="2754154"/>
            <a:ext cx="575548" cy="22860"/>
          </a:xfrm>
          <a:prstGeom prst="roundRect">
            <a:avLst>
              <a:gd name="adj" fmla="val 125902"/>
            </a:avLst>
          </a:prstGeom>
          <a:solidFill>
            <a:srgbClr val="D8D4D4"/>
          </a:solidFill>
          <a:ln/>
        </p:spPr>
      </p:sp>
      <p:sp>
        <p:nvSpPr>
          <p:cNvPr id="6" name="Shape 4"/>
          <p:cNvSpPr/>
          <p:nvPr/>
        </p:nvSpPr>
        <p:spPr>
          <a:xfrm>
            <a:off x="7099399" y="2549843"/>
            <a:ext cx="431602" cy="43160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7171253" y="2585740"/>
            <a:ext cx="287774" cy="359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3957518" y="2615684"/>
            <a:ext cx="2398395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Now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671513" y="3030379"/>
            <a:ext cx="568440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Early-stage idea, market validation &amp; concept refinement.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7508141" y="3905369"/>
            <a:ext cx="575548" cy="22860"/>
          </a:xfrm>
          <a:prstGeom prst="roundRect">
            <a:avLst>
              <a:gd name="adj" fmla="val 125902"/>
            </a:avLst>
          </a:prstGeom>
          <a:solidFill>
            <a:srgbClr val="D8D4D4"/>
          </a:solidFill>
          <a:ln/>
        </p:spPr>
      </p:sp>
      <p:sp>
        <p:nvSpPr>
          <p:cNvPr id="11" name="Shape 9"/>
          <p:cNvSpPr/>
          <p:nvPr/>
        </p:nvSpPr>
        <p:spPr>
          <a:xfrm>
            <a:off x="7099399" y="3701058"/>
            <a:ext cx="431602" cy="43160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2" name="Text 10"/>
          <p:cNvSpPr/>
          <p:nvPr/>
        </p:nvSpPr>
        <p:spPr>
          <a:xfrm>
            <a:off x="7171253" y="3736955"/>
            <a:ext cx="287774" cy="359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1"/>
          <p:cNvSpPr/>
          <p:nvPr/>
        </p:nvSpPr>
        <p:spPr>
          <a:xfrm>
            <a:off x="8274487" y="3766899"/>
            <a:ext cx="2398395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Next 6 Months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8274487" y="4181594"/>
            <a:ext cx="5684401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MVP development, onboard first 500 candidates, initial employer outreach.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6546711" y="4897636"/>
            <a:ext cx="575548" cy="22860"/>
          </a:xfrm>
          <a:prstGeom prst="roundRect">
            <a:avLst>
              <a:gd name="adj" fmla="val 125902"/>
            </a:avLst>
          </a:prstGeom>
          <a:solidFill>
            <a:srgbClr val="D8D4D4"/>
          </a:solidFill>
          <a:ln/>
        </p:spPr>
      </p:sp>
      <p:sp>
        <p:nvSpPr>
          <p:cNvPr id="16" name="Shape 14"/>
          <p:cNvSpPr/>
          <p:nvPr/>
        </p:nvSpPr>
        <p:spPr>
          <a:xfrm>
            <a:off x="7099399" y="4693325"/>
            <a:ext cx="431602" cy="43160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7" name="Text 15"/>
          <p:cNvSpPr/>
          <p:nvPr/>
        </p:nvSpPr>
        <p:spPr>
          <a:xfrm>
            <a:off x="7171253" y="4729222"/>
            <a:ext cx="287774" cy="359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6"/>
          <p:cNvSpPr/>
          <p:nvPr/>
        </p:nvSpPr>
        <p:spPr>
          <a:xfrm>
            <a:off x="3957518" y="4759166"/>
            <a:ext cx="2398395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12 Months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671513" y="5173861"/>
            <a:ext cx="5684401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Secure international recruiter partnerships, scale candidate acquisition.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7508141" y="5889903"/>
            <a:ext cx="575548" cy="22860"/>
          </a:xfrm>
          <a:prstGeom prst="roundRect">
            <a:avLst>
              <a:gd name="adj" fmla="val 125902"/>
            </a:avLst>
          </a:prstGeom>
          <a:solidFill>
            <a:srgbClr val="D8D4D4"/>
          </a:solidFill>
          <a:ln/>
        </p:spPr>
      </p:sp>
      <p:sp>
        <p:nvSpPr>
          <p:cNvPr id="21" name="Shape 19"/>
          <p:cNvSpPr/>
          <p:nvPr/>
        </p:nvSpPr>
        <p:spPr>
          <a:xfrm>
            <a:off x="7099399" y="5685592"/>
            <a:ext cx="431602" cy="43160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2" name="Text 20"/>
          <p:cNvSpPr/>
          <p:nvPr/>
        </p:nvSpPr>
        <p:spPr>
          <a:xfrm>
            <a:off x="7171253" y="5721489"/>
            <a:ext cx="287774" cy="359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4</a:t>
            </a:r>
            <a:endParaRPr lang="en-US" sz="2250" dirty="0"/>
          </a:p>
        </p:txBody>
      </p:sp>
      <p:sp>
        <p:nvSpPr>
          <p:cNvPr id="23" name="Text 21"/>
          <p:cNvSpPr/>
          <p:nvPr/>
        </p:nvSpPr>
        <p:spPr>
          <a:xfrm>
            <a:off x="8274487" y="5751433"/>
            <a:ext cx="2398395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 Years</a:t>
            </a:r>
            <a:endParaRPr lang="en-US" sz="1850" dirty="0"/>
          </a:p>
        </p:txBody>
      </p:sp>
      <p:sp>
        <p:nvSpPr>
          <p:cNvPr id="24" name="Text 22"/>
          <p:cNvSpPr/>
          <p:nvPr/>
        </p:nvSpPr>
        <p:spPr>
          <a:xfrm>
            <a:off x="8274487" y="6166128"/>
            <a:ext cx="568440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Expand to key African countries, establishing regional hubs.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4487" y="875705"/>
            <a:ext cx="2337554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Business Model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654487" y="1354693"/>
            <a:ext cx="12017216" cy="806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350"/>
              </a:lnSpc>
              <a:buNone/>
            </a:pPr>
            <a:r>
              <a:rPr lang="en-US" sz="50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Sustainable Revenue Through Value Creation</a:t>
            </a:r>
            <a:endParaRPr lang="en-US" sz="50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487" y="2651998"/>
            <a:ext cx="3366135" cy="187011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7550944" y="2651998"/>
            <a:ext cx="420767" cy="42076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6" name="Text 3"/>
          <p:cNvSpPr/>
          <p:nvPr/>
        </p:nvSpPr>
        <p:spPr>
          <a:xfrm>
            <a:off x="8158639" y="2716173"/>
            <a:ext cx="2337554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Freemium Model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8158639" y="3195161"/>
            <a:ext cx="5824895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Basic job board access for all candidates.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7550944" y="3868341"/>
            <a:ext cx="420767" cy="42076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8158639" y="3932515"/>
            <a:ext cx="2337554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Premium Services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8158639" y="4411504"/>
            <a:ext cx="5824895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Paid features: CV optimization, interview prep, advanced training.</a:t>
            </a:r>
            <a:endParaRPr lang="en-US" sz="1450" dirty="0"/>
          </a:p>
        </p:txBody>
      </p:sp>
      <p:sp>
        <p:nvSpPr>
          <p:cNvPr id="11" name="Shape 8"/>
          <p:cNvSpPr/>
          <p:nvPr/>
        </p:nvSpPr>
        <p:spPr>
          <a:xfrm>
            <a:off x="7550944" y="5084683"/>
            <a:ext cx="420767" cy="42076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8158639" y="5148858"/>
            <a:ext cx="2337554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Employer Subscriptions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158639" y="5627846"/>
            <a:ext cx="5824895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Access to our database of pre-vetted, high-quality talent.</a:t>
            </a:r>
            <a:endParaRPr lang="en-US" sz="1450" dirty="0"/>
          </a:p>
        </p:txBody>
      </p:sp>
      <p:sp>
        <p:nvSpPr>
          <p:cNvPr id="14" name="Shape 11"/>
          <p:cNvSpPr/>
          <p:nvPr/>
        </p:nvSpPr>
        <p:spPr>
          <a:xfrm>
            <a:off x="7550944" y="6301026"/>
            <a:ext cx="420767" cy="42076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8158639" y="6365200"/>
            <a:ext cx="2337554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Success Commissions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8158639" y="6844189"/>
            <a:ext cx="5824895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percentage on each successful hire made through our platform.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6851"/>
            <a:ext cx="29007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Our Ask &amp; Go-to-Market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313146"/>
            <a:ext cx="451223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Seeking </a:t>
            </a:r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2150FE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$100,000</a:t>
            </a:r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 Seed Funding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652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investment will fuel: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322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MVP Development: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Building the core platform.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9744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Marketing &amp; Acquisition: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Reaching our target audience.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4166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Strategic Partnerships: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Securing key collaborations.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31314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Go-to-Market Strategy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599521" y="29652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 will engage our audience through: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53222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Social Media: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Targeted campaigns for young professionals.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373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Strategic Partnerships: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With tech hubs, universities, and academies.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1424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Influencer Endorsements: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Leveraging career coaches and tech leaders.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9475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Direct Employer Outreach: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Connecting with global recruiters.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2025-08-30T14:16:38Z</dcterms:created>
  <dcterms:modified xsi:type="dcterms:W3CDTF">2025-08-30T14:16:38Z</dcterms:modified>
</cp:coreProperties>
</file>