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0" d="100"/>
          <a:sy n="100" d="100"/>
        </p:scale>
        <p:origin x="108"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4/25/2022</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3907955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4/25/2022</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294449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4/25/2022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610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4/25/2022</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07427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4/25/2022</a:t>
            </a:fld>
            <a:endParaRPr lang="en-US" dirty="0"/>
          </a:p>
        </p:txBody>
      </p:sp>
    </p:spTree>
    <p:extLst>
      <p:ext uri="{BB962C8B-B14F-4D97-AF65-F5344CB8AC3E}">
        <p14:creationId xmlns:p14="http://schemas.microsoft.com/office/powerpoint/2010/main" val="1198347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4/25/2022</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478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4/25/2022</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75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4/25/2022</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139635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4/25/2022</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5079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4/25/2022</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78558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4/25/2022</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36487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4/25/2022</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55387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742DB61-2D47-4023-BBE0-4380B6E02EC8}"/>
              </a:ext>
            </a:extLst>
          </p:cNvPr>
          <p:cNvSpPr>
            <a:spLocks noGrp="1"/>
          </p:cNvSpPr>
          <p:nvPr>
            <p:ph type="ctrTitle"/>
          </p:nvPr>
        </p:nvSpPr>
        <p:spPr>
          <a:xfrm>
            <a:off x="1180531" y="1346268"/>
            <a:ext cx="5274860" cy="3066706"/>
          </a:xfrm>
        </p:spPr>
        <p:txBody>
          <a:bodyPr anchor="b">
            <a:normAutofit/>
          </a:bodyPr>
          <a:lstStyle/>
          <a:p>
            <a:pPr>
              <a:lnSpc>
                <a:spcPct val="110000"/>
              </a:lnSpc>
            </a:pPr>
            <a:r>
              <a:rPr lang="en-US" dirty="0"/>
              <a:t>Power System Management</a:t>
            </a:r>
          </a:p>
        </p:txBody>
      </p:sp>
      <p:sp>
        <p:nvSpPr>
          <p:cNvPr id="3" name="Subtitle 2">
            <a:extLst>
              <a:ext uri="{FF2B5EF4-FFF2-40B4-BE49-F238E27FC236}">
                <a16:creationId xmlns:a16="http://schemas.microsoft.com/office/drawing/2014/main" id="{AC180F56-D0C6-4B7C-99F6-8B06470FE58C}"/>
              </a:ext>
            </a:extLst>
          </p:cNvPr>
          <p:cNvSpPr>
            <a:spLocks noGrp="1"/>
          </p:cNvSpPr>
          <p:nvPr>
            <p:ph type="subTitle" idx="1"/>
          </p:nvPr>
        </p:nvSpPr>
        <p:spPr>
          <a:xfrm>
            <a:off x="1201212" y="4412974"/>
            <a:ext cx="4524024" cy="1576188"/>
          </a:xfrm>
        </p:spPr>
        <p:txBody>
          <a:bodyPr anchor="t">
            <a:normAutofit/>
          </a:bodyPr>
          <a:lstStyle/>
          <a:p>
            <a:r>
              <a:rPr lang="en-US"/>
              <a:t>Week 8</a:t>
            </a:r>
          </a:p>
          <a:p>
            <a:r>
              <a:rPr lang="en-US"/>
              <a:t>1714949</a:t>
            </a:r>
            <a:endParaRPr lang="en-US" dirty="0"/>
          </a:p>
        </p:txBody>
      </p:sp>
      <p:sp>
        <p:nvSpPr>
          <p:cNvPr id="18" name="Freeform: Shape 10">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2">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4">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21" name="Picture 3" descr="Smoke from a factory">
            <a:extLst>
              <a:ext uri="{FF2B5EF4-FFF2-40B4-BE49-F238E27FC236}">
                <a16:creationId xmlns:a16="http://schemas.microsoft.com/office/drawing/2014/main" id="{E65539DE-DC13-4AC2-3145-C6BEC9BE18E3}"/>
              </a:ext>
            </a:extLst>
          </p:cNvPr>
          <p:cNvPicPr>
            <a:picLocks noChangeAspect="1"/>
          </p:cNvPicPr>
          <p:nvPr/>
        </p:nvPicPr>
        <p:blipFill rotWithShape="1">
          <a:blip r:embed="rId2"/>
          <a:srcRect l="22580" r="28715" b="-1"/>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3672243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74" name="Freeform: Shape 72">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75" name="Freeform: Shape 74">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176" name="Freeform: Shape 76">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177" name="Freeform: Shape 78">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178" name="Freeform: Shape 80">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79" name="Freeform: Shape 82">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180" name="Freeform: Shape 84">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181" name="Freeform: Shape 86">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7182" name="Rectangle 88">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183" name="Freeform: Shape 90">
            <a:extLst>
              <a:ext uri="{FF2B5EF4-FFF2-40B4-BE49-F238E27FC236}">
                <a16:creationId xmlns:a16="http://schemas.microsoft.com/office/drawing/2014/main" id="{8CC700D5-9809-43F4-89D5-7DBBCB0DC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02296" y="1287887"/>
            <a:ext cx="4523890" cy="418719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84" name="Freeform: Shape 92">
            <a:extLst>
              <a:ext uri="{FF2B5EF4-FFF2-40B4-BE49-F238E27FC236}">
                <a16:creationId xmlns:a16="http://schemas.microsoft.com/office/drawing/2014/main" id="{C7163242-6303-46DC-BAC1-2A204F061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51182" y="1382922"/>
            <a:ext cx="4174735" cy="394195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85" name="Freeform: Shape 94">
            <a:extLst>
              <a:ext uri="{FF2B5EF4-FFF2-40B4-BE49-F238E27FC236}">
                <a16:creationId xmlns:a16="http://schemas.microsoft.com/office/drawing/2014/main" id="{805C4C40-D70E-4C4F-B228-98A0A6132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00000" flipH="1">
            <a:off x="6733248" y="1097468"/>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0267EB45-E0F8-4654-888D-FE3B8981B3F1}"/>
              </a:ext>
            </a:extLst>
          </p:cNvPr>
          <p:cNvSpPr txBox="1"/>
          <p:nvPr/>
        </p:nvSpPr>
        <p:spPr>
          <a:xfrm>
            <a:off x="7430501" y="1847596"/>
            <a:ext cx="3459760" cy="2186393"/>
          </a:xfrm>
          <a:prstGeom prst="rect">
            <a:avLst/>
          </a:prstGeom>
        </p:spPr>
        <p:txBody>
          <a:bodyPr vert="horz" lIns="109728" tIns="109728" rIns="109728" bIns="91440" rtlCol="0" anchor="b">
            <a:normAutofit/>
          </a:bodyPr>
          <a:lstStyle/>
          <a:p>
            <a:pPr algn="ctr">
              <a:lnSpc>
                <a:spcPct val="110000"/>
              </a:lnSpc>
              <a:spcBef>
                <a:spcPct val="0"/>
              </a:spcBef>
              <a:spcAft>
                <a:spcPts val="600"/>
              </a:spcAft>
            </a:pPr>
            <a:r>
              <a:rPr kumimoji="0" lang="en-US" altLang="en-US" sz="2800" b="1" i="0" u="none" strike="noStrike" cap="none" spc="150" normalizeH="0">
                <a:ln>
                  <a:noFill/>
                </a:ln>
                <a:solidFill>
                  <a:schemeClr val="tx1">
                    <a:lumMod val="75000"/>
                    <a:lumOff val="25000"/>
                  </a:schemeClr>
                </a:solidFill>
                <a:effectLst/>
                <a:latin typeface="+mj-lt"/>
                <a:ea typeface="+mj-ea"/>
                <a:cs typeface="+mj-cs"/>
              </a:rPr>
              <a:t>Energy flow of the industrial robot. </a:t>
            </a:r>
          </a:p>
          <a:p>
            <a:pPr algn="ctr">
              <a:lnSpc>
                <a:spcPct val="110000"/>
              </a:lnSpc>
              <a:spcBef>
                <a:spcPct val="0"/>
              </a:spcBef>
              <a:spcAft>
                <a:spcPts val="600"/>
              </a:spcAft>
            </a:pPr>
            <a:endParaRPr lang="en-US" sz="2800" b="1" spc="150">
              <a:solidFill>
                <a:schemeClr val="tx1">
                  <a:lumMod val="75000"/>
                  <a:lumOff val="25000"/>
                </a:schemeClr>
              </a:solidFill>
              <a:latin typeface="+mj-lt"/>
              <a:ea typeface="+mj-ea"/>
              <a:cs typeface="+mj-cs"/>
            </a:endParaRPr>
          </a:p>
        </p:txBody>
      </p:sp>
      <p:pic>
        <p:nvPicPr>
          <p:cNvPr id="7172" name="Picture 4" descr="Energy flow of the industrial robot. ">
            <a:extLst>
              <a:ext uri="{FF2B5EF4-FFF2-40B4-BE49-F238E27FC236}">
                <a16:creationId xmlns:a16="http://schemas.microsoft.com/office/drawing/2014/main" id="{F575CEEF-18F6-4C85-81E4-C00FAF53EE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9684" y="1312619"/>
            <a:ext cx="4943233" cy="4233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1751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450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55C62259-4F90-418D-908C-9127ACC5F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30839" y="370224"/>
            <a:ext cx="7203799" cy="60303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5" name="Freeform: Shape 74">
            <a:extLst>
              <a:ext uri="{FF2B5EF4-FFF2-40B4-BE49-F238E27FC236}">
                <a16:creationId xmlns:a16="http://schemas.microsoft.com/office/drawing/2014/main" id="{CA835FD4-D707-4178-B672-AC418F0BE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3467" y="143123"/>
            <a:ext cx="7778543" cy="648456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DEAEE08D-A745-4391-9073-9E99767E0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4539" y="266074"/>
            <a:ext cx="7489662" cy="62521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26" name="Picture 2">
            <a:extLst>
              <a:ext uri="{FF2B5EF4-FFF2-40B4-BE49-F238E27FC236}">
                <a16:creationId xmlns:a16="http://schemas.microsoft.com/office/drawing/2014/main" id="{8BBCD4AE-F15D-4CAF-B38B-B5C8A17D70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314" r="3947" b="-2"/>
          <a:stretch/>
        </p:blipFill>
        <p:spPr bwMode="auto">
          <a:xfrm>
            <a:off x="2870421" y="516835"/>
            <a:ext cx="6513389" cy="5567833"/>
          </a:xfrm>
          <a:custGeom>
            <a:avLst/>
            <a:gdLst/>
            <a:ahLst/>
            <a:cxnLst/>
            <a:rect l="l" t="t" r="r" b="b"/>
            <a:pathLst>
              <a:path w="4292584" h="4094066">
                <a:moveTo>
                  <a:pt x="2456537" y="0"/>
                </a:moveTo>
                <a:cubicBezTo>
                  <a:pt x="2738780" y="0"/>
                  <a:pt x="2998545" y="55066"/>
                  <a:pt x="3228742" y="163517"/>
                </a:cubicBezTo>
                <a:cubicBezTo>
                  <a:pt x="3444477" y="265234"/>
                  <a:pt x="3633959" y="413698"/>
                  <a:pt x="3791935" y="604700"/>
                </a:cubicBezTo>
                <a:cubicBezTo>
                  <a:pt x="4114802" y="995211"/>
                  <a:pt x="4292584" y="1550174"/>
                  <a:pt x="4292584" y="2167403"/>
                </a:cubicBezTo>
                <a:cubicBezTo>
                  <a:pt x="4292584" y="2413659"/>
                  <a:pt x="4223774" y="2611299"/>
                  <a:pt x="4069573" y="2808283"/>
                </a:cubicBezTo>
                <a:cubicBezTo>
                  <a:pt x="3908278" y="3014339"/>
                  <a:pt x="3665922" y="3204126"/>
                  <a:pt x="3409289" y="3405037"/>
                </a:cubicBezTo>
                <a:cubicBezTo>
                  <a:pt x="3361941" y="3442060"/>
                  <a:pt x="3313027" y="3480392"/>
                  <a:pt x="3264115" y="3519190"/>
                </a:cubicBezTo>
                <a:cubicBezTo>
                  <a:pt x="2826289" y="3866416"/>
                  <a:pt x="2506740" y="4094066"/>
                  <a:pt x="2071218" y="4094066"/>
                </a:cubicBezTo>
                <a:cubicBezTo>
                  <a:pt x="1407617" y="4094066"/>
                  <a:pt x="937645" y="3814621"/>
                  <a:pt x="499819" y="3159623"/>
                </a:cubicBezTo>
                <a:cubicBezTo>
                  <a:pt x="442524" y="3073891"/>
                  <a:pt x="386517" y="2995921"/>
                  <a:pt x="332353" y="2920566"/>
                </a:cubicBezTo>
                <a:cubicBezTo>
                  <a:pt x="107867" y="2608119"/>
                  <a:pt x="0" y="2445632"/>
                  <a:pt x="0" y="2167403"/>
                </a:cubicBezTo>
                <a:cubicBezTo>
                  <a:pt x="0" y="1891138"/>
                  <a:pt x="67612" y="1618236"/>
                  <a:pt x="200812" y="1356275"/>
                </a:cubicBezTo>
                <a:cubicBezTo>
                  <a:pt x="331156" y="1100015"/>
                  <a:pt x="517505" y="865448"/>
                  <a:pt x="754611" y="659299"/>
                </a:cubicBezTo>
                <a:cubicBezTo>
                  <a:pt x="987664" y="456610"/>
                  <a:pt x="1264470" y="289449"/>
                  <a:pt x="1555279" y="175950"/>
                </a:cubicBezTo>
                <a:cubicBezTo>
                  <a:pt x="1853918" y="59181"/>
                  <a:pt x="2157254" y="0"/>
                  <a:pt x="2456537"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85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3" name="Rectangle 72">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extBox 1">
            <a:extLst>
              <a:ext uri="{FF2B5EF4-FFF2-40B4-BE49-F238E27FC236}">
                <a16:creationId xmlns:a16="http://schemas.microsoft.com/office/drawing/2014/main" id="{9E35F0F6-2192-42FE-94A5-BCA55A5DC099}"/>
              </a:ext>
            </a:extLst>
          </p:cNvPr>
          <p:cNvSpPr txBox="1"/>
          <p:nvPr/>
        </p:nvSpPr>
        <p:spPr>
          <a:xfrm>
            <a:off x="992518" y="442913"/>
            <a:ext cx="5271804" cy="1639888"/>
          </a:xfrm>
          <a:prstGeom prst="rect">
            <a:avLst/>
          </a:prstGeom>
        </p:spPr>
        <p:txBody>
          <a:bodyPr vert="horz" lIns="109728" tIns="109728" rIns="109728" bIns="91440" rtlCol="0" anchor="b">
            <a:normAutofit/>
          </a:bodyPr>
          <a:lstStyle/>
          <a:p>
            <a:pPr>
              <a:lnSpc>
                <a:spcPct val="120000"/>
              </a:lnSpc>
              <a:spcBef>
                <a:spcPct val="0"/>
              </a:spcBef>
              <a:spcAft>
                <a:spcPts val="600"/>
              </a:spcAft>
            </a:pPr>
            <a:r>
              <a:rPr lang="en-US" sz="2700" b="1" spc="150">
                <a:solidFill>
                  <a:schemeClr val="tx1">
                    <a:lumMod val="75000"/>
                    <a:lumOff val="25000"/>
                  </a:schemeClr>
                </a:solidFill>
                <a:latin typeface="+mj-lt"/>
                <a:ea typeface="+mj-ea"/>
                <a:cs typeface="+mj-cs"/>
              </a:rPr>
              <a:t>Types of batteries used for robots and Prices</a:t>
            </a:r>
          </a:p>
        </p:txBody>
      </p:sp>
      <p:sp>
        <p:nvSpPr>
          <p:cNvPr id="3" name="TextBox 2">
            <a:extLst>
              <a:ext uri="{FF2B5EF4-FFF2-40B4-BE49-F238E27FC236}">
                <a16:creationId xmlns:a16="http://schemas.microsoft.com/office/drawing/2014/main" id="{5A2C99ED-2982-47E3-A4A9-1BACC6B7585E}"/>
              </a:ext>
            </a:extLst>
          </p:cNvPr>
          <p:cNvSpPr txBox="1"/>
          <p:nvPr/>
        </p:nvSpPr>
        <p:spPr>
          <a:xfrm>
            <a:off x="992519" y="2312988"/>
            <a:ext cx="5271804" cy="3651250"/>
          </a:xfrm>
          <a:prstGeom prst="rect">
            <a:avLst/>
          </a:prstGeom>
        </p:spPr>
        <p:txBody>
          <a:bodyPr vert="horz" lIns="109728" tIns="109728" rIns="109728" bIns="91440" rtlCol="0">
            <a:normAutofit/>
          </a:bodyPr>
          <a:lstStyle/>
          <a:p>
            <a:pPr>
              <a:lnSpc>
                <a:spcPct val="140000"/>
              </a:lnSpc>
              <a:spcBef>
                <a:spcPts val="930"/>
              </a:spcBef>
              <a:buFont typeface="Corbel" panose="020B0503020204020204" pitchFamily="34" charset="0"/>
            </a:pPr>
            <a:r>
              <a:rPr lang="en-US" b="0" i="0" spc="150">
                <a:solidFill>
                  <a:schemeClr val="tx1">
                    <a:lumMod val="75000"/>
                    <a:lumOff val="25000"/>
                  </a:schemeClr>
                </a:solidFill>
                <a:effectLst/>
              </a:rPr>
              <a:t>Choosing the right battery system for your robots is essential because each type requires a different type of battery. Some require smaller sized ones while others could require larger ones. And then we talk about the varieties of batteries. Here’s a detailed guide on the types of battery systems for robots</a:t>
            </a:r>
            <a:endParaRPr lang="en-US" spc="150">
              <a:solidFill>
                <a:schemeClr val="tx1">
                  <a:lumMod val="75000"/>
                  <a:lumOff val="25000"/>
                </a:schemeClr>
              </a:solidFill>
            </a:endParaRPr>
          </a:p>
        </p:txBody>
      </p:sp>
      <p:sp>
        <p:nvSpPr>
          <p:cNvPr id="75" name="Freeform: Shape 74">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9" name="Freeform: Shape 78">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2050" name="Picture 2">
            <a:extLst>
              <a:ext uri="{FF2B5EF4-FFF2-40B4-BE49-F238E27FC236}">
                <a16:creationId xmlns:a16="http://schemas.microsoft.com/office/drawing/2014/main" id="{F84BE134-F0A8-4D26-BE92-5D2C8A6B2A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086" r="20363" b="-1"/>
          <a:stretch/>
        </p:blipFill>
        <p:spPr bwMode="auto">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554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3" name="Rectangle 72">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5" name="Freeform: Shape 74">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7" name="Freeform: Shape 76">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extBox 1">
            <a:extLst>
              <a:ext uri="{FF2B5EF4-FFF2-40B4-BE49-F238E27FC236}">
                <a16:creationId xmlns:a16="http://schemas.microsoft.com/office/drawing/2014/main" id="{78F4C33D-BCDF-49F7-9AEF-AC17BE2B5880}"/>
              </a:ext>
            </a:extLst>
          </p:cNvPr>
          <p:cNvSpPr txBox="1"/>
          <p:nvPr/>
        </p:nvSpPr>
        <p:spPr>
          <a:xfrm>
            <a:off x="914400" y="442912"/>
            <a:ext cx="5411050" cy="1822123"/>
          </a:xfrm>
          <a:prstGeom prst="rect">
            <a:avLst/>
          </a:prstGeom>
        </p:spPr>
        <p:txBody>
          <a:bodyPr vert="horz" lIns="109728" tIns="109728" rIns="109728" bIns="91440" rtlCol="0" anchor="b">
            <a:normAutofit/>
          </a:bodyPr>
          <a:lstStyle/>
          <a:p>
            <a:pPr>
              <a:lnSpc>
                <a:spcPct val="130000"/>
              </a:lnSpc>
              <a:spcBef>
                <a:spcPct val="0"/>
              </a:spcBef>
              <a:spcAft>
                <a:spcPts val="600"/>
              </a:spcAft>
            </a:pPr>
            <a:r>
              <a:rPr lang="en-US" sz="3200" b="1" i="0" spc="150">
                <a:solidFill>
                  <a:schemeClr val="tx1">
                    <a:lumMod val="75000"/>
                    <a:lumOff val="25000"/>
                  </a:schemeClr>
                </a:solidFill>
                <a:effectLst/>
                <a:latin typeface="+mj-lt"/>
                <a:ea typeface="+mj-ea"/>
                <a:cs typeface="+mj-cs"/>
              </a:rPr>
              <a:t>1. Lead-Acid Batteries</a:t>
            </a:r>
            <a:endParaRPr lang="en-US" sz="3200" b="1" spc="150">
              <a:solidFill>
                <a:schemeClr val="tx1">
                  <a:lumMod val="75000"/>
                  <a:lumOff val="25000"/>
                </a:schemeClr>
              </a:solidFill>
              <a:latin typeface="+mj-lt"/>
              <a:ea typeface="+mj-ea"/>
              <a:cs typeface="+mj-cs"/>
            </a:endParaRPr>
          </a:p>
        </p:txBody>
      </p:sp>
      <p:sp>
        <p:nvSpPr>
          <p:cNvPr id="3" name="TextBox 2">
            <a:extLst>
              <a:ext uri="{FF2B5EF4-FFF2-40B4-BE49-F238E27FC236}">
                <a16:creationId xmlns:a16="http://schemas.microsoft.com/office/drawing/2014/main" id="{83DAFD39-7199-45A4-8DB7-F9EEADF1575F}"/>
              </a:ext>
            </a:extLst>
          </p:cNvPr>
          <p:cNvSpPr txBox="1"/>
          <p:nvPr/>
        </p:nvSpPr>
        <p:spPr>
          <a:xfrm>
            <a:off x="914400" y="2496720"/>
            <a:ext cx="5181599" cy="3467518"/>
          </a:xfrm>
          <a:prstGeom prst="rect">
            <a:avLst/>
          </a:prstGeom>
        </p:spPr>
        <p:txBody>
          <a:bodyPr vert="horz" lIns="109728" tIns="109728" rIns="109728" bIns="91440" rtlCol="0" anchor="t">
            <a:normAutofit/>
          </a:bodyPr>
          <a:lstStyle/>
          <a:p>
            <a:pPr>
              <a:lnSpc>
                <a:spcPct val="130000"/>
              </a:lnSpc>
              <a:spcBef>
                <a:spcPts val="930"/>
              </a:spcBef>
              <a:buFont typeface="Corbel" panose="020B0503020204020204" pitchFamily="34" charset="0"/>
            </a:pPr>
            <a:r>
              <a:rPr lang="en-US" sz="1500" b="0" i="0" spc="150">
                <a:solidFill>
                  <a:schemeClr val="tx1">
                    <a:lumMod val="75000"/>
                    <a:lumOff val="25000"/>
                  </a:schemeClr>
                </a:solidFill>
                <a:effectLst/>
              </a:rPr>
              <a:t>Lead-acid batteries are usually cheap and come in large capacities too. You can find them in larger platforms that don’t require tremendous power but need lots of energy capacity. You’ll find them in solar power systems, UPS, etc. However these are only available in increments of 6V and 12V, are super heavy and have low capacity per weight unit. They also take longer periods of time to charge and lose capacity if left in storage.</a:t>
            </a:r>
            <a:endParaRPr lang="en-US" sz="1500" spc="150">
              <a:solidFill>
                <a:schemeClr val="tx1">
                  <a:lumMod val="75000"/>
                  <a:lumOff val="25000"/>
                </a:schemeClr>
              </a:solidFill>
            </a:endParaRPr>
          </a:p>
        </p:txBody>
      </p:sp>
      <p:sp>
        <p:nvSpPr>
          <p:cNvPr id="79" name="Freeform: Shape 78">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3074" name="Picture 2">
            <a:extLst>
              <a:ext uri="{FF2B5EF4-FFF2-40B4-BE49-F238E27FC236}">
                <a16:creationId xmlns:a16="http://schemas.microsoft.com/office/drawing/2014/main" id="{6DE3EF2E-FF52-4542-82A2-21F1C8E7B2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407" r="16060"/>
          <a:stretch/>
        </p:blipFill>
        <p:spPr bwMode="auto">
          <a:xfrm>
            <a:off x="6877878" y="294199"/>
            <a:ext cx="5150794" cy="5001370"/>
          </a:xfrm>
          <a:custGeom>
            <a:avLst/>
            <a:gdLst/>
            <a:ahLst/>
            <a:cxnLst/>
            <a:rect l="l" t="t" r="r" b="b"/>
            <a:pathLst>
              <a:path w="5044104" h="4896924">
                <a:moveTo>
                  <a:pt x="2886613" y="0"/>
                </a:moveTo>
                <a:cubicBezTo>
                  <a:pt x="3218269" y="0"/>
                  <a:pt x="3523512" y="65865"/>
                  <a:pt x="3794011" y="195584"/>
                </a:cubicBezTo>
                <a:cubicBezTo>
                  <a:pt x="4047516" y="317247"/>
                  <a:pt x="4270172" y="494825"/>
                  <a:pt x="4455804" y="723284"/>
                </a:cubicBezTo>
                <a:cubicBezTo>
                  <a:pt x="4835198" y="1190375"/>
                  <a:pt x="5044104" y="1854168"/>
                  <a:pt x="5044104" y="2592438"/>
                </a:cubicBezTo>
                <a:cubicBezTo>
                  <a:pt x="5044104" y="2886985"/>
                  <a:pt x="4963247" y="3123382"/>
                  <a:pt x="4782050" y="3358996"/>
                </a:cubicBezTo>
                <a:cubicBezTo>
                  <a:pt x="4592516" y="3605460"/>
                  <a:pt x="4307730" y="3832465"/>
                  <a:pt x="4006167" y="4072775"/>
                </a:cubicBezTo>
                <a:cubicBezTo>
                  <a:pt x="3950530" y="4117058"/>
                  <a:pt x="3893052" y="4162907"/>
                  <a:pt x="3835576" y="4209314"/>
                </a:cubicBezTo>
                <a:cubicBezTo>
                  <a:pt x="3321099" y="4624632"/>
                  <a:pt x="2945605" y="4896924"/>
                  <a:pt x="2433835" y="4896924"/>
                </a:cubicBezTo>
                <a:cubicBezTo>
                  <a:pt x="1654054" y="4896924"/>
                  <a:pt x="1101803" y="4562680"/>
                  <a:pt x="587325" y="3779234"/>
                </a:cubicBezTo>
                <a:cubicBezTo>
                  <a:pt x="519999" y="3676690"/>
                  <a:pt x="454187" y="3583430"/>
                  <a:pt x="390540" y="3493298"/>
                </a:cubicBezTo>
                <a:cubicBezTo>
                  <a:pt x="126752" y="3119579"/>
                  <a:pt x="0" y="2925228"/>
                  <a:pt x="0" y="2592438"/>
                </a:cubicBezTo>
                <a:cubicBezTo>
                  <a:pt x="0" y="2261996"/>
                  <a:pt x="79450" y="1935577"/>
                  <a:pt x="235969" y="1622244"/>
                </a:cubicBezTo>
                <a:cubicBezTo>
                  <a:pt x="389133" y="1315731"/>
                  <a:pt x="608107" y="1035165"/>
                  <a:pt x="886724" y="788590"/>
                </a:cubicBezTo>
                <a:cubicBezTo>
                  <a:pt x="1160578" y="546153"/>
                  <a:pt x="1485846" y="346211"/>
                  <a:pt x="1827568" y="210454"/>
                </a:cubicBezTo>
                <a:cubicBezTo>
                  <a:pt x="2178491" y="70787"/>
                  <a:pt x="2534934" y="0"/>
                  <a:pt x="2886613"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541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3" name="Rectangle 72">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098" name="Picture 2">
            <a:extLst>
              <a:ext uri="{FF2B5EF4-FFF2-40B4-BE49-F238E27FC236}">
                <a16:creationId xmlns:a16="http://schemas.microsoft.com/office/drawing/2014/main" id="{433A7A52-A76C-4C15-BAE7-50CD4DB43E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772" r="4312"/>
          <a:stretch/>
        </p:blipFill>
        <p:spPr bwMode="auto">
          <a:xfrm>
            <a:off x="4691118" y="1"/>
            <a:ext cx="7500882" cy="6857999"/>
          </a:xfrm>
          <a:custGeom>
            <a:avLst/>
            <a:gdLst/>
            <a:ahLst/>
            <a:cxnLst/>
            <a:rect l="l" t="t" r="r" b="b"/>
            <a:pathLst>
              <a:path w="7500882" h="6857999">
                <a:moveTo>
                  <a:pt x="898230" y="0"/>
                </a:moveTo>
                <a:lnTo>
                  <a:pt x="7500882" y="0"/>
                </a:lnTo>
                <a:lnTo>
                  <a:pt x="7500882" y="6857999"/>
                </a:lnTo>
                <a:lnTo>
                  <a:pt x="0" y="6857999"/>
                </a:lnTo>
                <a:lnTo>
                  <a:pt x="114106" y="6780598"/>
                </a:lnTo>
                <a:cubicBezTo>
                  <a:pt x="291579" y="6653107"/>
                  <a:pt x="465794" y="6515396"/>
                  <a:pt x="641619" y="6374813"/>
                </a:cubicBezTo>
                <a:cubicBezTo>
                  <a:pt x="1607125" y="5602838"/>
                  <a:pt x="2555378" y="4969130"/>
                  <a:pt x="2555378" y="3621655"/>
                </a:cubicBezTo>
                <a:cubicBezTo>
                  <a:pt x="2555378" y="2093191"/>
                  <a:pt x="1969579" y="754640"/>
                  <a:pt x="920818" y="14996"/>
                </a:cubicBezTo>
                <a:close/>
              </a:path>
            </a:pathLst>
          </a:custGeom>
          <a:noFill/>
          <a:extLst>
            <a:ext uri="{909E8E84-426E-40DD-AFC4-6F175D3DCCD1}">
              <a14:hiddenFill xmlns:a14="http://schemas.microsoft.com/office/drawing/2010/main">
                <a:solidFill>
                  <a:srgbClr val="FFFFFF"/>
                </a:solidFill>
              </a14:hiddenFill>
            </a:ext>
          </a:extLst>
        </p:spPr>
      </p:pic>
      <p:sp>
        <p:nvSpPr>
          <p:cNvPr id="75" name="Freeform: Shape 74">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useBgFill="1">
        <p:nvSpPr>
          <p:cNvPr id="77" name="Freeform: Shape 76">
            <a:extLst>
              <a:ext uri="{FF2B5EF4-FFF2-40B4-BE49-F238E27FC236}">
                <a16:creationId xmlns:a16="http://schemas.microsoft.com/office/drawing/2014/main" id="{0BA56A81-C9DD-4EBA-9E13-32FFB51CF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307402" cy="6858000"/>
          </a:xfrm>
          <a:custGeom>
            <a:avLst/>
            <a:gdLst>
              <a:gd name="connsiteX0" fmla="*/ 0 w 7097265"/>
              <a:gd name="connsiteY0" fmla="*/ 0 h 6858000"/>
              <a:gd name="connsiteX1" fmla="*/ 5474242 w 7097265"/>
              <a:gd name="connsiteY1" fmla="*/ 0 h 6858000"/>
              <a:gd name="connsiteX2" fmla="*/ 5496366 w 7097265"/>
              <a:gd name="connsiteY2" fmla="*/ 14997 h 6858000"/>
              <a:gd name="connsiteX3" fmla="*/ 7097265 w 7097265"/>
              <a:gd name="connsiteY3" fmla="*/ 3621656 h 6858000"/>
              <a:gd name="connsiteX4" fmla="*/ 5222916 w 7097265"/>
              <a:gd name="connsiteY4" fmla="*/ 6374814 h 6858000"/>
              <a:gd name="connsiteX5" fmla="*/ 4706267 w 7097265"/>
              <a:gd name="connsiteY5" fmla="*/ 6780599 h 6858000"/>
              <a:gd name="connsiteX6" fmla="*/ 4594511 w 7097265"/>
              <a:gd name="connsiteY6" fmla="*/ 6858000 h 6858000"/>
              <a:gd name="connsiteX7" fmla="*/ 0 w 7097265"/>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97265" h="6858000">
                <a:moveTo>
                  <a:pt x="0" y="0"/>
                </a:moveTo>
                <a:lnTo>
                  <a:pt x="5474242" y="0"/>
                </a:lnTo>
                <a:lnTo>
                  <a:pt x="5496366" y="14997"/>
                </a:lnTo>
                <a:cubicBezTo>
                  <a:pt x="6523529" y="754641"/>
                  <a:pt x="7097265" y="2093192"/>
                  <a:pt x="7097265" y="3621656"/>
                </a:cubicBezTo>
                <a:cubicBezTo>
                  <a:pt x="7097265" y="4969131"/>
                  <a:pt x="6168540" y="5602839"/>
                  <a:pt x="5222916" y="6374814"/>
                </a:cubicBezTo>
                <a:cubicBezTo>
                  <a:pt x="5050713" y="6515397"/>
                  <a:pt x="4880085" y="6653108"/>
                  <a:pt x="4706267" y="6780599"/>
                </a:cubicBezTo>
                <a:lnTo>
                  <a:pt x="4594511"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9" name="Freeform: Shape 78">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903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extBox 1">
            <a:extLst>
              <a:ext uri="{FF2B5EF4-FFF2-40B4-BE49-F238E27FC236}">
                <a16:creationId xmlns:a16="http://schemas.microsoft.com/office/drawing/2014/main" id="{6F270F14-6EBD-477A-8E2B-73083ADB5E27}"/>
              </a:ext>
            </a:extLst>
          </p:cNvPr>
          <p:cNvSpPr txBox="1"/>
          <p:nvPr/>
        </p:nvSpPr>
        <p:spPr>
          <a:xfrm>
            <a:off x="992518" y="442913"/>
            <a:ext cx="4780129" cy="1639888"/>
          </a:xfrm>
          <a:prstGeom prst="rect">
            <a:avLst/>
          </a:prstGeom>
        </p:spPr>
        <p:txBody>
          <a:bodyPr vert="horz" lIns="109728" tIns="109728" rIns="109728" bIns="91440" rtlCol="0" anchor="b">
            <a:normAutofit/>
          </a:bodyPr>
          <a:lstStyle/>
          <a:p>
            <a:pPr>
              <a:lnSpc>
                <a:spcPct val="130000"/>
              </a:lnSpc>
              <a:spcBef>
                <a:spcPct val="0"/>
              </a:spcBef>
              <a:spcAft>
                <a:spcPts val="600"/>
              </a:spcAft>
            </a:pPr>
            <a:r>
              <a:rPr lang="en-US" sz="3200" b="1" i="0" spc="150">
                <a:solidFill>
                  <a:schemeClr val="tx1">
                    <a:lumMod val="75000"/>
                    <a:lumOff val="25000"/>
                  </a:schemeClr>
                </a:solidFill>
                <a:effectLst/>
                <a:latin typeface="+mj-lt"/>
                <a:ea typeface="+mj-ea"/>
                <a:cs typeface="+mj-cs"/>
              </a:rPr>
              <a:t>2. Nickel Metal Hydride Batteries</a:t>
            </a:r>
            <a:endParaRPr lang="en-US" sz="3200" b="1" spc="150">
              <a:solidFill>
                <a:schemeClr val="tx1">
                  <a:lumMod val="75000"/>
                  <a:lumOff val="25000"/>
                </a:schemeClr>
              </a:solidFill>
              <a:latin typeface="+mj-lt"/>
              <a:ea typeface="+mj-ea"/>
              <a:cs typeface="+mj-cs"/>
            </a:endParaRPr>
          </a:p>
        </p:txBody>
      </p:sp>
      <p:sp>
        <p:nvSpPr>
          <p:cNvPr id="3" name="TextBox 2">
            <a:extLst>
              <a:ext uri="{FF2B5EF4-FFF2-40B4-BE49-F238E27FC236}">
                <a16:creationId xmlns:a16="http://schemas.microsoft.com/office/drawing/2014/main" id="{D57118FA-A709-47C2-8E7B-C537EEFBF506}"/>
              </a:ext>
            </a:extLst>
          </p:cNvPr>
          <p:cNvSpPr txBox="1"/>
          <p:nvPr/>
        </p:nvSpPr>
        <p:spPr>
          <a:xfrm>
            <a:off x="992518" y="2312988"/>
            <a:ext cx="5368525" cy="3651250"/>
          </a:xfrm>
          <a:prstGeom prst="rect">
            <a:avLst/>
          </a:prstGeom>
        </p:spPr>
        <p:txBody>
          <a:bodyPr vert="horz" lIns="109728" tIns="109728" rIns="109728" bIns="91440" rtlCol="0">
            <a:normAutofit/>
          </a:bodyPr>
          <a:lstStyle/>
          <a:p>
            <a:pPr>
              <a:lnSpc>
                <a:spcPct val="130000"/>
              </a:lnSpc>
              <a:spcBef>
                <a:spcPts val="930"/>
              </a:spcBef>
              <a:buFont typeface="Corbel" panose="020B0503020204020204" pitchFamily="34" charset="0"/>
            </a:pPr>
            <a:r>
              <a:rPr lang="en-US" sz="1500" b="0" i="0" spc="150">
                <a:solidFill>
                  <a:schemeClr val="tx1">
                    <a:lumMod val="75000"/>
                    <a:lumOff val="25000"/>
                  </a:schemeClr>
                </a:solidFill>
                <a:effectLst/>
              </a:rPr>
              <a:t> nickel-metal hydride batteries are the ones for you. They’re quite popular for their low internal resistance and the good power-to-weight ratio and are far safer than Lithium-based cells. You’ll find them in airsoft guns, cheap toys, AA/AAA replacements, digital cameras, etc. Disadvantages include a higher self-discharge (around 50% higher than NiCd). They also have a limited service life and do not absorb over-charge well.</a:t>
            </a:r>
            <a:endParaRPr lang="en-US" sz="1500" spc="150">
              <a:solidFill>
                <a:schemeClr val="tx1">
                  <a:lumMod val="75000"/>
                  <a:lumOff val="25000"/>
                </a:schemeClr>
              </a:solidFill>
            </a:endParaRPr>
          </a:p>
        </p:txBody>
      </p:sp>
    </p:spTree>
    <p:extLst>
      <p:ext uri="{BB962C8B-B14F-4D97-AF65-F5344CB8AC3E}">
        <p14:creationId xmlns:p14="http://schemas.microsoft.com/office/powerpoint/2010/main" val="3621469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3" name="Rectangle 72">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extBox 1">
            <a:extLst>
              <a:ext uri="{FF2B5EF4-FFF2-40B4-BE49-F238E27FC236}">
                <a16:creationId xmlns:a16="http://schemas.microsoft.com/office/drawing/2014/main" id="{F3CA9A19-0D14-46FB-9912-5E27F942D92E}"/>
              </a:ext>
            </a:extLst>
          </p:cNvPr>
          <p:cNvSpPr txBox="1"/>
          <p:nvPr/>
        </p:nvSpPr>
        <p:spPr>
          <a:xfrm>
            <a:off x="914400" y="442912"/>
            <a:ext cx="5295569" cy="1822123"/>
          </a:xfrm>
          <a:prstGeom prst="rect">
            <a:avLst/>
          </a:prstGeom>
        </p:spPr>
        <p:txBody>
          <a:bodyPr vert="horz" lIns="109728" tIns="109728" rIns="109728" bIns="91440" rtlCol="0" anchor="b">
            <a:normAutofit/>
          </a:bodyPr>
          <a:lstStyle/>
          <a:p>
            <a:pPr>
              <a:lnSpc>
                <a:spcPct val="130000"/>
              </a:lnSpc>
              <a:spcBef>
                <a:spcPct val="0"/>
              </a:spcBef>
              <a:spcAft>
                <a:spcPts val="600"/>
              </a:spcAft>
            </a:pPr>
            <a:r>
              <a:rPr lang="en-US" sz="3200" b="1" i="0" spc="150">
                <a:solidFill>
                  <a:schemeClr val="tx1">
                    <a:lumMod val="75000"/>
                    <a:lumOff val="25000"/>
                  </a:schemeClr>
                </a:solidFill>
                <a:effectLst/>
                <a:latin typeface="+mj-lt"/>
                <a:ea typeface="+mj-ea"/>
                <a:cs typeface="+mj-cs"/>
              </a:rPr>
              <a:t>3. Lithium-Ion Cells</a:t>
            </a:r>
            <a:endParaRPr lang="en-US" sz="3200" b="1" spc="150">
              <a:solidFill>
                <a:schemeClr val="tx1">
                  <a:lumMod val="75000"/>
                  <a:lumOff val="25000"/>
                </a:schemeClr>
              </a:solidFill>
              <a:latin typeface="+mj-lt"/>
              <a:ea typeface="+mj-ea"/>
              <a:cs typeface="+mj-cs"/>
            </a:endParaRPr>
          </a:p>
        </p:txBody>
      </p:sp>
      <p:sp>
        <p:nvSpPr>
          <p:cNvPr id="4" name="TextBox 3">
            <a:extLst>
              <a:ext uri="{FF2B5EF4-FFF2-40B4-BE49-F238E27FC236}">
                <a16:creationId xmlns:a16="http://schemas.microsoft.com/office/drawing/2014/main" id="{84484633-37E0-4F5B-8CF6-4D42F4D4E020}"/>
              </a:ext>
            </a:extLst>
          </p:cNvPr>
          <p:cNvSpPr txBox="1"/>
          <p:nvPr/>
        </p:nvSpPr>
        <p:spPr>
          <a:xfrm>
            <a:off x="914400" y="2496720"/>
            <a:ext cx="5181599" cy="3467518"/>
          </a:xfrm>
          <a:prstGeom prst="rect">
            <a:avLst/>
          </a:prstGeom>
        </p:spPr>
        <p:txBody>
          <a:bodyPr vert="horz" lIns="109728" tIns="109728" rIns="109728" bIns="91440" rtlCol="0" anchor="t">
            <a:normAutofit/>
          </a:bodyPr>
          <a:lstStyle/>
          <a:p>
            <a:pPr>
              <a:lnSpc>
                <a:spcPct val="130000"/>
              </a:lnSpc>
              <a:spcBef>
                <a:spcPts val="930"/>
              </a:spcBef>
              <a:buFont typeface="Corbel" panose="020B0503020204020204" pitchFamily="34" charset="0"/>
            </a:pPr>
            <a:r>
              <a:rPr lang="en-US" sz="1500" b="0" i="0" spc="150" dirty="0">
                <a:solidFill>
                  <a:schemeClr val="tx1">
                    <a:lumMod val="75000"/>
                    <a:lumOff val="25000"/>
                  </a:schemeClr>
                </a:solidFill>
                <a:effectLst/>
              </a:rPr>
              <a:t>Lithium-Ion Cells are relatively safe and have a higher energy density so they are suitable for electronic equipment that requires longer time between charges while still consuming more power. Their rates of self-discharge are also low and are very lightweight. They’re used in powering electronic gadgets such as mobile phones, laptops, and tablets </a:t>
            </a:r>
            <a:endParaRPr lang="en-US" sz="1500" spc="150" dirty="0">
              <a:solidFill>
                <a:schemeClr val="tx1">
                  <a:lumMod val="75000"/>
                  <a:lumOff val="25000"/>
                </a:schemeClr>
              </a:solidFill>
            </a:endParaRPr>
          </a:p>
        </p:txBody>
      </p:sp>
      <p:sp>
        <p:nvSpPr>
          <p:cNvPr id="75" name="Freeform: Shape 74">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7" name="Freeform: Shape 76">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9" name="Freeform: Shape 78">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122" name="Picture 2">
            <a:extLst>
              <a:ext uri="{FF2B5EF4-FFF2-40B4-BE49-F238E27FC236}">
                <a16:creationId xmlns:a16="http://schemas.microsoft.com/office/drawing/2014/main" id="{32066D7D-40A7-4525-9886-A510F453C3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73130" y="1424169"/>
            <a:ext cx="3774974" cy="2516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337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6148" name="Straight Connector 70">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149" name="Rectangle 72">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extBox 1">
            <a:extLst>
              <a:ext uri="{FF2B5EF4-FFF2-40B4-BE49-F238E27FC236}">
                <a16:creationId xmlns:a16="http://schemas.microsoft.com/office/drawing/2014/main" id="{EE458D57-2A30-4A4E-8E16-55105D2F859A}"/>
              </a:ext>
            </a:extLst>
          </p:cNvPr>
          <p:cNvSpPr txBox="1"/>
          <p:nvPr/>
        </p:nvSpPr>
        <p:spPr>
          <a:xfrm>
            <a:off x="914400" y="442912"/>
            <a:ext cx="5295569" cy="1822123"/>
          </a:xfrm>
          <a:prstGeom prst="rect">
            <a:avLst/>
          </a:prstGeom>
        </p:spPr>
        <p:txBody>
          <a:bodyPr vert="horz" lIns="109728" tIns="109728" rIns="109728" bIns="91440" rtlCol="0" anchor="b">
            <a:normAutofit/>
          </a:bodyPr>
          <a:lstStyle/>
          <a:p>
            <a:pPr>
              <a:lnSpc>
                <a:spcPct val="130000"/>
              </a:lnSpc>
              <a:spcBef>
                <a:spcPct val="0"/>
              </a:spcBef>
              <a:spcAft>
                <a:spcPts val="600"/>
              </a:spcAft>
            </a:pPr>
            <a:r>
              <a:rPr lang="en-US" sz="3200" b="1" i="0" spc="150">
                <a:solidFill>
                  <a:schemeClr val="tx1">
                    <a:lumMod val="75000"/>
                    <a:lumOff val="25000"/>
                  </a:schemeClr>
                </a:solidFill>
                <a:effectLst/>
                <a:latin typeface="+mj-lt"/>
                <a:ea typeface="+mj-ea"/>
                <a:cs typeface="+mj-cs"/>
              </a:rPr>
              <a:t>Battery Ratings:</a:t>
            </a:r>
          </a:p>
        </p:txBody>
      </p:sp>
      <p:sp>
        <p:nvSpPr>
          <p:cNvPr id="3" name="TextBox 2">
            <a:extLst>
              <a:ext uri="{FF2B5EF4-FFF2-40B4-BE49-F238E27FC236}">
                <a16:creationId xmlns:a16="http://schemas.microsoft.com/office/drawing/2014/main" id="{A71AC8A4-7722-4AA9-AD88-A08427C72DDF}"/>
              </a:ext>
            </a:extLst>
          </p:cNvPr>
          <p:cNvSpPr txBox="1"/>
          <p:nvPr/>
        </p:nvSpPr>
        <p:spPr>
          <a:xfrm>
            <a:off x="914400" y="2496720"/>
            <a:ext cx="5181599" cy="3467518"/>
          </a:xfrm>
          <a:prstGeom prst="rect">
            <a:avLst/>
          </a:prstGeom>
        </p:spPr>
        <p:txBody>
          <a:bodyPr vert="horz" lIns="109728" tIns="109728" rIns="109728" bIns="91440" rtlCol="0" anchor="t">
            <a:normAutofit/>
          </a:bodyPr>
          <a:lstStyle/>
          <a:p>
            <a:pPr>
              <a:lnSpc>
                <a:spcPct val="140000"/>
              </a:lnSpc>
              <a:spcBef>
                <a:spcPts val="930"/>
              </a:spcBef>
              <a:buFont typeface="Corbel" panose="020B0503020204020204" pitchFamily="34" charset="0"/>
            </a:pPr>
            <a:r>
              <a:rPr lang="en-US" b="0" i="0" spc="150">
                <a:solidFill>
                  <a:schemeClr val="tx1">
                    <a:lumMod val="75000"/>
                    <a:lumOff val="25000"/>
                  </a:schemeClr>
                </a:solidFill>
                <a:effectLst/>
              </a:rPr>
              <a:t>All batteries will come with a list of voltage ratings and capacity ratings in amp-hours or milli-amp hours. Some will also come with a discharge current rating (C-rating) or burst current rating.</a:t>
            </a:r>
            <a:endParaRPr lang="en-US" spc="150">
              <a:solidFill>
                <a:schemeClr val="tx1">
                  <a:lumMod val="75000"/>
                  <a:lumOff val="25000"/>
                </a:schemeClr>
              </a:solidFill>
            </a:endParaRPr>
          </a:p>
        </p:txBody>
      </p:sp>
      <p:sp>
        <p:nvSpPr>
          <p:cNvPr id="6150" name="Freeform: Shape 74">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51" name="Freeform: Shape 76">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52" name="Freeform: Shape 78">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6146" name="Picture 2">
            <a:extLst>
              <a:ext uri="{FF2B5EF4-FFF2-40B4-BE49-F238E27FC236}">
                <a16:creationId xmlns:a16="http://schemas.microsoft.com/office/drawing/2014/main" id="{936FD691-69A1-4FBC-96EC-6302CE0788D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73130" y="1394284"/>
            <a:ext cx="3774974" cy="2576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783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4C6044-3147-4687-932A-EDA8DF16DF66}"/>
              </a:ext>
            </a:extLst>
          </p:cNvPr>
          <p:cNvSpPr txBox="1"/>
          <p:nvPr/>
        </p:nvSpPr>
        <p:spPr>
          <a:xfrm>
            <a:off x="961053" y="681135"/>
            <a:ext cx="4432041" cy="369332"/>
          </a:xfrm>
          <a:prstGeom prst="rect">
            <a:avLst/>
          </a:prstGeom>
          <a:noFill/>
        </p:spPr>
        <p:txBody>
          <a:bodyPr wrap="square" rtlCol="0">
            <a:spAutoFit/>
          </a:bodyPr>
          <a:lstStyle/>
          <a:p>
            <a:r>
              <a:rPr lang="en-US" dirty="0"/>
              <a:t>Brands and Prices</a:t>
            </a:r>
          </a:p>
        </p:txBody>
      </p:sp>
      <p:pic>
        <p:nvPicPr>
          <p:cNvPr id="4" name="Picture 3" descr="Graphical user interface, application, website&#10;&#10;Description automatically generated">
            <a:extLst>
              <a:ext uri="{FF2B5EF4-FFF2-40B4-BE49-F238E27FC236}">
                <a16:creationId xmlns:a16="http://schemas.microsoft.com/office/drawing/2014/main" id="{9596B8AF-3BA9-4FEE-A797-299A79D5B4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240" y="4876740"/>
            <a:ext cx="4753708" cy="1649374"/>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F7E0BB90-271C-44A1-8582-A588AE827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834" y="1606555"/>
            <a:ext cx="4045194" cy="2437544"/>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E2C492B3-E639-4B19-8375-736EE8CB19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2142" y="938354"/>
            <a:ext cx="5120658" cy="3340148"/>
          </a:xfrm>
          <a:prstGeom prst="rect">
            <a:avLst/>
          </a:prstGeom>
        </p:spPr>
      </p:pic>
    </p:spTree>
    <p:extLst>
      <p:ext uri="{BB962C8B-B14F-4D97-AF65-F5344CB8AC3E}">
        <p14:creationId xmlns:p14="http://schemas.microsoft.com/office/powerpoint/2010/main" val="540998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23576AED-A092-46A4-89FF-DF73D336D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273" y="2383628"/>
            <a:ext cx="3930977" cy="2042144"/>
          </a:xfrm>
          <a:prstGeom prst="rect">
            <a:avLst/>
          </a:prstGeom>
        </p:spPr>
      </p:pic>
      <p:pic>
        <p:nvPicPr>
          <p:cNvPr id="5" name="Picture 4" descr="Graphical user interface, application, Teams&#10;&#10;Description automatically generated">
            <a:extLst>
              <a:ext uri="{FF2B5EF4-FFF2-40B4-BE49-F238E27FC236}">
                <a16:creationId xmlns:a16="http://schemas.microsoft.com/office/drawing/2014/main" id="{3911665F-B9BD-46E5-AE43-B35EE2C05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595" y="331512"/>
            <a:ext cx="6033984" cy="2240651"/>
          </a:xfrm>
          <a:prstGeom prst="rect">
            <a:avLst/>
          </a:prstGeom>
        </p:spPr>
      </p:pic>
      <p:pic>
        <p:nvPicPr>
          <p:cNvPr id="7" name="Picture 6" descr="Graphical user interface, text&#10;&#10;Description automatically generated">
            <a:extLst>
              <a:ext uri="{FF2B5EF4-FFF2-40B4-BE49-F238E27FC236}">
                <a16:creationId xmlns:a16="http://schemas.microsoft.com/office/drawing/2014/main" id="{7E30E4C0-77E2-41DE-BBF0-7A85EB8B2D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6250" y="4285837"/>
            <a:ext cx="5729329" cy="2197828"/>
          </a:xfrm>
          <a:prstGeom prst="rect">
            <a:avLst/>
          </a:prstGeom>
        </p:spPr>
      </p:pic>
    </p:spTree>
    <p:extLst>
      <p:ext uri="{BB962C8B-B14F-4D97-AF65-F5344CB8AC3E}">
        <p14:creationId xmlns:p14="http://schemas.microsoft.com/office/powerpoint/2010/main" val="229428147"/>
      </p:ext>
    </p:extLst>
  </p:cSld>
  <p:clrMapOvr>
    <a:masterClrMapping/>
  </p:clrMapOvr>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2F281B"/>
      </a:dk2>
      <a:lt2>
        <a:srgbClr val="F3F2F0"/>
      </a:lt2>
      <a:accent1>
        <a:srgbClr val="4D83C3"/>
      </a:accent1>
      <a:accent2>
        <a:srgbClr val="464AB6"/>
      </a:accent2>
      <a:accent3>
        <a:srgbClr val="794DC3"/>
      </a:accent3>
      <a:accent4>
        <a:srgbClr val="983BB1"/>
      </a:accent4>
      <a:accent5>
        <a:srgbClr val="C34DAB"/>
      </a:accent5>
      <a:accent6>
        <a:srgbClr val="B13B67"/>
      </a:accent6>
      <a:hlink>
        <a:srgbClr val="B87F3D"/>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31</TotalTime>
  <Words>349</Words>
  <Application>Microsoft Office PowerPoint</Application>
  <PresentationFormat>Widescreen</PresentationFormat>
  <Paragraphs>15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Meiryo</vt:lpstr>
      <vt:lpstr>Arial</vt:lpstr>
      <vt:lpstr>Corbel</vt:lpstr>
      <vt:lpstr>SketchLinesVTI</vt:lpstr>
      <vt:lpstr>Power System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System Management</dc:title>
  <dc:creator>AL-MAEESH ABDULALEM ALI ABDULLAH</dc:creator>
  <cp:lastModifiedBy>AL-MAEESH ABDULALEM ALI ABDULLAH</cp:lastModifiedBy>
  <cp:revision>1</cp:revision>
  <dcterms:created xsi:type="dcterms:W3CDTF">2022-04-25T08:11:28Z</dcterms:created>
  <dcterms:modified xsi:type="dcterms:W3CDTF">2022-04-25T08:43:07Z</dcterms:modified>
</cp:coreProperties>
</file>