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44" r:id="rId3"/>
    <p:sldId id="355" r:id="rId4"/>
    <p:sldId id="271" r:id="rId5"/>
    <p:sldId id="361" r:id="rId6"/>
    <p:sldId id="362" r:id="rId7"/>
    <p:sldId id="363" r:id="rId8"/>
    <p:sldId id="413" r:id="rId9"/>
    <p:sldId id="412" r:id="rId10"/>
    <p:sldId id="339" r:id="rId11"/>
    <p:sldId id="343" r:id="rId12"/>
    <p:sldId id="364" r:id="rId13"/>
    <p:sldId id="415" r:id="rId14"/>
    <p:sldId id="417" r:id="rId15"/>
    <p:sldId id="416" r:id="rId16"/>
    <p:sldId id="418" r:id="rId17"/>
    <p:sldId id="419" r:id="rId18"/>
    <p:sldId id="420" r:id="rId19"/>
    <p:sldId id="421" r:id="rId20"/>
    <p:sldId id="422" r:id="rId21"/>
    <p:sldId id="423" r:id="rId22"/>
    <p:sldId id="414" r:id="rId23"/>
    <p:sldId id="378" r:id="rId24"/>
    <p:sldId id="379" r:id="rId25"/>
    <p:sldId id="380" r:id="rId26"/>
    <p:sldId id="381" r:id="rId27"/>
    <p:sldId id="424" r:id="rId28"/>
    <p:sldId id="425" r:id="rId29"/>
    <p:sldId id="377" r:id="rId30"/>
    <p:sldId id="376" r:id="rId31"/>
    <p:sldId id="427" r:id="rId32"/>
    <p:sldId id="365" r:id="rId33"/>
    <p:sldId id="385" r:id="rId34"/>
    <p:sldId id="367" r:id="rId35"/>
    <p:sldId id="368" r:id="rId36"/>
    <p:sldId id="431" r:id="rId37"/>
    <p:sldId id="369" r:id="rId38"/>
    <p:sldId id="428" r:id="rId39"/>
    <p:sldId id="429" r:id="rId40"/>
    <p:sldId id="430" r:id="rId41"/>
    <p:sldId id="426" r:id="rId42"/>
    <p:sldId id="370" r:id="rId43"/>
    <p:sldId id="371" r:id="rId44"/>
    <p:sldId id="372" r:id="rId45"/>
    <p:sldId id="373" r:id="rId46"/>
    <p:sldId id="374" r:id="rId47"/>
    <p:sldId id="382" r:id="rId48"/>
    <p:sldId id="383" r:id="rId49"/>
    <p:sldId id="432" r:id="rId50"/>
    <p:sldId id="384" r:id="rId51"/>
    <p:sldId id="386" r:id="rId52"/>
    <p:sldId id="389" r:id="rId53"/>
    <p:sldId id="388" r:id="rId54"/>
    <p:sldId id="390" r:id="rId55"/>
    <p:sldId id="393" r:id="rId56"/>
    <p:sldId id="391" r:id="rId57"/>
    <p:sldId id="394" r:id="rId58"/>
    <p:sldId id="392" r:id="rId59"/>
    <p:sldId id="387" r:id="rId60"/>
    <p:sldId id="395" r:id="rId61"/>
    <p:sldId id="396" r:id="rId62"/>
    <p:sldId id="397" r:id="rId63"/>
    <p:sldId id="398" r:id="rId64"/>
    <p:sldId id="400" r:id="rId65"/>
    <p:sldId id="401" r:id="rId66"/>
    <p:sldId id="403" r:id="rId67"/>
    <p:sldId id="402" r:id="rId68"/>
    <p:sldId id="399" r:id="rId69"/>
    <p:sldId id="433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04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you imagine world economy moving like this ? If so how long do you thing you will get your Apple phone in your hand after production ?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9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0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4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5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8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docker-cli-to-kubectl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15E4D-2D98-4C14-BBC0-05DA935E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31" y="2438392"/>
            <a:ext cx="2511618" cy="198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B77F4-352B-41DC-8E3D-E03A09EA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06" y="4805564"/>
            <a:ext cx="3719187" cy="6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 the market has chosen Kubernetes?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Born from a Google internal project (Google BORG)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Google Partnered donated Kubernetes to Cloud Native Computing Foundation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Based on an extensive experience from Google, over a long period of time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Large open source community and project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3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4ACE-4192-4D56-9A3B-10277071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89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Architecture – View from 10000 ft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AB802-5E3A-4E39-ACBD-6436D613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27" y="3695648"/>
            <a:ext cx="3110249" cy="79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741CB-1A5D-420C-8AC9-C9F52357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54" y="1767205"/>
            <a:ext cx="3657410" cy="764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5F810-84A7-48DC-B9FB-D9A49D01F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293" y="5241662"/>
            <a:ext cx="1190625" cy="638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45D1F7-46C5-4AD6-ABF1-3F98AF820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229" y="3495623"/>
            <a:ext cx="2305050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BBBB27-4C04-410E-9F11-798242B06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615" y="5422637"/>
            <a:ext cx="2009775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13F9B2-623E-4146-B9BA-B122D2E0B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876" y="3013996"/>
            <a:ext cx="1123950" cy="36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7ECB43-F205-46E0-9841-3BA4DB8A4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7201" y="2130520"/>
            <a:ext cx="49530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6540" y="3579612"/>
            <a:ext cx="2009775" cy="332509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ED024-EAE7-4207-B924-25BD5C0472B8}"/>
              </a:ext>
            </a:extLst>
          </p:cNvPr>
          <p:cNvCxnSpPr/>
          <p:nvPr/>
        </p:nvCxnSpPr>
        <p:spPr>
          <a:xfrm>
            <a:off x="8254314" y="1690688"/>
            <a:ext cx="0" cy="466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2EE28F5-79A0-4ABF-953D-09C50F0FC57F}"/>
              </a:ext>
            </a:extLst>
          </p:cNvPr>
          <p:cNvSpPr/>
          <p:nvPr/>
        </p:nvSpPr>
        <p:spPr>
          <a:xfrm>
            <a:off x="9413147" y="4904411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</p:spTree>
    <p:extLst>
      <p:ext uri="{BB962C8B-B14F-4D97-AF65-F5344CB8AC3E}">
        <p14:creationId xmlns:p14="http://schemas.microsoft.com/office/powerpoint/2010/main" val="38206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 Server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41053" y="1481202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Interface providing all operations to external world.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Clients can readily communicate with it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Performs administrative tasks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REST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Scale horizontally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Responsibility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Authenticate Clients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Validate Request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Retrieve data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Update ETCD, scheduler and </a:t>
            </a:r>
            <a:r>
              <a:rPr lang="en-IN" sz="2600" b="1" dirty="0" err="1">
                <a:solidFill>
                  <a:schemeClr val="bg1"/>
                </a:solidFill>
              </a:rPr>
              <a:t>kubelet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ETCD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30893" y="1481203"/>
            <a:ext cx="10612467" cy="38832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Stores configuration information 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Highly available key value store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Distributed among multiple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Accessible only by Kubernetes API server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Has sensitive information.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Back up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Only service to backup.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exec </a:t>
            </a:r>
            <a:r>
              <a:rPr lang="en-IN" sz="2600" b="1" dirty="0" err="1">
                <a:solidFill>
                  <a:schemeClr val="bg1"/>
                </a:solidFill>
              </a:rPr>
              <a:t>etcd</a:t>
            </a:r>
            <a:r>
              <a:rPr lang="en-IN" sz="2600" b="1" dirty="0">
                <a:solidFill>
                  <a:schemeClr val="bg1"/>
                </a:solidFill>
              </a:rPr>
              <a:t>-master -n </a:t>
            </a:r>
            <a:r>
              <a:rPr lang="en-IN" sz="2600" b="1" dirty="0" err="1">
                <a:solidFill>
                  <a:schemeClr val="bg1"/>
                </a:solidFill>
              </a:rPr>
              <a:t>kube</a:t>
            </a:r>
            <a:r>
              <a:rPr lang="en-IN" sz="2600" b="1" dirty="0">
                <a:solidFill>
                  <a:schemeClr val="bg1"/>
                </a:solidFill>
              </a:rPr>
              <a:t>-system </a:t>
            </a:r>
            <a:r>
              <a:rPr lang="en-IN" sz="2600" b="1" dirty="0" err="1">
                <a:solidFill>
                  <a:schemeClr val="bg1"/>
                </a:solidFill>
              </a:rPr>
              <a:t>etcdctl</a:t>
            </a:r>
            <a:r>
              <a:rPr lang="en-IN" sz="2600" b="1" dirty="0">
                <a:solidFill>
                  <a:schemeClr val="bg1"/>
                </a:solidFill>
              </a:rPr>
              <a:t> get / --prefix -keys-only</a:t>
            </a:r>
          </a:p>
        </p:txBody>
      </p:sp>
    </p:spTree>
    <p:extLst>
      <p:ext uri="{BB962C8B-B14F-4D97-AF65-F5344CB8AC3E}">
        <p14:creationId xmlns:p14="http://schemas.microsoft.com/office/powerpoint/2010/main" val="31885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The key controllers 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noticing and responding when nodes go down.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Replication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maintaining the correct number of pods for every replication controller object in the system.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Endpoint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Populates the Endpoints object (that is, joins Services &amp; Pods)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and Service Account and Token Controller.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 default accounts and API access tokens for new namespaces.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31467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- Watches the desired state and match the current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Logically each controller is a separate process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Compiled into a single binary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Run in a single process.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It is a daemon which 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	regulates Kubernetes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Controller also manages lifecycle functions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namespace creation and lifecycle,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event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terminated-pod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cascading-deletion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garbage collection, etc.</a:t>
            </a:r>
          </a:p>
        </p:txBody>
      </p:sp>
    </p:spTree>
    <p:extLst>
      <p:ext uri="{BB962C8B-B14F-4D97-AF65-F5344CB8AC3E}">
        <p14:creationId xmlns:p14="http://schemas.microsoft.com/office/powerpoint/2010/main" val="276552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Watches newly created pods and allocates a node.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Schedules the tasks to slave nodes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Stores resource usage information about each node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Considers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quality of the service requirements,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data locality,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affinity,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anti-affinity,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Worker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- Can be VM or machine.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container runtime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,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 and pod(s)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nodes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node &lt;&lt;node name&gt;&gt;</a:t>
            </a:r>
          </a:p>
        </p:txBody>
      </p:sp>
    </p:spTree>
    <p:extLst>
      <p:ext uri="{BB962C8B-B14F-4D97-AF65-F5344CB8AC3E}">
        <p14:creationId xmlns:p14="http://schemas.microsoft.com/office/powerpoint/2010/main" val="135025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24560" y="1603167"/>
            <a:ext cx="11267440" cy="4502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Cluster to Master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All communication to the master on secure HTTPS port (443)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Master to Cluster communication happens between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Master connects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for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- Master attaching (through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) to running pods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Fetching logs from pods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Providing the </a:t>
            </a:r>
            <a:r>
              <a:rPr lang="en-US" sz="2600" b="1" dirty="0" err="1">
                <a:solidFill>
                  <a:schemeClr val="bg1"/>
                </a:solidFill>
              </a:rPr>
              <a:t>kubelet’s</a:t>
            </a:r>
            <a:r>
              <a:rPr lang="en-US" sz="2600" b="1" dirty="0">
                <a:solidFill>
                  <a:schemeClr val="bg1"/>
                </a:solidFill>
              </a:rPr>
              <a:t> port-forwarding functionality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2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connect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Default to plain HTTP connections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Not encrypted.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Can be moved to https and secured.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9D2-7118-4E5A-B995-5E70B9E5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overview</a:t>
            </a:r>
            <a:endParaRPr lang="en-IN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04409-2FF4-463F-AC26-E471B211A23D}"/>
              </a:ext>
            </a:extLst>
          </p:cNvPr>
          <p:cNvSpPr txBox="1"/>
          <p:nvPr/>
        </p:nvSpPr>
        <p:spPr>
          <a:xfrm>
            <a:off x="1960206" y="3147462"/>
            <a:ext cx="6510829" cy="155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www.orsymphony.org/globalassets/hero-images/instruments-of-the-orchestra/orchestra-4_pc-leah-nash_19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663"/>
            <a:ext cx="10775247" cy="52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7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Not inside a container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Service in each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Relay information to and from control plane service.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Communicates master component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receive commands and work.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assumes responsibility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manages network rules, port forwarding,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Kubernetes Proxy Service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Started as a proxy but </a:t>
            </a:r>
            <a:r>
              <a:rPr lang="en-US" sz="2600" b="1" dirty="0">
                <a:solidFill>
                  <a:schemeClr val="bg1"/>
                </a:solidFill>
              </a:rPr>
              <a:t>Proxy++ now.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Can do primitive load balancing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networking is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predictable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accessible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isolated as well.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manages network for pods, volumes, secrets, health checkup, etc.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check on host sub-netting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Ensure that the services are available.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Sets routes so that POD </a:t>
            </a:r>
            <a:r>
              <a:rPr lang="en-US" sz="2600" b="1" dirty="0" err="1">
                <a:solidFill>
                  <a:schemeClr val="bg1"/>
                </a:solidFill>
              </a:rPr>
              <a:t>ect</a:t>
            </a:r>
            <a:r>
              <a:rPr lang="en-US" sz="2600" b="1" dirty="0">
                <a:solidFill>
                  <a:schemeClr val="bg1"/>
                </a:solidFill>
              </a:rPr>
              <a:t> is reachable.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YAML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What is YAML?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How to write YAML file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</a:t>
            </a:r>
            <a:r>
              <a:rPr lang="en-US" sz="2600" b="1" dirty="0" err="1">
                <a:solidFill>
                  <a:schemeClr val="bg1"/>
                </a:solidFill>
              </a:rPr>
              <a:t>apiVersion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2. kind: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metadata: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spec: 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apiVersion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1084"/>
              </p:ext>
            </p:extLst>
          </p:nvPr>
        </p:nvGraphicFramePr>
        <p:xfrm>
          <a:off x="1893455" y="1903956"/>
          <a:ext cx="8128000" cy="389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617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159781"/>
                    </a:ext>
                  </a:extLst>
                </a:gridCol>
              </a:tblGrid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03759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6660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ReplicationController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08672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2907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ReplicaSet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02308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2573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0414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2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2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and metadata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kind: &lt;object type&gt; 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metadata: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name: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labels:</a:t>
            </a:r>
          </a:p>
        </p:txBody>
      </p:sp>
    </p:spTree>
    <p:extLst>
      <p:ext uri="{BB962C8B-B14F-4D97-AF65-F5344CB8AC3E}">
        <p14:creationId xmlns:p14="http://schemas.microsoft.com/office/powerpoint/2010/main" val="343168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spec: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defines the desired state of the object.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For replicas, define a template.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template defines an object.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template can have metadata and spec under it.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42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Virtual clusters backed by the same physical cluster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 of resources : unique within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Namespaces can not be nested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Kubernetes resource can only be in one namespace.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namespaces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default: default namespace for objects with no other namespace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-system: The namespace for objects created by the Kubernetes 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-public: reserved for cluster usage</a:t>
            </a:r>
          </a:p>
        </p:txBody>
      </p:sp>
    </p:spTree>
    <p:extLst>
      <p:ext uri="{BB962C8B-B14F-4D97-AF65-F5344CB8AC3E}">
        <p14:creationId xmlns:p14="http://schemas.microsoft.com/office/powerpoint/2010/main" val="180672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42225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Create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create namespace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Delete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namespaces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Run a container 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run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--image=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--namespace=&lt;ns 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Get Objects in a 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svc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svc </a:t>
            </a:r>
            <a:r>
              <a:rPr lang="en-US" sz="2600" b="1" dirty="0" err="1">
                <a:solidFill>
                  <a:schemeClr val="bg1"/>
                </a:solidFill>
              </a:rPr>
              <a:t>kube-dns</a:t>
            </a:r>
            <a:r>
              <a:rPr lang="en-US" sz="2600" b="1" dirty="0">
                <a:solidFill>
                  <a:schemeClr val="bg1"/>
                </a:solidFill>
              </a:rPr>
              <a:t>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-o wide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</p:txBody>
      </p:sp>
    </p:spTree>
    <p:extLst>
      <p:ext uri="{BB962C8B-B14F-4D97-AF65-F5344CB8AC3E}">
        <p14:creationId xmlns:p14="http://schemas.microsoft.com/office/powerpoint/2010/main" val="141028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Deploy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Pod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2.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5. </a:t>
            </a:r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6. </a:t>
            </a:r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0EB-3222-4368-9B70-1D3B14E2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111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+mn-lt"/>
              </a:rPr>
              <a:t>Container Orchestration – Why do we need it ? </a:t>
            </a:r>
            <a:endParaRPr lang="en-IN" sz="4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11F2C-6A04-489B-9AFB-F0E26A43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26" y="2136465"/>
            <a:ext cx="2816252" cy="33624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03697-D193-49D4-811D-0CF15F201D05}"/>
              </a:ext>
            </a:extLst>
          </p:cNvPr>
          <p:cNvSpPr txBox="1"/>
          <p:nvPr/>
        </p:nvSpPr>
        <p:spPr>
          <a:xfrm>
            <a:off x="1265128" y="3432127"/>
            <a:ext cx="3056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Dev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ABB0-29DC-48C3-801B-0FF416FF5518}"/>
              </a:ext>
            </a:extLst>
          </p:cNvPr>
          <p:cNvSpPr txBox="1"/>
          <p:nvPr/>
        </p:nvSpPr>
        <p:spPr>
          <a:xfrm>
            <a:off x="7110269" y="5663853"/>
            <a:ext cx="3087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Prod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DCD1F-76C3-4B42-826E-9E2E6078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13" y="2129099"/>
            <a:ext cx="2815200" cy="32784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CBD92-31F7-4607-A9BC-C931D5F9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58" y="2580817"/>
            <a:ext cx="2815200" cy="34690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31335-4D88-48FA-9BB1-7FA66BD9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21" y="3144488"/>
            <a:ext cx="2815200" cy="3279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61EBA-69B6-4E5B-8454-A81B1F45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31" y="3582898"/>
            <a:ext cx="2815200" cy="32704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7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23674" y="1605548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CLI talks to (-) API manager.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API Manager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authenticates user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validate request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Creates and entry in ETCD and returns the message "Pod created!".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[API Manager - Controller]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Scheduler is continuously monitoring the changes in ETCD, realizes that a POD has to be created. Scheduler identifies the node where Pod has to be created and informs (call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) API server about it.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 about the node where Pod would be created.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0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30400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API server 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- Docker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 POD container.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POD creates (say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container)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creates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container.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watches over the container creation.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intimates the API server about Pod creation status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ETCD.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6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A Pod (as in a pod of whales or pea pod) is a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group of 2 or more containers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shared storage/network,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co-located and co-scheduled,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run in a shared context.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E349-5AEF-4DFA-BC3B-7A88187F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08" y="2331602"/>
            <a:ext cx="3397842" cy="30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	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8BC0-1CC3-4538-A18F-73321764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69" y="1690688"/>
            <a:ext cx="8305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Containers in different Pods have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distinct IP addresses and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Does not communicate by IPC. These containers can communicate with each other via Pod IP addresses.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>
                <a:solidFill>
                  <a:schemeClr val="bg1"/>
                </a:solidFill>
              </a:rPr>
              <a:t>ephemeral (rather than durable) entities.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If a Node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the Pods scheduled to that node are scheduled for deletion, after a timeout period.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2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Uses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Support co-located, co-managed helper programs, such as: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- content management systems, file and data loaders, local cache managers,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log and checkpoint backup, compression, rotation, snapshotting,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data change watchers, log </a:t>
            </a:r>
            <a:r>
              <a:rPr lang="en-IN" sz="2600" b="1" dirty="0" err="1">
                <a:solidFill>
                  <a:schemeClr val="bg1"/>
                </a:solidFill>
              </a:rPr>
              <a:t>tailers</a:t>
            </a:r>
            <a:r>
              <a:rPr lang="en-IN" sz="2600" b="1" dirty="0">
                <a:solidFill>
                  <a:schemeClr val="bg1"/>
                </a:solidFill>
              </a:rPr>
              <a:t>, logging and monitoring adapters, event publishers,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proxies, bridges, and adapters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controllers, managers, configurators, and updaters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Kubernetes for Docker experts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800" dirty="0">
                <a:hlinkClick r:id="rId2"/>
              </a:rPr>
              <a:t>https://kubernetes.io/docs/reference/kubectl/docker-cli-to-kubectl/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23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</a:t>
            </a:r>
            <a:r>
              <a:rPr lang="en-US" sz="2600" b="1" dirty="0" err="1">
                <a:solidFill>
                  <a:schemeClr val="bg1"/>
                </a:solidFill>
              </a:rPr>
              <a:t>nginx-pod.yaml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-o wide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pod &lt;pod id&gt;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2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Optional: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Create a manifest file (</a:t>
            </a:r>
            <a:r>
              <a:rPr lang="en-US" sz="2600" b="1" dirty="0" err="1">
                <a:solidFill>
                  <a:schemeClr val="bg1"/>
                </a:solidFill>
              </a:rPr>
              <a:t>yaml</a:t>
            </a:r>
            <a:r>
              <a:rPr lang="en-US" sz="2600" b="1" dirty="0">
                <a:solidFill>
                  <a:schemeClr val="bg1"/>
                </a:solidFill>
              </a:rPr>
              <a:t> or json)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Submit the manifest file to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 server using </a:t>
            </a:r>
            <a:r>
              <a:rPr lang="en-US" sz="2600" b="1" dirty="0" err="1">
                <a:solidFill>
                  <a:schemeClr val="bg1"/>
                </a:solidFill>
              </a:rPr>
              <a:t>kebectl</a:t>
            </a:r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It gets scheduled on to a worker node inside the K8s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pending : scheduled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start downloading images and setting up containers appropriately. 		remain in pending state until all containers are up and running.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running: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After all containers are running the state of the POD changes to "Running".</a:t>
            </a:r>
          </a:p>
        </p:txBody>
      </p:sp>
    </p:spTree>
    <p:extLst>
      <p:ext uri="{BB962C8B-B14F-4D97-AF65-F5344CB8AC3E}">
        <p14:creationId xmlns:p14="http://schemas.microsoft.com/office/powerpoint/2010/main" val="2898415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After the main purpose of the POD is complete,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succeeds and it's state changes to "Shutdown".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can't start properly for any reason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remains in "Pending" state for considerable period of time,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then POD moves to "Failed" state.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is dead.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Cannot make it alive again.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 replace it with a new one but we cannot bring it up.</a:t>
            </a:r>
          </a:p>
        </p:txBody>
      </p:sp>
    </p:spTree>
    <p:extLst>
      <p:ext uri="{BB962C8B-B14F-4D97-AF65-F5344CB8AC3E}">
        <p14:creationId xmlns:p14="http://schemas.microsoft.com/office/powerpoint/2010/main" val="34987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DA26F4-70C4-4C31-9C6F-5A5BB7A3A3B7}"/>
              </a:ext>
            </a:extLst>
          </p:cNvPr>
          <p:cNvSpPr txBox="1"/>
          <p:nvPr/>
        </p:nvSpPr>
        <p:spPr>
          <a:xfrm>
            <a:off x="701457" y="739035"/>
            <a:ext cx="10734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Challenges in a container environment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1947F-70B4-493B-BF8F-6CF4CE51173B}"/>
              </a:ext>
            </a:extLst>
          </p:cNvPr>
          <p:cNvSpPr txBox="1"/>
          <p:nvPr/>
        </p:nvSpPr>
        <p:spPr>
          <a:xfrm>
            <a:off x="864296" y="2404997"/>
            <a:ext cx="10384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decide which container should run on which server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D8BD-C2D3-4140-B6D3-6FDC3AD8E2FC}"/>
              </a:ext>
            </a:extLst>
          </p:cNvPr>
          <p:cNvSpPr txBox="1"/>
          <p:nvPr/>
        </p:nvSpPr>
        <p:spPr>
          <a:xfrm>
            <a:off x="864296" y="3782859"/>
            <a:ext cx="1132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know the resource utilization of the servers so that I can deploy my containers based on the resource requirement?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C704-2B24-405A-851C-E642C2D6451D}"/>
              </a:ext>
            </a:extLst>
          </p:cNvPr>
          <p:cNvSpPr txBox="1"/>
          <p:nvPr/>
        </p:nvSpPr>
        <p:spPr>
          <a:xfrm>
            <a:off x="889348" y="5311036"/>
            <a:ext cx="10809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monitor and manage all those server and schedule automate this process ?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containers in a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We can have multiple containers in a Pod.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Different containers in a Pod share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Cgroup</a:t>
            </a:r>
            <a:r>
              <a:rPr lang="en-US" sz="2600" b="1" dirty="0">
                <a:solidFill>
                  <a:schemeClr val="bg1"/>
                </a:solidFill>
              </a:rPr>
              <a:t> (access)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 address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Volumes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IPC Name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Can find each other via localhost.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Communicate with each other using standard inter-process communications. 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8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Labels and Selectors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-l </a:t>
            </a:r>
            <a:r>
              <a:rPr lang="en-US" sz="2600" b="1" dirty="0" err="1">
                <a:solidFill>
                  <a:schemeClr val="bg1"/>
                </a:solidFill>
              </a:rPr>
              <a:t>env</a:t>
            </a:r>
            <a:r>
              <a:rPr lang="en-US" sz="2600" b="1" dirty="0">
                <a:solidFill>
                  <a:schemeClr val="bg1"/>
                </a:solidFill>
              </a:rPr>
              <a:t>=development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#-l represents the label we passed.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2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What is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do you need to replicate?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How it helps in a </a:t>
            </a:r>
            <a:r>
              <a:rPr lang="en-US" sz="2600" b="1" dirty="0" err="1">
                <a:solidFill>
                  <a:schemeClr val="bg1"/>
                </a:solidFill>
              </a:rPr>
              <a:t>microservices</a:t>
            </a:r>
            <a:r>
              <a:rPr lang="en-US" sz="2600" b="1" dirty="0">
                <a:solidFill>
                  <a:schemeClr val="bg1"/>
                </a:solidFill>
              </a:rPr>
              <a:t> world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Ensures that configured number of pods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excess, kill.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less create.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replicationCount</a:t>
            </a:r>
            <a:r>
              <a:rPr lang="en-IN" sz="2600" b="1" dirty="0">
                <a:solidFill>
                  <a:schemeClr val="bg1"/>
                </a:solidFill>
              </a:rPr>
              <a:t> = 1 makes sense </a:t>
            </a:r>
          </a:p>
        </p:txBody>
      </p:sp>
    </p:spTree>
    <p:extLst>
      <p:ext uri="{BB962C8B-B14F-4D97-AF65-F5344CB8AC3E}">
        <p14:creationId xmlns:p14="http://schemas.microsoft.com/office/powerpoint/2010/main" val="4090786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Adv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HA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Loadbalancing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Labs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apply -f replication-</a:t>
            </a:r>
            <a:r>
              <a:rPr lang="en-IN" sz="2600" b="1" dirty="0" err="1">
                <a:solidFill>
                  <a:schemeClr val="bg1"/>
                </a:solidFill>
              </a:rPr>
              <a:t>controller.yaml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&lt;object&gt;</a:t>
            </a:r>
          </a:p>
        </p:txBody>
      </p:sp>
    </p:spTree>
    <p:extLst>
      <p:ext uri="{BB962C8B-B14F-4D97-AF65-F5344CB8AC3E}">
        <p14:creationId xmlns:p14="http://schemas.microsoft.com/office/powerpoint/2010/main" val="2431137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Advanced version of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Replacement for </a:t>
            </a:r>
            <a:r>
              <a:rPr lang="en-IN" sz="2600" b="1" dirty="0" err="1">
                <a:solidFill>
                  <a:schemeClr val="bg1"/>
                </a:solidFill>
              </a:rPr>
              <a:t>ReplicationController</a:t>
            </a:r>
            <a:r>
              <a:rPr lang="en-IN" sz="2600" b="1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Works based on sets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6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5386"/>
              </p:ext>
            </p:extLst>
          </p:nvPr>
        </p:nvGraphicFramePr>
        <p:xfrm>
          <a:off x="1811541" y="1359442"/>
          <a:ext cx="8237622" cy="516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23">
                  <a:extLst>
                    <a:ext uri="{9D8B030D-6E8A-4147-A177-3AD203B41FA5}">
                      <a16:colId xmlns:a16="http://schemas.microsoft.com/office/drawing/2014/main" val="2912172723"/>
                    </a:ext>
                  </a:extLst>
                </a:gridCol>
                <a:gridCol w="3553325">
                  <a:extLst>
                    <a:ext uri="{9D8B030D-6E8A-4147-A177-3AD203B41FA5}">
                      <a16:colId xmlns:a16="http://schemas.microsoft.com/office/drawing/2014/main" val="999957719"/>
                    </a:ext>
                  </a:extLst>
                </a:gridCol>
                <a:gridCol w="2745874">
                  <a:extLst>
                    <a:ext uri="{9D8B030D-6E8A-4147-A177-3AD203B41FA5}">
                      <a16:colId xmlns:a16="http://schemas.microsoft.com/office/drawing/2014/main" val="906364582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based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45279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r>
                        <a:rPr lang="en-US" dirty="0"/>
                        <a:t>e.g.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 =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enviornment</a:t>
                      </a:r>
                      <a:r>
                        <a:rPr lang="en-IN" dirty="0"/>
                        <a:t> in 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1772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!=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</a:t>
                      </a:r>
                      <a:r>
                        <a:rPr lang="en-IN" dirty="0" err="1"/>
                        <a:t>notin</a:t>
                      </a:r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(frontend, backend)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35897"/>
                  </a:ext>
                </a:extLst>
              </a:tr>
              <a:tr h="1143854">
                <a:tc>
                  <a:txBody>
                    <a:bodyPr/>
                    <a:lstStyle/>
                    <a:p>
                      <a:r>
                        <a:rPr lang="en-US" dirty="0"/>
                        <a:t>Command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environment=production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 in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49400"/>
                  </a:ext>
                </a:extLst>
              </a:tr>
              <a:tr h="1268984">
                <a:tc>
                  <a:txBody>
                    <a:bodyPr/>
                    <a:lstStyle/>
                    <a:p>
                      <a:r>
                        <a:rPr lang="en-IN" dirty="0"/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environment:production</a:t>
                      </a:r>
                      <a:endParaRPr lang="en-IN" dirty="0"/>
                    </a:p>
                    <a:p>
                      <a:r>
                        <a:rPr lang="en-IN" dirty="0"/>
                        <a:t>tier: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matchLabels</a:t>
                      </a:r>
                      <a:r>
                        <a:rPr lang="en-IN" dirty="0"/>
                        <a:t>:- {</a:t>
                      </a:r>
                      <a:r>
                        <a:rPr lang="en-IN" dirty="0" err="1"/>
                        <a:t>key:environment,operator:In</a:t>
                      </a:r>
                      <a:r>
                        <a:rPr lang="en-IN" dirty="0"/>
                        <a:t>, values:[prod,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16726"/>
                  </a:ext>
                </a:extLst>
              </a:tr>
              <a:tr h="683299">
                <a:tc>
                  <a:txBody>
                    <a:bodyPr/>
                    <a:lstStyle/>
                    <a:p>
                      <a:r>
                        <a:rPr lang="en-IN" dirty="0"/>
                        <a:t>Supports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Services, </a:t>
                      </a:r>
                      <a:r>
                        <a:rPr lang="en-IN" dirty="0" err="1"/>
                        <a:t>ReplicationControllers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Jobs, Deployment, </a:t>
                      </a:r>
                      <a:r>
                        <a:rPr lang="en-IN" dirty="0" err="1"/>
                        <a:t>ReplicaSet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for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replica-</a:t>
            </a:r>
            <a:r>
              <a:rPr lang="en-US" sz="2600" b="1" dirty="0" err="1">
                <a:solidFill>
                  <a:schemeClr val="bg1"/>
                </a:solidFill>
              </a:rPr>
              <a:t>set.yaml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&lt;&lt;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id&gt;&gt;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86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- Desired state in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DeploymentController</a:t>
            </a:r>
            <a:r>
              <a:rPr lang="en-US" sz="2600" b="1" dirty="0">
                <a:solidFill>
                  <a:schemeClr val="bg1"/>
                </a:solidFill>
              </a:rPr>
              <a:t> : converts desired state to actual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Rollback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Scale up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Pause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Steps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Create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a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Pods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58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Status: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Update deployment: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--record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set image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=nginx:1.9.1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Rollout history: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history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Rollback: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undo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1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 - Windows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Status: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Update deployment: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--record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set image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iis</a:t>
            </a:r>
            <a:r>
              <a:rPr lang="en-US" sz="2600" b="1" dirty="0">
                <a:solidFill>
                  <a:schemeClr val="bg1"/>
                </a:solidFill>
              </a:rPr>
              <a:t>-container=myiis:2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Rollout history: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history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Rollback: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undo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1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93E-EB64-43E6-8B72-C2B90D40C5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Need for Standardization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1E8C0-1337-40D5-9B3F-2DBE0FEF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77" y="1690688"/>
            <a:ext cx="10325697" cy="43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1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Scale out 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Linux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scale = 3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Windows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scale = 3</a:t>
            </a:r>
          </a:p>
        </p:txBody>
      </p:sp>
    </p:spTree>
    <p:extLst>
      <p:ext uri="{BB962C8B-B14F-4D97-AF65-F5344CB8AC3E}">
        <p14:creationId xmlns:p14="http://schemas.microsoft.com/office/powerpoint/2010/main" val="2537284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Daemonset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StatefulSet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123238" cy="40257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Only a single instance should run on a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 instance should run on all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Usecase</a:t>
            </a:r>
            <a:r>
              <a:rPr lang="en-US" sz="2600" b="1" dirty="0">
                <a:solidFill>
                  <a:schemeClr val="bg1"/>
                </a:solidFill>
              </a:rPr>
              <a:t> : for monitoring.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Work along with a service.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an instance dies, it would be created back on the same node.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the node is not available then it would be kept on pending state.</a:t>
            </a:r>
          </a:p>
        </p:txBody>
      </p:sp>
    </p:spTree>
    <p:extLst>
      <p:ext uri="{BB962C8B-B14F-4D97-AF65-F5344CB8AC3E}">
        <p14:creationId xmlns:p14="http://schemas.microsoft.com/office/powerpoint/2010/main" val="1744375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Is a collection of Pods that is exposed as an endpoint.  Is a way of grouping of PODs running in a cluster and how to access them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Different types of Services :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ClusterIP</a:t>
            </a:r>
            <a:r>
              <a:rPr lang="en-US" sz="2000" dirty="0">
                <a:solidFill>
                  <a:schemeClr val="bg1"/>
                </a:solidFill>
              </a:rPr>
              <a:t> exposes the cluster's internal IP.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NodePort</a:t>
            </a:r>
            <a:r>
              <a:rPr lang="en-US" sz="2000" dirty="0">
                <a:solidFill>
                  <a:schemeClr val="bg1"/>
                </a:solidFill>
              </a:rPr>
              <a:t> exposes the Service on each node's IP at a static port.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LoadBalancer</a:t>
            </a:r>
            <a:r>
              <a:rPr lang="en-US" sz="2000" dirty="0">
                <a:solidFill>
                  <a:schemeClr val="bg1"/>
                </a:solidFill>
              </a:rPr>
              <a:t> exposes the Service externally by using a cloud provider's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1252132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4DC0F-6084-42D5-8A7C-23AC0C3A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690688"/>
            <a:ext cx="4753713" cy="39141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7840" y="24962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Pods may die and new PODs are created. How to access the POD as the IP changes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front end Pod talk to back end Pod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external users connect to front end Pod's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Services provide standard services like	</a:t>
            </a:r>
          </a:p>
          <a:p>
            <a:r>
              <a:rPr lang="en-US" b="1" dirty="0">
                <a:solidFill>
                  <a:schemeClr val="bg1"/>
                </a:solidFill>
              </a:rPr>
              <a:t>	- Load balancing	</a:t>
            </a:r>
          </a:p>
          <a:p>
            <a:r>
              <a:rPr lang="en-US" b="1" dirty="0">
                <a:solidFill>
                  <a:schemeClr val="bg1"/>
                </a:solidFill>
              </a:rPr>
              <a:t>	-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- Feature to support ZDT app deployment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02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840" y="24962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Pods may die and new PODs are created. How to access the POD as the IP changes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front end Pod talk to back end Pod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external users connect to front end Pod's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Services provide standard services like	</a:t>
            </a:r>
          </a:p>
          <a:p>
            <a:r>
              <a:rPr lang="en-US" b="1" dirty="0">
                <a:solidFill>
                  <a:schemeClr val="bg1"/>
                </a:solidFill>
              </a:rPr>
              <a:t>	- Load balancing	</a:t>
            </a:r>
          </a:p>
          <a:p>
            <a:r>
              <a:rPr lang="en-US" b="1" dirty="0">
                <a:solidFill>
                  <a:schemeClr val="bg1"/>
                </a:solidFill>
              </a:rPr>
              <a:t>	-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- Feature to support ZDT app deployment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photo of clusterIP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6" y="1539009"/>
            <a:ext cx="4496089" cy="2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3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IP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3956"/>
            <a:ext cx="8573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bg1"/>
                </a:solidFill>
              </a:rPr>
              <a:t>Gives you a service inside your cluster that other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apps inside your cluster can access. 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IN" sz="2400" b="1" dirty="0">
                <a:solidFill>
                  <a:schemeClr val="bg1"/>
                </a:solidFill>
              </a:rPr>
              <a:t>It is the default Kubernetes service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Image result for photo of clusterIP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44" y="2294876"/>
            <a:ext cx="4977101" cy="42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5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NodePort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076" name="Picture 4" descr="Image result for photo of nodeport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3" y="1219199"/>
            <a:ext cx="10141527" cy="54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50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NodePort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03956"/>
            <a:ext cx="9358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 reference : Refer node-</a:t>
            </a:r>
            <a:r>
              <a:rPr lang="en-US" b="1" dirty="0" err="1">
                <a:solidFill>
                  <a:schemeClr val="bg1"/>
                </a:solidFill>
              </a:rPr>
              <a:t>port.yaml</a:t>
            </a:r>
            <a:r>
              <a:rPr lang="en-US" b="1" dirty="0">
                <a:solidFill>
                  <a:schemeClr val="bg1"/>
                </a:solidFill>
              </a:rPr>
              <a:t> - works with deploy-</a:t>
            </a:r>
            <a:r>
              <a:rPr lang="en-US" b="1" dirty="0" err="1">
                <a:solidFill>
                  <a:schemeClr val="bg1"/>
                </a:solidFill>
              </a:rPr>
              <a:t>ng.yaml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Port should be between 31000 to 32767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How it work</a:t>
            </a:r>
          </a:p>
          <a:p>
            <a:r>
              <a:rPr lang="en-US" b="1" dirty="0">
                <a:solidFill>
                  <a:schemeClr val="bg1"/>
                </a:solidFill>
              </a:rPr>
              <a:t>	Exposes the Service on each Node’s IP at a static port (the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ClusterIP</a:t>
            </a:r>
            <a:r>
              <a:rPr lang="en-US" b="1" dirty="0">
                <a:solidFill>
                  <a:schemeClr val="bg1"/>
                </a:solidFill>
              </a:rPr>
              <a:t> Service, to which 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Service routes, is automatically created.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Contact 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Service, from outside the cluster, by requesting &lt;</a:t>
            </a:r>
            <a:r>
              <a:rPr lang="en-US" b="1" dirty="0" err="1">
                <a:solidFill>
                  <a:schemeClr val="bg1"/>
                </a:solidFill>
              </a:rPr>
              <a:t>NodeIP</a:t>
            </a:r>
            <a:r>
              <a:rPr lang="en-US" b="1" dirty="0">
                <a:solidFill>
                  <a:schemeClr val="bg1"/>
                </a:solidFill>
              </a:rPr>
              <a:t>&gt;:&lt;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41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LoadBalancer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03956"/>
            <a:ext cx="9358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</a:t>
            </a:r>
            <a:r>
              <a:rPr lang="en-US" b="1" dirty="0" err="1">
                <a:solidFill>
                  <a:schemeClr val="bg1"/>
                </a:solidFill>
              </a:rPr>
              <a:t>LoadBalancer</a:t>
            </a:r>
            <a:r>
              <a:rPr lang="en-US" b="1" dirty="0">
                <a:solidFill>
                  <a:schemeClr val="bg1"/>
                </a:solidFill>
              </a:rPr>
              <a:t> :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your IP’s would still be spread.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Clients should not connect to a working IP.</a:t>
            </a:r>
          </a:p>
          <a:p>
            <a:r>
              <a:rPr lang="en-US" b="1" dirty="0">
                <a:solidFill>
                  <a:schemeClr val="bg1"/>
                </a:solidFill>
              </a:rPr>
              <a:t>	A connecting IP can become inaccessible.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suedbroecker.files.wordpress.com/2019/03/kube-basic-architecture.jpg?w=669&amp;h=312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02" y="3085827"/>
            <a:ext cx="63722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9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Two types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Jobs: One time jobs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CronJobs</a:t>
            </a:r>
            <a:r>
              <a:rPr lang="en-US" sz="2600" b="1" dirty="0">
                <a:solidFill>
                  <a:schemeClr val="bg1"/>
                </a:solidFill>
              </a:rPr>
              <a:t>: Scheduled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6148" name="Picture 4" descr="Create Kubernetes Jobs/Cron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3" y="3170742"/>
            <a:ext cx="5334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8B91-82E0-45FD-9AA5-4E1D6AA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If it fits, it ships !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5B9C2-00D2-4FFC-B1C1-6077B035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9" y="1933002"/>
            <a:ext cx="9721242" cy="42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6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Creates one or more Pods and ensures that a specified number of them successfully terminate.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Primarily meant for short-lived and batch workloads.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Jobs run until the tasks specified in the job is completed.  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Vi </a:t>
            </a:r>
            <a:r>
              <a:rPr lang="en-US" sz="2600" b="1" dirty="0" err="1">
                <a:solidFill>
                  <a:schemeClr val="bg1"/>
                </a:solidFill>
              </a:rPr>
              <a:t>jobs.yaml</a:t>
            </a: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You can get the job pod logs using </a:t>
            </a:r>
            <a:r>
              <a:rPr lang="en-US" sz="2800" b="1" dirty="0" err="1">
                <a:solidFill>
                  <a:schemeClr val="bg1"/>
                </a:solidFill>
              </a:rPr>
              <a:t>kubectl</a:t>
            </a:r>
            <a:endParaRPr lang="en-IN" sz="28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5BCB-41AE-4748-8976-6AACBA13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3" y="2703501"/>
            <a:ext cx="305752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4FB3B-0BE8-47F2-ADB5-C9B49254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2" y="4817496"/>
            <a:ext cx="5048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CronJobs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2DB1-9039-4D18-8F47-C6BD30D2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53" y="2078682"/>
            <a:ext cx="38100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D99B2-50D2-4B61-97E9-9244A6EC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53" y="3580290"/>
            <a:ext cx="40195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5811-2CE6-4905-935B-EEB018AE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53" y="4848535"/>
            <a:ext cx="2790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8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Storage Volume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834948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Volumes?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Way more powerful than </a:t>
            </a:r>
            <a:r>
              <a:rPr lang="en-IN" b="1" dirty="0" err="1">
                <a:solidFill>
                  <a:schemeClr val="bg1"/>
                </a:solidFill>
              </a:rPr>
              <a:t>docker</a:t>
            </a:r>
            <a:r>
              <a:rPr lang="en-IN" b="1" dirty="0">
                <a:solidFill>
                  <a:schemeClr val="bg1"/>
                </a:solidFill>
              </a:rPr>
              <a:t> volumes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Volume Type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93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emptyDir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834948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Creates empty directory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Removed when Pod dies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Multiple containers can refer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11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HostPath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280950"/>
            <a:ext cx="100583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Mounts a file or directory from Host into Pod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Data remain on the HOST after Pod dies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Use cautiously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Volume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volume kubernetes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90132"/>
            <a:ext cx="7653867" cy="49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04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Volumes 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Binding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Using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Storage Object in Use Protection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Reclaim – </a:t>
            </a:r>
            <a:r>
              <a:rPr lang="en-US" sz="2600" b="1">
                <a:solidFill>
                  <a:schemeClr val="bg1"/>
                </a:solidFill>
              </a:rPr>
              <a:t>Reclaim Policy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073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Secrets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Putting sensitive information inside Docker container is not a good idea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CB63-D6EB-45F5-853B-70D94B3DA33C}"/>
              </a:ext>
            </a:extLst>
          </p:cNvPr>
          <p:cNvSpPr txBox="1"/>
          <p:nvPr/>
        </p:nvSpPr>
        <p:spPr>
          <a:xfrm>
            <a:off x="939453" y="3183467"/>
            <a:ext cx="988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 can be inspected, exported and published publicly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078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Questions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?</a:t>
            </a:r>
            <a:endParaRPr lang="en-IN" sz="8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CB63-D6EB-45F5-853B-70D94B3DA33C}"/>
              </a:ext>
            </a:extLst>
          </p:cNvPr>
          <p:cNvSpPr txBox="1"/>
          <p:nvPr/>
        </p:nvSpPr>
        <p:spPr>
          <a:xfrm>
            <a:off x="939453" y="3183467"/>
            <a:ext cx="9885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Contact: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	9731588933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	vilas_Varghese@yahoo.com</a:t>
            </a:r>
          </a:p>
        </p:txBody>
      </p:sp>
    </p:spTree>
    <p:extLst>
      <p:ext uri="{BB962C8B-B14F-4D97-AF65-F5344CB8AC3E}">
        <p14:creationId xmlns:p14="http://schemas.microsoft.com/office/powerpoint/2010/main" val="187864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(or container orchestration)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Orchestrate containers across multiple hosts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organizing and Automatic bin packing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Seamlessly deploy, update and Rollback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Quick and predictable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healing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Service discovery and Load balancing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IPAM. Binding to labels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Secret and Configuration Management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Scale out and scale in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Kubernetes Networking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8469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Container to Container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Pod to Pod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Pod to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External to Service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0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Container to Container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Highly coupled Pod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Localhost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S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As</a:t>
            </a: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976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Pod’s have IP address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Containers with in Pod share the network namespace including IP.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Implemented by Network drivers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Rules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pods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agents on a node (e.g. system daemons, </a:t>
            </a:r>
            <a:r>
              <a:rPr lang="en-US" dirty="0" err="1"/>
              <a:t>kubelet</a:t>
            </a:r>
            <a:r>
              <a:rPr lang="en-US" dirty="0"/>
              <a:t>) can communicate with all pods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 platforms that support Pod running in host network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pods in host network of node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Simple and less friction model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Containers should co-ordinate Port like how it happens on VM’s. IP-per-Pod model.</a:t>
            </a: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3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1" y="1330036"/>
            <a:ext cx="11077575" cy="52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81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570182"/>
            <a:ext cx="10525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65125"/>
            <a:ext cx="10982325" cy="5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7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65125"/>
            <a:ext cx="10982325" cy="5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7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479450"/>
            <a:ext cx="8866910" cy="48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Storage orchestration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Optimum hardware utilization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Batch Execution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Software container world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256783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Need to Simplify and standardize how the containers come together to make a usable software system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24172</TotalTime>
  <Words>3019</Words>
  <Application>Microsoft Office PowerPoint</Application>
  <PresentationFormat>Widescreen</PresentationFormat>
  <Paragraphs>574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PowerPoint Presentation</vt:lpstr>
      <vt:lpstr>Kubernetes overview</vt:lpstr>
      <vt:lpstr>Container Orchestration – Why do we need it ? </vt:lpstr>
      <vt:lpstr>PowerPoint Presentation</vt:lpstr>
      <vt:lpstr>Need for Standardization</vt:lpstr>
      <vt:lpstr>If it fits, it ships !</vt:lpstr>
      <vt:lpstr>Why Kubernetes (or container orchestration)</vt:lpstr>
      <vt:lpstr>Why Kubernetes contd…</vt:lpstr>
      <vt:lpstr>Software container world </vt:lpstr>
      <vt:lpstr>Why the market has chosen Kubernetes?</vt:lpstr>
      <vt:lpstr>Kubernetes Architecture – View from 10000 ft</vt:lpstr>
      <vt:lpstr>API Server</vt:lpstr>
      <vt:lpstr>ETCD</vt:lpstr>
      <vt:lpstr>Controller Manager</vt:lpstr>
      <vt:lpstr>Controller Manager</vt:lpstr>
      <vt:lpstr>Scheduler</vt:lpstr>
      <vt:lpstr>Worker Node</vt:lpstr>
      <vt:lpstr>Master to Node Communication</vt:lpstr>
      <vt:lpstr>Master to Node Communication</vt:lpstr>
      <vt:lpstr>Kubelet </vt:lpstr>
      <vt:lpstr>Kubernetes Proxy Service </vt:lpstr>
      <vt:lpstr>YAML</vt:lpstr>
      <vt:lpstr>Manifest file</vt:lpstr>
      <vt:lpstr>apiVersion : Manifest file</vt:lpstr>
      <vt:lpstr>Kind and metadata : Manifest file</vt:lpstr>
      <vt:lpstr>kind : Manifest file</vt:lpstr>
      <vt:lpstr>Namespaces</vt:lpstr>
      <vt:lpstr>Namespaces</vt:lpstr>
      <vt:lpstr>How to Deploy</vt:lpstr>
      <vt:lpstr>POD Creation</vt:lpstr>
      <vt:lpstr>POD Creation</vt:lpstr>
      <vt:lpstr>POD</vt:lpstr>
      <vt:lpstr>POD</vt:lpstr>
      <vt:lpstr>POD</vt:lpstr>
      <vt:lpstr>Uses of POD</vt:lpstr>
      <vt:lpstr>Kubernetes for Docker experts</vt:lpstr>
      <vt:lpstr>Labs of POD</vt:lpstr>
      <vt:lpstr>Lifecycle of Pod</vt:lpstr>
      <vt:lpstr>Lifecycle of Pod</vt:lpstr>
      <vt:lpstr>Multiple containers in a Pod</vt:lpstr>
      <vt:lpstr>Labels and Selectors</vt:lpstr>
      <vt:lpstr>ReplicationController (rc)</vt:lpstr>
      <vt:lpstr>ReplicationController (rc)</vt:lpstr>
      <vt:lpstr>ReplicaSet (rs)</vt:lpstr>
      <vt:lpstr>ReplicaSet (rs)</vt:lpstr>
      <vt:lpstr>Labs for ReplicaSet (rs)</vt:lpstr>
      <vt:lpstr>Deployment</vt:lpstr>
      <vt:lpstr>Deployment</vt:lpstr>
      <vt:lpstr>Deployment - Windows</vt:lpstr>
      <vt:lpstr>Scale out </vt:lpstr>
      <vt:lpstr>Daemonset and StatefulSet </vt:lpstr>
      <vt:lpstr>Services</vt:lpstr>
      <vt:lpstr>Service</vt:lpstr>
      <vt:lpstr>Service</vt:lpstr>
      <vt:lpstr>Cluster IP</vt:lpstr>
      <vt:lpstr>NodePort</vt:lpstr>
      <vt:lpstr>NodePort</vt:lpstr>
      <vt:lpstr>LoadBalancer</vt:lpstr>
      <vt:lpstr>Jobs</vt:lpstr>
      <vt:lpstr>Jobs</vt:lpstr>
      <vt:lpstr>Jobs</vt:lpstr>
      <vt:lpstr>CronJobs</vt:lpstr>
      <vt:lpstr>Storage Volume</vt:lpstr>
      <vt:lpstr>emptyDir</vt:lpstr>
      <vt:lpstr>HostPath</vt:lpstr>
      <vt:lpstr>Lifecycle of Volume</vt:lpstr>
      <vt:lpstr>Volumes lifecycle</vt:lpstr>
      <vt:lpstr>Secrets</vt:lpstr>
      <vt:lpstr>Questions</vt:lpstr>
      <vt:lpstr>Kubernetes Networking</vt:lpstr>
      <vt:lpstr>Container to Container Communication</vt:lpstr>
      <vt:lpstr>Pod to Pod Communication</vt:lpstr>
      <vt:lpstr>Pod to Pod Communication</vt:lpstr>
      <vt:lpstr>Pod to Pod Communication</vt:lpstr>
      <vt:lpstr>Pod to Pod Communication</vt:lpstr>
      <vt:lpstr>Pod to Pod Communication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905</cp:revision>
  <dcterms:created xsi:type="dcterms:W3CDTF">2019-09-14T09:29:44Z</dcterms:created>
  <dcterms:modified xsi:type="dcterms:W3CDTF">2020-09-23T13:08:45Z</dcterms:modified>
</cp:coreProperties>
</file>