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Times New Roman Bold" panose="02020803070505020304" pitchFamily="18" charset="0"/>
      <p:regular r:id="rId13"/>
      <p:bold r:id="rId14"/>
    </p:embeddedFont>
    <p:embeddedFont>
      <p:font typeface="Yeseva One"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75"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574675"/>
            <a:ext cx="11721636" cy="939833"/>
          </a:xfrm>
          <a:prstGeom prst="rect">
            <a:avLst/>
          </a:prstGeom>
        </p:spPr>
        <p:txBody>
          <a:bodyPr lIns="0" tIns="0" rIns="0" bIns="0" rtlCol="0" anchor="t">
            <a:spAutoFit/>
          </a:bodyPr>
          <a:lstStyle/>
          <a:p>
            <a:pPr algn="ctr">
              <a:lnSpc>
                <a:spcPts val="7001"/>
              </a:lnSpc>
            </a:pPr>
            <a:r>
              <a:rPr lang="en-US" sz="7001">
                <a:solidFill>
                  <a:srgbClr val="000000"/>
                </a:solidFill>
                <a:latin typeface="Yeseva One"/>
                <a:ea typeface="Yeseva One"/>
                <a:cs typeface="Yeseva One"/>
                <a:sym typeface="Yeseva One"/>
              </a:rPr>
              <a:t>Is424 CRUD PROJECT</a:t>
            </a:r>
          </a:p>
        </p:txBody>
      </p:sp>
      <p:sp>
        <p:nvSpPr>
          <p:cNvPr id="3" name="TextBox 3"/>
          <p:cNvSpPr txBox="1"/>
          <p:nvPr/>
        </p:nvSpPr>
        <p:spPr>
          <a:xfrm>
            <a:off x="4800398" y="3300928"/>
            <a:ext cx="8496705" cy="1235363"/>
          </a:xfrm>
          <a:prstGeom prst="rect">
            <a:avLst/>
          </a:prstGeom>
        </p:spPr>
        <p:txBody>
          <a:bodyPr lIns="0" tIns="0" rIns="0" bIns="0" rtlCol="0" anchor="t">
            <a:spAutoFit/>
          </a:bodyPr>
          <a:lstStyle/>
          <a:p>
            <a:pPr algn="ctr">
              <a:lnSpc>
                <a:spcPts val="4761"/>
              </a:lnSpc>
            </a:pPr>
            <a:r>
              <a:rPr lang="en-US" sz="4761">
                <a:solidFill>
                  <a:srgbClr val="000000"/>
                </a:solidFill>
                <a:latin typeface="Yeseva One"/>
                <a:ea typeface="Yeseva One"/>
                <a:cs typeface="Yeseva One"/>
                <a:sym typeface="Yeseva One"/>
              </a:rPr>
              <a:t>Name: Abdulaziz Altaweel</a:t>
            </a:r>
          </a:p>
          <a:p>
            <a:pPr algn="ctr">
              <a:lnSpc>
                <a:spcPts val="4761"/>
              </a:lnSpc>
            </a:pPr>
            <a:endParaRPr lang="en-US" sz="4761">
              <a:solidFill>
                <a:srgbClr val="000000"/>
              </a:solidFill>
              <a:latin typeface="Yeseva One"/>
              <a:ea typeface="Yeseva One"/>
              <a:cs typeface="Yeseva One"/>
              <a:sym typeface="Yeseva One"/>
            </a:endParaRPr>
          </a:p>
        </p:txBody>
      </p:sp>
      <p:sp>
        <p:nvSpPr>
          <p:cNvPr id="4" name="TextBox 4"/>
          <p:cNvSpPr txBox="1"/>
          <p:nvPr/>
        </p:nvSpPr>
        <p:spPr>
          <a:xfrm>
            <a:off x="4259442" y="3798724"/>
            <a:ext cx="8496705" cy="1835438"/>
          </a:xfrm>
          <a:prstGeom prst="rect">
            <a:avLst/>
          </a:prstGeom>
        </p:spPr>
        <p:txBody>
          <a:bodyPr lIns="0" tIns="0" rIns="0" bIns="0" rtlCol="0" anchor="t">
            <a:spAutoFit/>
          </a:bodyPr>
          <a:lstStyle/>
          <a:p>
            <a:pPr algn="ctr">
              <a:lnSpc>
                <a:spcPts val="4761"/>
              </a:lnSpc>
            </a:pPr>
            <a:endParaRPr/>
          </a:p>
          <a:p>
            <a:pPr algn="ctr">
              <a:lnSpc>
                <a:spcPts val="4761"/>
              </a:lnSpc>
            </a:pPr>
            <a:r>
              <a:rPr lang="en-US" sz="4761">
                <a:solidFill>
                  <a:srgbClr val="000000"/>
                </a:solidFill>
                <a:latin typeface="Yeseva One"/>
                <a:ea typeface="Yeseva One"/>
                <a:cs typeface="Yeseva One"/>
                <a:sym typeface="Yeseva One"/>
              </a:rPr>
              <a:t>Student ID: 443102489</a:t>
            </a:r>
          </a:p>
          <a:p>
            <a:pPr algn="ctr">
              <a:lnSpc>
                <a:spcPts val="4761"/>
              </a:lnSpc>
            </a:pPr>
            <a:endParaRPr lang="en-US" sz="4761">
              <a:solidFill>
                <a:srgbClr val="000000"/>
              </a:solidFill>
              <a:latin typeface="Yeseva One"/>
              <a:ea typeface="Yeseva One"/>
              <a:cs typeface="Yeseva One"/>
              <a:sym typeface="Yeseva One"/>
            </a:endParaRPr>
          </a:p>
        </p:txBody>
      </p:sp>
      <p:sp>
        <p:nvSpPr>
          <p:cNvPr id="5" name="TextBox 5"/>
          <p:cNvSpPr txBox="1"/>
          <p:nvPr/>
        </p:nvSpPr>
        <p:spPr>
          <a:xfrm>
            <a:off x="3109208" y="4922054"/>
            <a:ext cx="8496705" cy="1235363"/>
          </a:xfrm>
          <a:prstGeom prst="rect">
            <a:avLst/>
          </a:prstGeom>
        </p:spPr>
        <p:txBody>
          <a:bodyPr lIns="0" tIns="0" rIns="0" bIns="0" rtlCol="0" anchor="t">
            <a:spAutoFit/>
          </a:bodyPr>
          <a:lstStyle/>
          <a:p>
            <a:pPr algn="ctr">
              <a:lnSpc>
                <a:spcPts val="4761"/>
              </a:lnSpc>
            </a:pPr>
            <a:endParaRPr/>
          </a:p>
          <a:p>
            <a:pPr algn="ctr">
              <a:lnSpc>
                <a:spcPts val="4761"/>
              </a:lnSpc>
            </a:pPr>
            <a:r>
              <a:rPr lang="en-US" sz="4761">
                <a:solidFill>
                  <a:srgbClr val="000000"/>
                </a:solidFill>
                <a:latin typeface="Yeseva One"/>
                <a:ea typeface="Yeseva One"/>
                <a:cs typeface="Yeseva One"/>
                <a:sym typeface="Yeseva One"/>
              </a:rPr>
              <a:t>Section : 77443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800398" y="2521784"/>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Conclusion</a:t>
            </a:r>
          </a:p>
        </p:txBody>
      </p:sp>
      <p:sp>
        <p:nvSpPr>
          <p:cNvPr id="3" name="TextBox 3"/>
          <p:cNvSpPr txBox="1"/>
          <p:nvPr/>
        </p:nvSpPr>
        <p:spPr>
          <a:xfrm>
            <a:off x="3283182" y="4222908"/>
            <a:ext cx="11721636" cy="3473450"/>
          </a:xfrm>
          <a:prstGeom prst="rect">
            <a:avLst/>
          </a:prstGeom>
        </p:spPr>
        <p:txBody>
          <a:bodyPr lIns="0" tIns="0" rIns="0" bIns="0" rtlCol="0" anchor="t">
            <a:spAutoFit/>
          </a:bodyPr>
          <a:lstStyle/>
          <a:p>
            <a:pPr algn="ctr">
              <a:lnSpc>
                <a:spcPts val="3499"/>
              </a:lnSpc>
            </a:pPr>
            <a:r>
              <a:rPr lang="en-US" sz="3499">
                <a:solidFill>
                  <a:srgbClr val="000000"/>
                </a:solidFill>
                <a:latin typeface="Times New Roman"/>
                <a:ea typeface="Times New Roman"/>
                <a:cs typeface="Times New Roman"/>
                <a:sym typeface="Times New Roman"/>
              </a:rPr>
              <a:t>Developing this system was a valuable learning experience. The project highlighted the importance of planning, integration of backend and frontend technologies, and consistent testing. Key lessons included structuring the application for scalability and improving user experience through effective design.</a:t>
            </a:r>
          </a:p>
          <a:p>
            <a:pPr algn="ctr">
              <a:lnSpc>
                <a:spcPts val="3000"/>
              </a:lnSpc>
            </a:pPr>
            <a:endParaRPr lang="en-US" sz="3499">
              <a:solidFill>
                <a:srgbClr val="000000"/>
              </a:solidFill>
              <a:latin typeface="Times New Roman"/>
              <a:ea typeface="Times New Roman"/>
              <a:cs typeface="Times New Roman"/>
              <a:sym typeface="Times New Roman"/>
            </a:endParaRPr>
          </a:p>
          <a:p>
            <a:pPr algn="ctr">
              <a:lnSpc>
                <a:spcPts val="3000"/>
              </a:lnSpc>
            </a:pPr>
            <a:endParaRPr lang="en-US" sz="3499">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3632200"/>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609898" y="883484"/>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id="3" name="TextBox 3"/>
          <p:cNvSpPr txBox="1"/>
          <p:nvPr/>
        </p:nvSpPr>
        <p:spPr>
          <a:xfrm>
            <a:off x="3043594" y="3294249"/>
            <a:ext cx="12995067" cy="3499484"/>
          </a:xfrm>
          <a:prstGeom prst="rect">
            <a:avLst/>
          </a:prstGeom>
        </p:spPr>
        <p:txBody>
          <a:bodyPr lIns="0" tIns="0" rIns="0" bIns="0" rtlCol="0" anchor="t">
            <a:spAutoFit/>
          </a:bodyPr>
          <a:lstStyle/>
          <a:p>
            <a:pPr algn="l">
              <a:lnSpc>
                <a:spcPts val="3899"/>
              </a:lnSpc>
            </a:pPr>
            <a:r>
              <a:rPr lang="en-US" sz="3899">
                <a:solidFill>
                  <a:srgbClr val="000000"/>
                </a:solidFill>
                <a:latin typeface="Times New Roman"/>
                <a:ea typeface="Times New Roman"/>
                <a:cs typeface="Times New Roman"/>
                <a:sym typeface="Times New Roman"/>
              </a:rPr>
              <a:t>Our project is a CRUD-based Web Application built using Django, designed to manage items, products, or services for users. The application incorporates modern web development practices with an intuitive interface, allowing users to perform essential operations like adding, viewing, editing, and deleting items. Key features include user authentication, form validations, and a responsive design using Bootstrap.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717791" y="198269"/>
            <a:ext cx="9288018" cy="987077"/>
          </a:xfrm>
          <a:prstGeom prst="rect">
            <a:avLst/>
          </a:prstGeom>
        </p:spPr>
        <p:txBody>
          <a:bodyPr lIns="0" tIns="0" rIns="0" bIns="0" rtlCol="0" anchor="t">
            <a:spAutoFit/>
          </a:bodyPr>
          <a:lstStyle/>
          <a:p>
            <a:pPr algn="ctr">
              <a:lnSpc>
                <a:spcPts val="7361"/>
              </a:lnSpc>
            </a:pPr>
            <a:r>
              <a:rPr lang="en-US" sz="7361">
                <a:solidFill>
                  <a:srgbClr val="000000"/>
                </a:solidFill>
                <a:latin typeface="Yeseva One"/>
                <a:ea typeface="Yeseva One"/>
                <a:cs typeface="Yeseva One"/>
                <a:sym typeface="Yeseva One"/>
              </a:rPr>
              <a:t>Issue/Problem</a:t>
            </a:r>
          </a:p>
        </p:txBody>
      </p:sp>
      <p:sp>
        <p:nvSpPr>
          <p:cNvPr id="3" name="TextBox 3"/>
          <p:cNvSpPr txBox="1"/>
          <p:nvPr/>
        </p:nvSpPr>
        <p:spPr>
          <a:xfrm>
            <a:off x="838200" y="2033071"/>
            <a:ext cx="7614386" cy="1027430"/>
          </a:xfrm>
          <a:prstGeom prst="rect">
            <a:avLst/>
          </a:prstGeom>
        </p:spPr>
        <p:txBody>
          <a:bodyPr lIns="0" tIns="0" rIns="0" bIns="0" rtlCol="0" anchor="t">
            <a:spAutoFit/>
          </a:bodyPr>
          <a:lstStyle/>
          <a:p>
            <a:pPr algn="l">
              <a:lnSpc>
                <a:spcPts val="3399"/>
              </a:lnSpc>
            </a:pPr>
            <a:endParaRPr/>
          </a:p>
          <a:p>
            <a:pPr marL="863595" lvl="1" indent="-431797" algn="l">
              <a:lnSpc>
                <a:spcPts val="3999"/>
              </a:lnSpc>
              <a:buFont typeface="Arial"/>
              <a:buChar char="•"/>
            </a:pPr>
            <a:r>
              <a:rPr lang="en-US" sz="3999" b="1">
                <a:solidFill>
                  <a:srgbClr val="000000"/>
                </a:solidFill>
                <a:latin typeface="Times New Roman Bold"/>
                <a:ea typeface="Times New Roman Bold"/>
                <a:cs typeface="Times New Roman Bold"/>
                <a:sym typeface="Times New Roman Bold"/>
              </a:rPr>
              <a:t>Debugging and Testing:</a:t>
            </a:r>
          </a:p>
        </p:txBody>
      </p:sp>
      <p:sp>
        <p:nvSpPr>
          <p:cNvPr id="4" name="TextBox 4"/>
          <p:cNvSpPr txBox="1"/>
          <p:nvPr/>
        </p:nvSpPr>
        <p:spPr>
          <a:xfrm>
            <a:off x="1314450" y="3237984"/>
            <a:ext cx="8809350" cy="2881630"/>
          </a:xfrm>
          <a:prstGeom prst="rect">
            <a:avLst/>
          </a:prstGeom>
        </p:spPr>
        <p:txBody>
          <a:bodyPr lIns="0" tIns="0" rIns="0" bIns="0" rtlCol="0" anchor="t">
            <a:spAutoFit/>
          </a:bodyPr>
          <a:lstStyle/>
          <a:p>
            <a:pPr marL="690879" lvl="1" indent="-345439" algn="l">
              <a:lnSpc>
                <a:spcPts val="3199"/>
              </a:lnSpc>
              <a:buFont typeface="Arial"/>
              <a:buChar char="•"/>
            </a:pPr>
            <a:r>
              <a:rPr lang="en-US" sz="3199" b="1">
                <a:solidFill>
                  <a:srgbClr val="000000"/>
                </a:solidFill>
                <a:latin typeface="Times New Roman Bold"/>
                <a:ea typeface="Times New Roman Bold"/>
                <a:cs typeface="Times New Roman Bold"/>
                <a:sym typeface="Times New Roman Bold"/>
              </a:rPr>
              <a:t>Issue: Debugging runtime errors like incorrect form rendering or failure in data submission.</a:t>
            </a:r>
          </a:p>
          <a:p>
            <a:pPr algn="l">
              <a:lnSpc>
                <a:spcPts val="3199"/>
              </a:lnSpc>
            </a:pPr>
            <a:endParaRPr lang="en-US" sz="3199" b="1">
              <a:solidFill>
                <a:srgbClr val="000000"/>
              </a:solidFill>
              <a:latin typeface="Times New Roman Bold"/>
              <a:ea typeface="Times New Roman Bold"/>
              <a:cs typeface="Times New Roman Bold"/>
              <a:sym typeface="Times New Roman Bold"/>
            </a:endParaRPr>
          </a:p>
          <a:p>
            <a:pPr marL="690879" lvl="1" indent="-345439" algn="l">
              <a:lnSpc>
                <a:spcPts val="3199"/>
              </a:lnSpc>
              <a:buFont typeface="Arial"/>
              <a:buChar char="•"/>
            </a:pPr>
            <a:r>
              <a:rPr lang="en-US" sz="3199" b="1">
                <a:solidFill>
                  <a:srgbClr val="000000"/>
                </a:solidFill>
                <a:latin typeface="Times New Roman Bold"/>
                <a:ea typeface="Times New Roman Bold"/>
                <a:cs typeface="Times New Roman Bold"/>
                <a:sym typeface="Times New Roman Bold"/>
              </a:rPr>
              <a:t>Solution: Using Django's detailed error tracebacks and testing views and forms iteratively</a:t>
            </a:r>
          </a:p>
          <a:p>
            <a:pPr algn="l">
              <a:lnSpc>
                <a:spcPts val="3199"/>
              </a:lnSpc>
            </a:pPr>
            <a:endParaRPr lang="en-US" sz="3199" b="1">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838200" y="5705475"/>
            <a:ext cx="8735577" cy="1489075"/>
          </a:xfrm>
          <a:prstGeom prst="rect">
            <a:avLst/>
          </a:prstGeom>
        </p:spPr>
        <p:txBody>
          <a:bodyPr lIns="0" tIns="0" rIns="0" bIns="0" rtlCol="0" anchor="t">
            <a:spAutoFit/>
          </a:bodyPr>
          <a:lstStyle/>
          <a:p>
            <a:pPr algn="l">
              <a:lnSpc>
                <a:spcPts val="3000"/>
              </a:lnSpc>
            </a:pPr>
            <a:endParaRPr/>
          </a:p>
          <a:p>
            <a:pPr marL="863595" lvl="1" indent="-431797" algn="l">
              <a:lnSpc>
                <a:spcPts val="3999"/>
              </a:lnSpc>
              <a:buFont typeface="Arial"/>
              <a:buChar char="•"/>
            </a:pPr>
            <a:r>
              <a:rPr lang="en-US" sz="3999" b="1">
                <a:solidFill>
                  <a:srgbClr val="000000"/>
                </a:solidFill>
                <a:latin typeface="Times New Roman Bold"/>
                <a:ea typeface="Times New Roman Bold"/>
                <a:cs typeface="Times New Roman Bold"/>
                <a:sym typeface="Times New Roman Bold"/>
              </a:rPr>
              <a:t>User Experience Challenges:</a:t>
            </a:r>
          </a:p>
          <a:p>
            <a:pPr algn="l">
              <a:lnSpc>
                <a:spcPts val="3999"/>
              </a:lnSpc>
            </a:pPr>
            <a:endParaRPr lang="en-US" sz="3999" b="1">
              <a:solidFill>
                <a:srgbClr val="000000"/>
              </a:solidFill>
              <a:latin typeface="Times New Roman Bold"/>
              <a:ea typeface="Times New Roman Bold"/>
              <a:cs typeface="Times New Roman Bold"/>
              <a:sym typeface="Times New Roman Bold"/>
            </a:endParaRPr>
          </a:p>
        </p:txBody>
      </p:sp>
      <p:sp>
        <p:nvSpPr>
          <p:cNvPr id="6" name="TextBox 6"/>
          <p:cNvSpPr txBox="1"/>
          <p:nvPr/>
        </p:nvSpPr>
        <p:spPr>
          <a:xfrm>
            <a:off x="1181100" y="6915150"/>
            <a:ext cx="8809350" cy="3281680"/>
          </a:xfrm>
          <a:prstGeom prst="rect">
            <a:avLst/>
          </a:prstGeom>
        </p:spPr>
        <p:txBody>
          <a:bodyPr lIns="0" tIns="0" rIns="0" bIns="0" rtlCol="0" anchor="t">
            <a:spAutoFit/>
          </a:bodyPr>
          <a:lstStyle/>
          <a:p>
            <a:pPr marL="690879" lvl="1" indent="-345439" algn="l">
              <a:lnSpc>
                <a:spcPts val="3199"/>
              </a:lnSpc>
              <a:buFont typeface="Arial"/>
              <a:buChar char="•"/>
            </a:pPr>
            <a:r>
              <a:rPr lang="en-US" sz="3199" b="1" dirty="0">
                <a:solidFill>
                  <a:srgbClr val="000000"/>
                </a:solidFill>
                <a:latin typeface="Times New Roman Bold"/>
                <a:ea typeface="Times New Roman Bold"/>
                <a:cs typeface="Times New Roman Bold"/>
                <a:sym typeface="Times New Roman Bold"/>
              </a:rPr>
              <a:t>Issue: Errors during form submissions, such as invalid data causing the application to crash instead of showing user-friendly error messages.</a:t>
            </a:r>
          </a:p>
          <a:p>
            <a:pPr algn="l">
              <a:lnSpc>
                <a:spcPts val="3199"/>
              </a:lnSpc>
            </a:pPr>
            <a:endParaRPr lang="en-US" sz="3199" b="1" dirty="0">
              <a:solidFill>
                <a:srgbClr val="000000"/>
              </a:solidFill>
              <a:latin typeface="Times New Roman Bold"/>
              <a:ea typeface="Times New Roman Bold"/>
              <a:cs typeface="Times New Roman Bold"/>
              <a:sym typeface="Times New Roman Bold"/>
            </a:endParaRPr>
          </a:p>
          <a:p>
            <a:pPr marL="690879" lvl="1" indent="-345439" algn="l">
              <a:lnSpc>
                <a:spcPts val="3199"/>
              </a:lnSpc>
              <a:buFont typeface="Arial"/>
              <a:buChar char="•"/>
            </a:pPr>
            <a:r>
              <a:rPr lang="en-US" sz="3199" b="1" dirty="0">
                <a:solidFill>
                  <a:srgbClr val="000000"/>
                </a:solidFill>
                <a:latin typeface="Times New Roman Bold"/>
                <a:ea typeface="Times New Roman Bold"/>
                <a:cs typeface="Times New Roman Bold"/>
                <a:sym typeface="Times New Roman Bold"/>
              </a:rPr>
              <a:t>Solution: Adding logic to hide/show navigation items based on user authentication status.</a:t>
            </a:r>
          </a:p>
          <a:p>
            <a:pPr algn="l">
              <a:lnSpc>
                <a:spcPts val="3199"/>
              </a:lnSpc>
            </a:pPr>
            <a:endParaRPr lang="en-US" sz="3199" b="1" dirty="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9718280" y="2483065"/>
            <a:ext cx="8278598" cy="5977493"/>
          </a:xfrm>
          <a:custGeom>
            <a:avLst/>
            <a:gdLst/>
            <a:ahLst/>
            <a:cxnLst/>
            <a:rect l="l" t="t" r="r" b="b"/>
            <a:pathLst>
              <a:path w="8278598" h="5977493">
                <a:moveTo>
                  <a:pt x="0" y="0"/>
                </a:moveTo>
                <a:lnTo>
                  <a:pt x="8278598" y="0"/>
                </a:lnTo>
                <a:lnTo>
                  <a:pt x="8278598" y="5977493"/>
                </a:lnTo>
                <a:lnTo>
                  <a:pt x="0" y="5977493"/>
                </a:lnTo>
                <a:lnTo>
                  <a:pt x="0" y="0"/>
                </a:lnTo>
                <a:close/>
              </a:path>
            </a:pathLst>
          </a:custGeom>
          <a:blipFill>
            <a:blip r:embed="rId2"/>
            <a:stretch>
              <a:fillRect l="-580" r="-580"/>
            </a:stretch>
          </a:blipFill>
        </p:spPr>
        <p:txBody>
          <a:bodyPr/>
          <a:lstStyle/>
          <a:p>
            <a:endParaRPr lang="ar-SA"/>
          </a:p>
        </p:txBody>
      </p:sp>
      <p:sp>
        <p:nvSpPr>
          <p:cNvPr id="3" name="TextBox 3"/>
          <p:cNvSpPr txBox="1"/>
          <p:nvPr/>
        </p:nvSpPr>
        <p:spPr>
          <a:xfrm>
            <a:off x="1253618" y="382836"/>
            <a:ext cx="15656956" cy="2100228"/>
          </a:xfrm>
          <a:prstGeom prst="rect">
            <a:avLst/>
          </a:prstGeom>
        </p:spPr>
        <p:txBody>
          <a:bodyPr lIns="0" tIns="0" rIns="0" bIns="0" rtlCol="0" anchor="t">
            <a:spAutoFit/>
          </a:bodyPr>
          <a:lstStyle/>
          <a:p>
            <a:pPr algn="ctr">
              <a:lnSpc>
                <a:spcPts val="8061"/>
              </a:lnSpc>
            </a:pPr>
            <a:r>
              <a:rPr lang="en-US" sz="8061">
                <a:solidFill>
                  <a:srgbClr val="000000"/>
                </a:solidFill>
                <a:latin typeface="Yeseva One"/>
                <a:ea typeface="Yeseva One"/>
                <a:cs typeface="Yeseva One"/>
                <a:sym typeface="Yeseva One"/>
              </a:rPr>
              <a:t>Solution structure</a:t>
            </a:r>
          </a:p>
          <a:p>
            <a:pPr algn="ctr">
              <a:lnSpc>
                <a:spcPts val="8061"/>
              </a:lnSpc>
            </a:pPr>
            <a:endParaRPr lang="en-US" sz="8061">
              <a:solidFill>
                <a:srgbClr val="000000"/>
              </a:solidFill>
              <a:latin typeface="Yeseva One"/>
              <a:ea typeface="Yeseva One"/>
              <a:cs typeface="Yeseva One"/>
              <a:sym typeface="Yeseva One"/>
            </a:endParaRPr>
          </a:p>
        </p:txBody>
      </p:sp>
      <p:sp>
        <p:nvSpPr>
          <p:cNvPr id="4" name="TextBox 4"/>
          <p:cNvSpPr txBox="1"/>
          <p:nvPr/>
        </p:nvSpPr>
        <p:spPr>
          <a:xfrm>
            <a:off x="756665" y="3060992"/>
            <a:ext cx="7305816" cy="5584190"/>
          </a:xfrm>
          <a:prstGeom prst="rect">
            <a:avLst/>
          </a:prstGeom>
        </p:spPr>
        <p:txBody>
          <a:bodyPr lIns="0" tIns="0" rIns="0" bIns="0" rtlCol="0" anchor="t">
            <a:spAutoFit/>
          </a:bodyPr>
          <a:lstStyle/>
          <a:p>
            <a:pPr algn="l">
              <a:lnSpc>
                <a:spcPts val="4199"/>
              </a:lnSpc>
            </a:pPr>
            <a:r>
              <a:rPr lang="en-US" sz="4199" b="1">
                <a:solidFill>
                  <a:srgbClr val="000000"/>
                </a:solidFill>
                <a:latin typeface="Times New Roman Bold"/>
                <a:ea typeface="Times New Roman Bold"/>
                <a:cs typeface="Times New Roman Bold"/>
                <a:sym typeface="Times New Roman Bold"/>
              </a:rPr>
              <a:t>Log in view:</a:t>
            </a: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marL="734061" lvl="1" indent="-367031" algn="l">
              <a:lnSpc>
                <a:spcPts val="3400"/>
              </a:lnSpc>
              <a:buFont typeface="Arial"/>
              <a:buChar char="•"/>
            </a:pPr>
            <a:r>
              <a:rPr lang="en-US" sz="3400" b="1">
                <a:solidFill>
                  <a:srgbClr val="000000"/>
                </a:solidFill>
                <a:latin typeface="Times New Roman Bold"/>
                <a:ea typeface="Times New Roman Bold"/>
                <a:cs typeface="Times New Roman Bold"/>
                <a:sym typeface="Times New Roman Bold"/>
              </a:rPr>
              <a:t>Authenticate users by verifying their credentials (username and password).</a:t>
            </a:r>
          </a:p>
          <a:p>
            <a:pPr algn="l">
              <a:lnSpc>
                <a:spcPts val="3400"/>
              </a:lnSpc>
            </a:pPr>
            <a:endParaRPr lang="en-US" sz="3400" b="1">
              <a:solidFill>
                <a:srgbClr val="000000"/>
              </a:solidFill>
              <a:latin typeface="Times New Roman Bold"/>
              <a:ea typeface="Times New Roman Bold"/>
              <a:cs typeface="Times New Roman Bold"/>
              <a:sym typeface="Times New Roman Bold"/>
            </a:endParaRPr>
          </a:p>
          <a:p>
            <a:pPr marL="734061" lvl="1" indent="-367031" algn="l">
              <a:lnSpc>
                <a:spcPts val="3400"/>
              </a:lnSpc>
              <a:buFont typeface="Arial"/>
              <a:buChar char="•"/>
            </a:pPr>
            <a:r>
              <a:rPr lang="en-US" sz="3400" b="1">
                <a:solidFill>
                  <a:srgbClr val="000000"/>
                </a:solidFill>
                <a:latin typeface="Times New Roman Bold"/>
                <a:ea typeface="Times New Roman Bold"/>
                <a:cs typeface="Times New Roman Bold"/>
                <a:sym typeface="Times New Roman Bold"/>
              </a:rPr>
              <a:t>Protect access to certain parts of the application by restricting them to logged-in users only</a:t>
            </a:r>
          </a:p>
          <a:p>
            <a:pPr algn="l">
              <a:lnSpc>
                <a:spcPts val="4499"/>
              </a:lnSpc>
            </a:pPr>
            <a:endParaRPr lang="en-US" sz="3400" b="1">
              <a:solidFill>
                <a:srgbClr val="000000"/>
              </a:solidFill>
              <a:latin typeface="Times New Roman Bold"/>
              <a:ea typeface="Times New Roman Bold"/>
              <a:cs typeface="Times New Roman Bold"/>
              <a:sym typeface="Times New Roman Bold"/>
            </a:endParaRPr>
          </a:p>
          <a:p>
            <a:pPr algn="l">
              <a:lnSpc>
                <a:spcPts val="3500"/>
              </a:lnSpc>
            </a:pPr>
            <a:endParaRPr lang="en-US" sz="3400" b="1">
              <a:solidFill>
                <a:srgbClr val="000000"/>
              </a:solidFill>
              <a:latin typeface="Times New Roman Bold"/>
              <a:ea typeface="Times New Roman Bold"/>
              <a:cs typeface="Times New Roman Bold"/>
              <a:sym typeface="Times New Roman Bold"/>
            </a:endParaRPr>
          </a:p>
          <a:p>
            <a:pPr algn="l">
              <a:lnSpc>
                <a:spcPts val="3500"/>
              </a:lnSpc>
            </a:pPr>
            <a:endParaRPr lang="en-US" sz="34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9748846" y="2155012"/>
            <a:ext cx="7929654" cy="5976977"/>
          </a:xfrm>
          <a:custGeom>
            <a:avLst/>
            <a:gdLst/>
            <a:ahLst/>
            <a:cxnLst/>
            <a:rect l="l" t="t" r="r" b="b"/>
            <a:pathLst>
              <a:path w="7929654" h="5976977">
                <a:moveTo>
                  <a:pt x="0" y="0"/>
                </a:moveTo>
                <a:lnTo>
                  <a:pt x="7929654" y="0"/>
                </a:lnTo>
                <a:lnTo>
                  <a:pt x="7929654" y="5976976"/>
                </a:lnTo>
                <a:lnTo>
                  <a:pt x="0" y="5976976"/>
                </a:lnTo>
                <a:lnTo>
                  <a:pt x="0" y="0"/>
                </a:lnTo>
                <a:close/>
              </a:path>
            </a:pathLst>
          </a:custGeom>
          <a:blipFill>
            <a:blip r:embed="rId2"/>
            <a:stretch>
              <a:fillRect/>
            </a:stretch>
          </a:blipFill>
        </p:spPr>
        <p:txBody>
          <a:bodyPr/>
          <a:lstStyle/>
          <a:p>
            <a:endParaRPr lang="ar-SA"/>
          </a:p>
        </p:txBody>
      </p:sp>
      <p:sp>
        <p:nvSpPr>
          <p:cNvPr id="3" name="TextBox 3"/>
          <p:cNvSpPr txBox="1"/>
          <p:nvPr/>
        </p:nvSpPr>
        <p:spPr>
          <a:xfrm>
            <a:off x="1253618" y="382836"/>
            <a:ext cx="15656956" cy="2100228"/>
          </a:xfrm>
          <a:prstGeom prst="rect">
            <a:avLst/>
          </a:prstGeom>
        </p:spPr>
        <p:txBody>
          <a:bodyPr lIns="0" tIns="0" rIns="0" bIns="0" rtlCol="0" anchor="t">
            <a:spAutoFit/>
          </a:bodyPr>
          <a:lstStyle/>
          <a:p>
            <a:pPr algn="ctr">
              <a:lnSpc>
                <a:spcPts val="8061"/>
              </a:lnSpc>
            </a:pPr>
            <a:r>
              <a:rPr lang="en-US" sz="8061">
                <a:solidFill>
                  <a:srgbClr val="000000"/>
                </a:solidFill>
                <a:latin typeface="Yeseva One"/>
                <a:ea typeface="Yeseva One"/>
                <a:cs typeface="Yeseva One"/>
                <a:sym typeface="Yeseva One"/>
              </a:rPr>
              <a:t>Solution structure</a:t>
            </a:r>
          </a:p>
          <a:p>
            <a:pPr algn="ctr">
              <a:lnSpc>
                <a:spcPts val="8061"/>
              </a:lnSpc>
            </a:pPr>
            <a:endParaRPr lang="en-US" sz="8061">
              <a:solidFill>
                <a:srgbClr val="000000"/>
              </a:solidFill>
              <a:latin typeface="Yeseva One"/>
              <a:ea typeface="Yeseva One"/>
              <a:cs typeface="Yeseva One"/>
              <a:sym typeface="Yeseva One"/>
            </a:endParaRPr>
          </a:p>
        </p:txBody>
      </p:sp>
      <p:sp>
        <p:nvSpPr>
          <p:cNvPr id="4" name="TextBox 4"/>
          <p:cNvSpPr txBox="1"/>
          <p:nvPr/>
        </p:nvSpPr>
        <p:spPr>
          <a:xfrm>
            <a:off x="756665" y="3060992"/>
            <a:ext cx="7305816" cy="6012815"/>
          </a:xfrm>
          <a:prstGeom prst="rect">
            <a:avLst/>
          </a:prstGeom>
        </p:spPr>
        <p:txBody>
          <a:bodyPr lIns="0" tIns="0" rIns="0" bIns="0" rtlCol="0" anchor="t">
            <a:spAutoFit/>
          </a:bodyPr>
          <a:lstStyle/>
          <a:p>
            <a:pPr algn="l">
              <a:lnSpc>
                <a:spcPts val="4199"/>
              </a:lnSpc>
            </a:pPr>
            <a:r>
              <a:rPr lang="en-US" sz="4199" b="1">
                <a:solidFill>
                  <a:srgbClr val="000000"/>
                </a:solidFill>
                <a:latin typeface="Times New Roman Bold"/>
                <a:ea typeface="Times New Roman Bold"/>
                <a:cs typeface="Times New Roman Bold"/>
                <a:sym typeface="Times New Roman Bold"/>
              </a:rPr>
              <a:t>Register View:</a:t>
            </a: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marL="734061" lvl="1" indent="-367031" algn="l">
              <a:lnSpc>
                <a:spcPts val="3400"/>
              </a:lnSpc>
              <a:buFont typeface="Arial"/>
              <a:buChar char="•"/>
            </a:pPr>
            <a:r>
              <a:rPr lang="en-US" sz="3400" b="1">
                <a:solidFill>
                  <a:srgbClr val="000000"/>
                </a:solidFill>
                <a:latin typeface="Times New Roman Bold"/>
                <a:ea typeface="Times New Roman Bold"/>
                <a:cs typeface="Times New Roman Bold"/>
                <a:sym typeface="Times New Roman Bold"/>
              </a:rPr>
              <a:t>To enable unregistered users to sign up for the system by providing their information (username, email, and password).</a:t>
            </a:r>
          </a:p>
          <a:p>
            <a:pPr algn="l">
              <a:lnSpc>
                <a:spcPts val="3400"/>
              </a:lnSpc>
            </a:pPr>
            <a:endParaRPr lang="en-US" sz="3400" b="1">
              <a:solidFill>
                <a:srgbClr val="000000"/>
              </a:solidFill>
              <a:latin typeface="Times New Roman Bold"/>
              <a:ea typeface="Times New Roman Bold"/>
              <a:cs typeface="Times New Roman Bold"/>
              <a:sym typeface="Times New Roman Bold"/>
            </a:endParaRPr>
          </a:p>
          <a:p>
            <a:pPr marL="734061" lvl="1" indent="-367031" algn="l">
              <a:lnSpc>
                <a:spcPts val="3400"/>
              </a:lnSpc>
              <a:buFont typeface="Arial"/>
              <a:buChar char="•"/>
            </a:pPr>
            <a:r>
              <a:rPr lang="en-US" sz="3400" b="1">
                <a:solidFill>
                  <a:srgbClr val="000000"/>
                </a:solidFill>
                <a:latin typeface="Times New Roman Bold"/>
                <a:ea typeface="Times New Roman Bold"/>
                <a:cs typeface="Times New Roman Bold"/>
                <a:sym typeface="Times New Roman Bold"/>
              </a:rPr>
              <a:t>To ensure that only valid and unique credentials are submitted for creating an account.</a:t>
            </a:r>
          </a:p>
          <a:p>
            <a:pPr algn="l">
              <a:lnSpc>
                <a:spcPts val="4499"/>
              </a:lnSpc>
            </a:pPr>
            <a:endParaRPr lang="en-US" sz="3400" b="1">
              <a:solidFill>
                <a:srgbClr val="000000"/>
              </a:solidFill>
              <a:latin typeface="Times New Roman Bold"/>
              <a:ea typeface="Times New Roman Bold"/>
              <a:cs typeface="Times New Roman Bold"/>
              <a:sym typeface="Times New Roman Bold"/>
            </a:endParaRPr>
          </a:p>
          <a:p>
            <a:pPr algn="l">
              <a:lnSpc>
                <a:spcPts val="3500"/>
              </a:lnSpc>
            </a:pPr>
            <a:endParaRPr lang="en-US" sz="3400" b="1">
              <a:solidFill>
                <a:srgbClr val="000000"/>
              </a:solidFill>
              <a:latin typeface="Times New Roman Bold"/>
              <a:ea typeface="Times New Roman Bold"/>
              <a:cs typeface="Times New Roman Bold"/>
              <a:sym typeface="Times New Roman Bold"/>
            </a:endParaRPr>
          </a:p>
          <a:p>
            <a:pPr algn="l">
              <a:lnSpc>
                <a:spcPts val="3500"/>
              </a:lnSpc>
            </a:pPr>
            <a:endParaRPr lang="en-US" sz="34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6922371" y="2349657"/>
            <a:ext cx="11301259" cy="6159186"/>
          </a:xfrm>
          <a:custGeom>
            <a:avLst/>
            <a:gdLst/>
            <a:ahLst/>
            <a:cxnLst/>
            <a:rect l="l" t="t" r="r" b="b"/>
            <a:pathLst>
              <a:path w="11301259" h="6159186">
                <a:moveTo>
                  <a:pt x="0" y="0"/>
                </a:moveTo>
                <a:lnTo>
                  <a:pt x="11301258" y="0"/>
                </a:lnTo>
                <a:lnTo>
                  <a:pt x="11301258" y="6159186"/>
                </a:lnTo>
                <a:lnTo>
                  <a:pt x="0" y="6159186"/>
                </a:lnTo>
                <a:lnTo>
                  <a:pt x="0" y="0"/>
                </a:lnTo>
                <a:close/>
              </a:path>
            </a:pathLst>
          </a:custGeom>
          <a:blipFill>
            <a:blip r:embed="rId2"/>
            <a:stretch>
              <a:fillRect/>
            </a:stretch>
          </a:blipFill>
        </p:spPr>
        <p:txBody>
          <a:bodyPr/>
          <a:lstStyle/>
          <a:p>
            <a:endParaRPr lang="ar-SA"/>
          </a:p>
        </p:txBody>
      </p:sp>
      <p:sp>
        <p:nvSpPr>
          <p:cNvPr id="3" name="TextBox 3"/>
          <p:cNvSpPr txBox="1"/>
          <p:nvPr/>
        </p:nvSpPr>
        <p:spPr>
          <a:xfrm>
            <a:off x="280415" y="3346742"/>
            <a:ext cx="3621903" cy="3107690"/>
          </a:xfrm>
          <a:prstGeom prst="rect">
            <a:avLst/>
          </a:prstGeom>
        </p:spPr>
        <p:txBody>
          <a:bodyPr lIns="0" tIns="0" rIns="0" bIns="0" rtlCol="0" anchor="t">
            <a:spAutoFit/>
          </a:bodyPr>
          <a:lstStyle/>
          <a:p>
            <a:pPr algn="l">
              <a:lnSpc>
                <a:spcPts val="4199"/>
              </a:lnSpc>
            </a:pPr>
            <a:r>
              <a:rPr lang="en-US" sz="4199" b="1">
                <a:solidFill>
                  <a:srgbClr val="000000"/>
                </a:solidFill>
                <a:latin typeface="Times New Roman Bold"/>
                <a:ea typeface="Times New Roman Bold"/>
                <a:cs typeface="Times New Roman Bold"/>
                <a:sym typeface="Times New Roman Bold"/>
              </a:rPr>
              <a:t>Item List View:</a:t>
            </a: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algn="l">
              <a:lnSpc>
                <a:spcPts val="4499"/>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p:txBody>
      </p:sp>
      <p:sp>
        <p:nvSpPr>
          <p:cNvPr id="4" name="TextBox 4"/>
          <p:cNvSpPr txBox="1"/>
          <p:nvPr/>
        </p:nvSpPr>
        <p:spPr>
          <a:xfrm>
            <a:off x="1253618" y="382836"/>
            <a:ext cx="15656956" cy="2100228"/>
          </a:xfrm>
          <a:prstGeom prst="rect">
            <a:avLst/>
          </a:prstGeom>
        </p:spPr>
        <p:txBody>
          <a:bodyPr lIns="0" tIns="0" rIns="0" bIns="0" rtlCol="0" anchor="t">
            <a:spAutoFit/>
          </a:bodyPr>
          <a:lstStyle/>
          <a:p>
            <a:pPr algn="ctr">
              <a:lnSpc>
                <a:spcPts val="8061"/>
              </a:lnSpc>
            </a:pPr>
            <a:r>
              <a:rPr lang="en-US" sz="8061">
                <a:solidFill>
                  <a:srgbClr val="000000"/>
                </a:solidFill>
                <a:latin typeface="Yeseva One"/>
                <a:ea typeface="Yeseva One"/>
                <a:cs typeface="Yeseva One"/>
                <a:sym typeface="Yeseva One"/>
              </a:rPr>
              <a:t>Solution structure</a:t>
            </a:r>
          </a:p>
          <a:p>
            <a:pPr algn="ctr">
              <a:lnSpc>
                <a:spcPts val="8061"/>
              </a:lnSpc>
            </a:pPr>
            <a:endParaRPr lang="en-US" sz="8061">
              <a:solidFill>
                <a:srgbClr val="000000"/>
              </a:solidFill>
              <a:latin typeface="Yeseva One"/>
              <a:ea typeface="Yeseva One"/>
              <a:cs typeface="Yeseva One"/>
              <a:sym typeface="Yeseva One"/>
            </a:endParaRPr>
          </a:p>
        </p:txBody>
      </p:sp>
      <p:sp>
        <p:nvSpPr>
          <p:cNvPr id="5" name="TextBox 5"/>
          <p:cNvSpPr txBox="1"/>
          <p:nvPr/>
        </p:nvSpPr>
        <p:spPr>
          <a:xfrm>
            <a:off x="-19050" y="3895725"/>
            <a:ext cx="5944040" cy="2424430"/>
          </a:xfrm>
          <a:prstGeom prst="rect">
            <a:avLst/>
          </a:prstGeom>
        </p:spPr>
        <p:txBody>
          <a:bodyPr lIns="0" tIns="0" rIns="0" bIns="0" rtlCol="0" anchor="t">
            <a:spAutoFit/>
          </a:bodyPr>
          <a:lstStyle/>
          <a:p>
            <a:pPr algn="l">
              <a:lnSpc>
                <a:spcPts val="3000"/>
              </a:lnSpc>
            </a:pPr>
            <a:endParaRPr/>
          </a:p>
          <a:p>
            <a:pPr marL="647700" lvl="1" indent="-323850" algn="l">
              <a:lnSpc>
                <a:spcPts val="3000"/>
              </a:lnSpc>
              <a:buFont typeface="Arial"/>
              <a:buChar char="•"/>
            </a:pPr>
            <a:r>
              <a:rPr lang="en-US" sz="3000" b="1">
                <a:solidFill>
                  <a:srgbClr val="000000"/>
                </a:solidFill>
                <a:latin typeface="Times New Roman Bold"/>
                <a:ea typeface="Times New Roman Bold"/>
                <a:cs typeface="Times New Roman Bold"/>
                <a:sym typeface="Times New Roman Bold"/>
              </a:rPr>
              <a:t>To allow users to view all the items/products/services provided by the system in a structured format.</a:t>
            </a:r>
          </a:p>
          <a:p>
            <a:pPr algn="l">
              <a:lnSpc>
                <a:spcPts val="3399"/>
              </a:lnSpc>
            </a:pPr>
            <a:endParaRPr lang="en-US" sz="3000" b="1">
              <a:solidFill>
                <a:srgbClr val="000000"/>
              </a:solidFill>
              <a:latin typeface="Times New Roman Bold"/>
              <a:ea typeface="Times New Roman Bold"/>
              <a:cs typeface="Times New Roman Bold"/>
              <a:sym typeface="Times New Roman Bold"/>
            </a:endParaRPr>
          </a:p>
        </p:txBody>
      </p:sp>
      <p:sp>
        <p:nvSpPr>
          <p:cNvPr id="6" name="TextBox 6"/>
          <p:cNvSpPr txBox="1"/>
          <p:nvPr/>
        </p:nvSpPr>
        <p:spPr>
          <a:xfrm>
            <a:off x="-19050" y="6084413"/>
            <a:ext cx="5944040" cy="2307590"/>
          </a:xfrm>
          <a:prstGeom prst="rect">
            <a:avLst/>
          </a:prstGeom>
        </p:spPr>
        <p:txBody>
          <a:bodyPr lIns="0" tIns="0" rIns="0" bIns="0" rtlCol="0" anchor="t">
            <a:spAutoFit/>
          </a:bodyPr>
          <a:lstStyle/>
          <a:p>
            <a:pPr algn="l">
              <a:lnSpc>
                <a:spcPts val="2900"/>
              </a:lnSpc>
            </a:pPr>
            <a:endParaRPr/>
          </a:p>
          <a:p>
            <a:pPr marL="626111" lvl="1" indent="-313055" algn="l">
              <a:lnSpc>
                <a:spcPts val="2900"/>
              </a:lnSpc>
              <a:buFont typeface="Arial"/>
              <a:buChar char="•"/>
            </a:pPr>
            <a:r>
              <a:rPr lang="en-US" sz="2900" b="1">
                <a:solidFill>
                  <a:srgbClr val="000000"/>
                </a:solidFill>
                <a:latin typeface="Times New Roman Bold"/>
                <a:ea typeface="Times New Roman Bold"/>
                <a:cs typeface="Times New Roman Bold"/>
                <a:sym typeface="Times New Roman Bold"/>
              </a:rPr>
              <a:t>To facilitate interaction with individual items through various actions such as viewing details, editing, or deleting.</a:t>
            </a:r>
          </a:p>
          <a:p>
            <a:pPr algn="l">
              <a:lnSpc>
                <a:spcPts val="3299"/>
              </a:lnSpc>
            </a:pPr>
            <a:endParaRPr lang="en-US" sz="29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6922371" y="2448334"/>
            <a:ext cx="11301259" cy="6342832"/>
          </a:xfrm>
          <a:custGeom>
            <a:avLst/>
            <a:gdLst/>
            <a:ahLst/>
            <a:cxnLst/>
            <a:rect l="l" t="t" r="r" b="b"/>
            <a:pathLst>
              <a:path w="11301259" h="6342832">
                <a:moveTo>
                  <a:pt x="0" y="0"/>
                </a:moveTo>
                <a:lnTo>
                  <a:pt x="11301258" y="0"/>
                </a:lnTo>
                <a:lnTo>
                  <a:pt x="11301258" y="6342832"/>
                </a:lnTo>
                <a:lnTo>
                  <a:pt x="0" y="6342832"/>
                </a:lnTo>
                <a:lnTo>
                  <a:pt x="0" y="0"/>
                </a:lnTo>
                <a:close/>
              </a:path>
            </a:pathLst>
          </a:custGeom>
          <a:blipFill>
            <a:blip r:embed="rId2"/>
            <a:stretch>
              <a:fillRect/>
            </a:stretch>
          </a:blipFill>
        </p:spPr>
        <p:txBody>
          <a:bodyPr/>
          <a:lstStyle/>
          <a:p>
            <a:endParaRPr lang="ar-SA"/>
          </a:p>
        </p:txBody>
      </p:sp>
      <p:sp>
        <p:nvSpPr>
          <p:cNvPr id="3" name="TextBox 3"/>
          <p:cNvSpPr txBox="1"/>
          <p:nvPr/>
        </p:nvSpPr>
        <p:spPr>
          <a:xfrm>
            <a:off x="1253618" y="382836"/>
            <a:ext cx="15656956" cy="2100228"/>
          </a:xfrm>
          <a:prstGeom prst="rect">
            <a:avLst/>
          </a:prstGeom>
        </p:spPr>
        <p:txBody>
          <a:bodyPr lIns="0" tIns="0" rIns="0" bIns="0" rtlCol="0" anchor="t">
            <a:spAutoFit/>
          </a:bodyPr>
          <a:lstStyle/>
          <a:p>
            <a:pPr algn="ctr">
              <a:lnSpc>
                <a:spcPts val="8061"/>
              </a:lnSpc>
            </a:pPr>
            <a:r>
              <a:rPr lang="en-US" sz="8061">
                <a:solidFill>
                  <a:srgbClr val="000000"/>
                </a:solidFill>
                <a:latin typeface="Yeseva One"/>
                <a:ea typeface="Yeseva One"/>
                <a:cs typeface="Yeseva One"/>
                <a:sym typeface="Yeseva One"/>
              </a:rPr>
              <a:t>Solution structure</a:t>
            </a:r>
          </a:p>
          <a:p>
            <a:pPr algn="ctr">
              <a:lnSpc>
                <a:spcPts val="8061"/>
              </a:lnSpc>
            </a:pPr>
            <a:endParaRPr lang="en-US" sz="8061">
              <a:solidFill>
                <a:srgbClr val="000000"/>
              </a:solidFill>
              <a:latin typeface="Yeseva One"/>
              <a:ea typeface="Yeseva One"/>
              <a:cs typeface="Yeseva One"/>
              <a:sym typeface="Yeseva One"/>
            </a:endParaRPr>
          </a:p>
        </p:txBody>
      </p:sp>
      <p:sp>
        <p:nvSpPr>
          <p:cNvPr id="4" name="TextBox 4"/>
          <p:cNvSpPr txBox="1"/>
          <p:nvPr/>
        </p:nvSpPr>
        <p:spPr>
          <a:xfrm>
            <a:off x="280415" y="3346742"/>
            <a:ext cx="3621903" cy="3107690"/>
          </a:xfrm>
          <a:prstGeom prst="rect">
            <a:avLst/>
          </a:prstGeom>
        </p:spPr>
        <p:txBody>
          <a:bodyPr lIns="0" tIns="0" rIns="0" bIns="0" rtlCol="0" anchor="t">
            <a:spAutoFit/>
          </a:bodyPr>
          <a:lstStyle/>
          <a:p>
            <a:pPr algn="l">
              <a:lnSpc>
                <a:spcPts val="4199"/>
              </a:lnSpc>
            </a:pPr>
            <a:r>
              <a:rPr lang="en-US" sz="4199" b="1">
                <a:solidFill>
                  <a:srgbClr val="000000"/>
                </a:solidFill>
                <a:latin typeface="Times New Roman Bold"/>
                <a:ea typeface="Times New Roman Bold"/>
                <a:cs typeface="Times New Roman Bold"/>
                <a:sym typeface="Times New Roman Bold"/>
              </a:rPr>
              <a:t>Add New Item:</a:t>
            </a: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algn="l">
              <a:lnSpc>
                <a:spcPts val="4499"/>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19050" y="3895725"/>
            <a:ext cx="5944040" cy="2043430"/>
          </a:xfrm>
          <a:prstGeom prst="rect">
            <a:avLst/>
          </a:prstGeom>
        </p:spPr>
        <p:txBody>
          <a:bodyPr lIns="0" tIns="0" rIns="0" bIns="0" rtlCol="0" anchor="t">
            <a:spAutoFit/>
          </a:bodyPr>
          <a:lstStyle/>
          <a:p>
            <a:pPr algn="l">
              <a:lnSpc>
                <a:spcPts val="3000"/>
              </a:lnSpc>
            </a:pPr>
            <a:endParaRPr/>
          </a:p>
          <a:p>
            <a:pPr marL="647700" lvl="1" indent="-323850" algn="l">
              <a:lnSpc>
                <a:spcPts val="3000"/>
              </a:lnSpc>
              <a:buFont typeface="Arial"/>
              <a:buChar char="•"/>
            </a:pPr>
            <a:r>
              <a:rPr lang="en-US" sz="3000" b="1">
                <a:solidFill>
                  <a:srgbClr val="000000"/>
                </a:solidFill>
                <a:latin typeface="Times New Roman Bold"/>
                <a:ea typeface="Times New Roman Bold"/>
                <a:cs typeface="Times New Roman Bold"/>
                <a:sym typeface="Times New Roman Bold"/>
              </a:rPr>
              <a:t>Allows users to dynamically add items, products, or services to the system's inventory.</a:t>
            </a:r>
          </a:p>
          <a:p>
            <a:pPr algn="l">
              <a:lnSpc>
                <a:spcPts val="3399"/>
              </a:lnSpc>
            </a:pPr>
            <a:endParaRPr lang="en-US" sz="3000" b="1">
              <a:solidFill>
                <a:srgbClr val="000000"/>
              </a:solidFill>
              <a:latin typeface="Times New Roman Bold"/>
              <a:ea typeface="Times New Roman Bold"/>
              <a:cs typeface="Times New Roman Bold"/>
              <a:sym typeface="Times New Roman Bold"/>
            </a:endParaRPr>
          </a:p>
        </p:txBody>
      </p:sp>
      <p:sp>
        <p:nvSpPr>
          <p:cNvPr id="6" name="TextBox 6"/>
          <p:cNvSpPr txBox="1"/>
          <p:nvPr/>
        </p:nvSpPr>
        <p:spPr>
          <a:xfrm>
            <a:off x="-19050" y="6084413"/>
            <a:ext cx="5944040" cy="1945640"/>
          </a:xfrm>
          <a:prstGeom prst="rect">
            <a:avLst/>
          </a:prstGeom>
        </p:spPr>
        <p:txBody>
          <a:bodyPr lIns="0" tIns="0" rIns="0" bIns="0" rtlCol="0" anchor="t">
            <a:spAutoFit/>
          </a:bodyPr>
          <a:lstStyle/>
          <a:p>
            <a:pPr algn="l">
              <a:lnSpc>
                <a:spcPts val="2900"/>
              </a:lnSpc>
            </a:pPr>
            <a:endParaRPr/>
          </a:p>
          <a:p>
            <a:pPr marL="626111" lvl="1" indent="-313055" algn="l">
              <a:lnSpc>
                <a:spcPts val="2900"/>
              </a:lnSpc>
              <a:buFont typeface="Arial"/>
              <a:buChar char="•"/>
            </a:pPr>
            <a:r>
              <a:rPr lang="en-US" sz="2900" b="1">
                <a:solidFill>
                  <a:srgbClr val="000000"/>
                </a:solidFill>
                <a:latin typeface="Times New Roman Bold"/>
                <a:ea typeface="Times New Roman Bold"/>
                <a:cs typeface="Times New Roman Bold"/>
                <a:sym typeface="Times New Roman Bold"/>
              </a:rPr>
              <a:t>Enables users to interact with the system by contributing content or submitting new items.</a:t>
            </a:r>
          </a:p>
          <a:p>
            <a:pPr algn="l">
              <a:lnSpc>
                <a:spcPts val="3299"/>
              </a:lnSpc>
            </a:pPr>
            <a:endParaRPr lang="en-US" sz="29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9418581" y="2409076"/>
            <a:ext cx="8602719" cy="5849849"/>
          </a:xfrm>
          <a:custGeom>
            <a:avLst/>
            <a:gdLst/>
            <a:ahLst/>
            <a:cxnLst/>
            <a:rect l="l" t="t" r="r" b="b"/>
            <a:pathLst>
              <a:path w="8602719" h="5849849">
                <a:moveTo>
                  <a:pt x="0" y="0"/>
                </a:moveTo>
                <a:lnTo>
                  <a:pt x="8602719" y="0"/>
                </a:lnTo>
                <a:lnTo>
                  <a:pt x="8602719" y="5849848"/>
                </a:lnTo>
                <a:lnTo>
                  <a:pt x="0" y="5849848"/>
                </a:lnTo>
                <a:lnTo>
                  <a:pt x="0" y="0"/>
                </a:lnTo>
                <a:close/>
              </a:path>
            </a:pathLst>
          </a:custGeom>
          <a:blipFill>
            <a:blip r:embed="rId2"/>
            <a:stretch>
              <a:fillRect/>
            </a:stretch>
          </a:blipFill>
        </p:spPr>
        <p:txBody>
          <a:bodyPr/>
          <a:lstStyle/>
          <a:p>
            <a:endParaRPr lang="ar-SA"/>
          </a:p>
        </p:txBody>
      </p:sp>
      <p:sp>
        <p:nvSpPr>
          <p:cNvPr id="3" name="TextBox 3"/>
          <p:cNvSpPr txBox="1"/>
          <p:nvPr/>
        </p:nvSpPr>
        <p:spPr>
          <a:xfrm>
            <a:off x="1253618" y="382836"/>
            <a:ext cx="15656956" cy="2100228"/>
          </a:xfrm>
          <a:prstGeom prst="rect">
            <a:avLst/>
          </a:prstGeom>
        </p:spPr>
        <p:txBody>
          <a:bodyPr lIns="0" tIns="0" rIns="0" bIns="0" rtlCol="0" anchor="t">
            <a:spAutoFit/>
          </a:bodyPr>
          <a:lstStyle/>
          <a:p>
            <a:pPr algn="ctr">
              <a:lnSpc>
                <a:spcPts val="8061"/>
              </a:lnSpc>
            </a:pPr>
            <a:r>
              <a:rPr lang="en-US" sz="8061">
                <a:solidFill>
                  <a:srgbClr val="000000"/>
                </a:solidFill>
                <a:latin typeface="Yeseva One"/>
                <a:ea typeface="Yeseva One"/>
                <a:cs typeface="Yeseva One"/>
                <a:sym typeface="Yeseva One"/>
              </a:rPr>
              <a:t>Solution structure</a:t>
            </a:r>
          </a:p>
          <a:p>
            <a:pPr algn="ctr">
              <a:lnSpc>
                <a:spcPts val="8061"/>
              </a:lnSpc>
            </a:pPr>
            <a:endParaRPr lang="en-US" sz="8061">
              <a:solidFill>
                <a:srgbClr val="000000"/>
              </a:solidFill>
              <a:latin typeface="Yeseva One"/>
              <a:ea typeface="Yeseva One"/>
              <a:cs typeface="Yeseva One"/>
              <a:sym typeface="Yeseva One"/>
            </a:endParaRPr>
          </a:p>
        </p:txBody>
      </p:sp>
      <p:sp>
        <p:nvSpPr>
          <p:cNvPr id="4" name="TextBox 4"/>
          <p:cNvSpPr txBox="1"/>
          <p:nvPr/>
        </p:nvSpPr>
        <p:spPr>
          <a:xfrm>
            <a:off x="280415" y="3346742"/>
            <a:ext cx="3621903" cy="2583815"/>
          </a:xfrm>
          <a:prstGeom prst="rect">
            <a:avLst/>
          </a:prstGeom>
        </p:spPr>
        <p:txBody>
          <a:bodyPr lIns="0" tIns="0" rIns="0" bIns="0" rtlCol="0" anchor="t">
            <a:spAutoFit/>
          </a:bodyPr>
          <a:lstStyle/>
          <a:p>
            <a:pPr algn="l">
              <a:lnSpc>
                <a:spcPts val="4199"/>
              </a:lnSpc>
            </a:pPr>
            <a:r>
              <a:rPr lang="en-US" sz="4199" b="1">
                <a:solidFill>
                  <a:srgbClr val="000000"/>
                </a:solidFill>
                <a:latin typeface="Times New Roman Bold"/>
                <a:ea typeface="Times New Roman Bold"/>
                <a:cs typeface="Times New Roman Bold"/>
                <a:sym typeface="Times New Roman Bold"/>
              </a:rPr>
              <a:t>view item:</a:t>
            </a: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algn="l">
              <a:lnSpc>
                <a:spcPts val="4499"/>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19050" y="3895725"/>
            <a:ext cx="5944040" cy="2043430"/>
          </a:xfrm>
          <a:prstGeom prst="rect">
            <a:avLst/>
          </a:prstGeom>
        </p:spPr>
        <p:txBody>
          <a:bodyPr lIns="0" tIns="0" rIns="0" bIns="0" rtlCol="0" anchor="t">
            <a:spAutoFit/>
          </a:bodyPr>
          <a:lstStyle/>
          <a:p>
            <a:pPr algn="l">
              <a:lnSpc>
                <a:spcPts val="3000"/>
              </a:lnSpc>
            </a:pPr>
            <a:endParaRPr/>
          </a:p>
          <a:p>
            <a:pPr marL="647700" lvl="1" indent="-323850" algn="l">
              <a:lnSpc>
                <a:spcPts val="3000"/>
              </a:lnSpc>
              <a:buFont typeface="Arial"/>
              <a:buChar char="•"/>
            </a:pPr>
            <a:r>
              <a:rPr lang="en-US" sz="3000" b="1">
                <a:solidFill>
                  <a:srgbClr val="000000"/>
                </a:solidFill>
                <a:latin typeface="Times New Roman Bold"/>
                <a:ea typeface="Times New Roman Bold"/>
                <a:cs typeface="Times New Roman Bold"/>
                <a:sym typeface="Times New Roman Bold"/>
              </a:rPr>
              <a:t>Allows users to view detailed information about a specific item, product, or service.</a:t>
            </a:r>
          </a:p>
          <a:p>
            <a:pPr algn="l">
              <a:lnSpc>
                <a:spcPts val="3399"/>
              </a:lnSpc>
            </a:pPr>
            <a:endParaRPr lang="en-US" sz="30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8787957" y="2244270"/>
            <a:ext cx="8903586" cy="5798460"/>
          </a:xfrm>
          <a:custGeom>
            <a:avLst/>
            <a:gdLst/>
            <a:ahLst/>
            <a:cxnLst/>
            <a:rect l="l" t="t" r="r" b="b"/>
            <a:pathLst>
              <a:path w="8903586" h="5798460">
                <a:moveTo>
                  <a:pt x="0" y="0"/>
                </a:moveTo>
                <a:lnTo>
                  <a:pt x="8903586" y="0"/>
                </a:lnTo>
                <a:lnTo>
                  <a:pt x="8903586" y="5798460"/>
                </a:lnTo>
                <a:lnTo>
                  <a:pt x="0" y="5798460"/>
                </a:lnTo>
                <a:lnTo>
                  <a:pt x="0" y="0"/>
                </a:lnTo>
                <a:close/>
              </a:path>
            </a:pathLst>
          </a:custGeom>
          <a:blipFill>
            <a:blip r:embed="rId2"/>
            <a:stretch>
              <a:fillRect/>
            </a:stretch>
          </a:blipFill>
        </p:spPr>
        <p:txBody>
          <a:bodyPr/>
          <a:lstStyle/>
          <a:p>
            <a:endParaRPr lang="ar-SA"/>
          </a:p>
        </p:txBody>
      </p:sp>
      <p:sp>
        <p:nvSpPr>
          <p:cNvPr id="3" name="TextBox 3"/>
          <p:cNvSpPr txBox="1"/>
          <p:nvPr/>
        </p:nvSpPr>
        <p:spPr>
          <a:xfrm>
            <a:off x="1253618" y="382836"/>
            <a:ext cx="15656956" cy="2100228"/>
          </a:xfrm>
          <a:prstGeom prst="rect">
            <a:avLst/>
          </a:prstGeom>
        </p:spPr>
        <p:txBody>
          <a:bodyPr lIns="0" tIns="0" rIns="0" bIns="0" rtlCol="0" anchor="t">
            <a:spAutoFit/>
          </a:bodyPr>
          <a:lstStyle/>
          <a:p>
            <a:pPr algn="ctr">
              <a:lnSpc>
                <a:spcPts val="8061"/>
              </a:lnSpc>
            </a:pPr>
            <a:r>
              <a:rPr lang="en-US" sz="8061">
                <a:solidFill>
                  <a:srgbClr val="000000"/>
                </a:solidFill>
                <a:latin typeface="Yeseva One"/>
                <a:ea typeface="Yeseva One"/>
                <a:cs typeface="Yeseva One"/>
                <a:sym typeface="Yeseva One"/>
              </a:rPr>
              <a:t>Solution structure</a:t>
            </a:r>
          </a:p>
          <a:p>
            <a:pPr algn="ctr">
              <a:lnSpc>
                <a:spcPts val="8061"/>
              </a:lnSpc>
            </a:pPr>
            <a:endParaRPr lang="en-US" sz="8061">
              <a:solidFill>
                <a:srgbClr val="000000"/>
              </a:solidFill>
              <a:latin typeface="Yeseva One"/>
              <a:ea typeface="Yeseva One"/>
              <a:cs typeface="Yeseva One"/>
              <a:sym typeface="Yeseva One"/>
            </a:endParaRPr>
          </a:p>
        </p:txBody>
      </p:sp>
      <p:sp>
        <p:nvSpPr>
          <p:cNvPr id="4" name="TextBox 4"/>
          <p:cNvSpPr txBox="1"/>
          <p:nvPr/>
        </p:nvSpPr>
        <p:spPr>
          <a:xfrm>
            <a:off x="280415" y="3346742"/>
            <a:ext cx="3621903" cy="3107690"/>
          </a:xfrm>
          <a:prstGeom prst="rect">
            <a:avLst/>
          </a:prstGeom>
        </p:spPr>
        <p:txBody>
          <a:bodyPr lIns="0" tIns="0" rIns="0" bIns="0" rtlCol="0" anchor="t">
            <a:spAutoFit/>
          </a:bodyPr>
          <a:lstStyle/>
          <a:p>
            <a:pPr algn="l">
              <a:lnSpc>
                <a:spcPts val="4199"/>
              </a:lnSpc>
            </a:pPr>
            <a:r>
              <a:rPr lang="en-US" sz="4199" b="1">
                <a:solidFill>
                  <a:srgbClr val="000000"/>
                </a:solidFill>
                <a:latin typeface="Times New Roman Bold"/>
                <a:ea typeface="Times New Roman Bold"/>
                <a:cs typeface="Times New Roman Bold"/>
                <a:sym typeface="Times New Roman Bold"/>
              </a:rPr>
              <a:t>Edit Item:</a:t>
            </a: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algn="l">
              <a:lnSpc>
                <a:spcPts val="4199"/>
              </a:lnSpc>
            </a:pPr>
            <a:endParaRPr lang="en-US" sz="4199" b="1">
              <a:solidFill>
                <a:srgbClr val="000000"/>
              </a:solidFill>
              <a:latin typeface="Times New Roman Bold"/>
              <a:ea typeface="Times New Roman Bold"/>
              <a:cs typeface="Times New Roman Bold"/>
              <a:sym typeface="Times New Roman Bold"/>
            </a:endParaRPr>
          </a:p>
          <a:p>
            <a:pPr algn="l">
              <a:lnSpc>
                <a:spcPts val="4499"/>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a:p>
            <a:pPr algn="l">
              <a:lnSpc>
                <a:spcPts val="3500"/>
              </a:lnSpc>
            </a:pPr>
            <a:endParaRPr lang="en-US" sz="4199" b="1">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19050" y="3895725"/>
            <a:ext cx="5944040" cy="2043430"/>
          </a:xfrm>
          <a:prstGeom prst="rect">
            <a:avLst/>
          </a:prstGeom>
        </p:spPr>
        <p:txBody>
          <a:bodyPr lIns="0" tIns="0" rIns="0" bIns="0" rtlCol="0" anchor="t">
            <a:spAutoFit/>
          </a:bodyPr>
          <a:lstStyle/>
          <a:p>
            <a:pPr algn="l">
              <a:lnSpc>
                <a:spcPts val="3000"/>
              </a:lnSpc>
            </a:pPr>
            <a:endParaRPr/>
          </a:p>
          <a:p>
            <a:pPr marL="647700" lvl="1" indent="-323850" algn="l">
              <a:lnSpc>
                <a:spcPts val="3000"/>
              </a:lnSpc>
              <a:buFont typeface="Arial"/>
              <a:buChar char="•"/>
            </a:pPr>
            <a:r>
              <a:rPr lang="en-US" sz="3000" b="1">
                <a:solidFill>
                  <a:srgbClr val="000000"/>
                </a:solidFill>
                <a:latin typeface="Times New Roman Bold"/>
                <a:ea typeface="Times New Roman Bold"/>
                <a:cs typeface="Times New Roman Bold"/>
                <a:sym typeface="Times New Roman Bold"/>
              </a:rPr>
              <a:t>Enables users to modify the details of an existing item, such as its name, description, or price.</a:t>
            </a:r>
          </a:p>
          <a:p>
            <a:pPr algn="l">
              <a:lnSpc>
                <a:spcPts val="3399"/>
              </a:lnSpc>
            </a:pPr>
            <a:endParaRPr lang="en-US" sz="3000" b="1">
              <a:solidFill>
                <a:srgbClr val="000000"/>
              </a:solidFill>
              <a:latin typeface="Times New Roman Bold"/>
              <a:ea typeface="Times New Roman Bold"/>
              <a:cs typeface="Times New Roman Bold"/>
              <a:sym typeface="Times New Roman Bold"/>
            </a:endParaRPr>
          </a:p>
        </p:txBody>
      </p:sp>
      <p:sp>
        <p:nvSpPr>
          <p:cNvPr id="6" name="TextBox 6"/>
          <p:cNvSpPr txBox="1"/>
          <p:nvPr/>
        </p:nvSpPr>
        <p:spPr>
          <a:xfrm>
            <a:off x="-19050" y="6084413"/>
            <a:ext cx="5944040" cy="1945640"/>
          </a:xfrm>
          <a:prstGeom prst="rect">
            <a:avLst/>
          </a:prstGeom>
        </p:spPr>
        <p:txBody>
          <a:bodyPr lIns="0" tIns="0" rIns="0" bIns="0" rtlCol="0" anchor="t">
            <a:spAutoFit/>
          </a:bodyPr>
          <a:lstStyle/>
          <a:p>
            <a:pPr algn="l">
              <a:lnSpc>
                <a:spcPts val="2900"/>
              </a:lnSpc>
            </a:pPr>
            <a:endParaRPr/>
          </a:p>
          <a:p>
            <a:pPr marL="626111" lvl="1" indent="-313055" algn="l">
              <a:lnSpc>
                <a:spcPts val="2900"/>
              </a:lnSpc>
              <a:buFont typeface="Arial"/>
              <a:buChar char="•"/>
            </a:pPr>
            <a:r>
              <a:rPr lang="en-US" sz="2900" b="1">
                <a:solidFill>
                  <a:srgbClr val="000000"/>
                </a:solidFill>
                <a:latin typeface="Times New Roman Bold"/>
                <a:ea typeface="Times New Roman Bold"/>
                <a:cs typeface="Times New Roman Bold"/>
                <a:sym typeface="Times New Roman Bold"/>
              </a:rPr>
              <a:t>Ensures that items remain aligned with user needs or organizational standards by allowing edits.</a:t>
            </a:r>
          </a:p>
          <a:p>
            <a:pPr algn="l">
              <a:lnSpc>
                <a:spcPts val="3299"/>
              </a:lnSpc>
            </a:pPr>
            <a:endParaRPr lang="en-US" sz="29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427</Words>
  <Application>Microsoft Office PowerPoint</Application>
  <PresentationFormat>Custom</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 Bold</vt:lpstr>
      <vt:lpstr>Yeseva One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Borcelle University</dc:title>
  <dc:creator>aziz altaweel</dc:creator>
  <cp:lastModifiedBy>aziz altaweel</cp:lastModifiedBy>
  <cp:revision>2</cp:revision>
  <dcterms:created xsi:type="dcterms:W3CDTF">2006-08-16T00:00:00Z</dcterms:created>
  <dcterms:modified xsi:type="dcterms:W3CDTF">2024-12-01T20:23:03Z</dcterms:modified>
  <dc:identifier>DAGXlMvONcI</dc:identifier>
</cp:coreProperties>
</file>