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59" r:id="rId3"/>
    <p:sldId id="267" r:id="rId4"/>
    <p:sldId id="268" r:id="rId5"/>
    <p:sldId id="315" r:id="rId6"/>
    <p:sldId id="316" r:id="rId7"/>
    <p:sldId id="317" r:id="rId8"/>
    <p:sldId id="321" r:id="rId9"/>
    <p:sldId id="322" r:id="rId10"/>
    <p:sldId id="323" r:id="rId11"/>
    <p:sldId id="324" r:id="rId12"/>
    <p:sldId id="318" r:id="rId13"/>
    <p:sldId id="319" r:id="rId14"/>
    <p:sldId id="320" r:id="rId15"/>
    <p:sldId id="325" r:id="rId16"/>
    <p:sldId id="334" r:id="rId17"/>
    <p:sldId id="335" r:id="rId18"/>
    <p:sldId id="336" r:id="rId19"/>
    <p:sldId id="337" r:id="rId20"/>
    <p:sldId id="326" r:id="rId21"/>
    <p:sldId id="327" r:id="rId22"/>
    <p:sldId id="328" r:id="rId23"/>
    <p:sldId id="331" r:id="rId24"/>
    <p:sldId id="2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1E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9369A-E962-4A02-9279-447E543C1377}" type="datetimeFigureOut">
              <a:rPr lang="en-US" smtClean="0"/>
              <a:t>5/14/2022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61711-3807-4FBC-AD5F-FDE052CA54E0}" type="slidenum">
              <a:rPr lang="en-US" smtClean="0"/>
              <a:t>‹#›</a:t>
            </a:fld>
            <a:endParaRPr lang="en-US"/>
          </a:p>
        </p:txBody>
      </p:sp>
    </p:spTree>
    <p:extLst>
      <p:ext uri="{BB962C8B-B14F-4D97-AF65-F5344CB8AC3E}">
        <p14:creationId xmlns:p14="http://schemas.microsoft.com/office/powerpoint/2010/main" val="2797482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Lorberfeld</a:t>
            </a:r>
            <a:r>
              <a:rPr lang="en-US" dirty="0">
                <a:effectLst/>
              </a:rPr>
              <a:t>, A. (2019, April 25). </a:t>
            </a:r>
            <a:r>
              <a:rPr lang="en-US" i="1" dirty="0">
                <a:effectLst/>
              </a:rPr>
              <a:t>Machine learning algorithms in layman's terms, part 1</a:t>
            </a:r>
            <a:r>
              <a:rPr lang="en-US" dirty="0">
                <a:effectLst/>
              </a:rPr>
              <a:t>. Medium. Retrieved March 25, 2022, from https://towardsdatascience.com/machine-learning-algorithms-in-laymans-terms-part-1-d0368d769a7b </a:t>
            </a:r>
          </a:p>
          <a:p>
            <a:endParaRPr lang="en-US" dirty="0"/>
          </a:p>
        </p:txBody>
      </p:sp>
      <p:sp>
        <p:nvSpPr>
          <p:cNvPr id="4" name="Slide Number Placeholder 3"/>
          <p:cNvSpPr>
            <a:spLocks noGrp="1"/>
          </p:cNvSpPr>
          <p:nvPr>
            <p:ph type="sldNum" sz="quarter" idx="5"/>
          </p:nvPr>
        </p:nvSpPr>
        <p:spPr/>
        <p:txBody>
          <a:bodyPr/>
          <a:lstStyle/>
          <a:p>
            <a:fld id="{5BC61711-3807-4FBC-AD5F-FDE052CA54E0}" type="slidenum">
              <a:rPr lang="en-US" smtClean="0"/>
              <a:t>11</a:t>
            </a:fld>
            <a:endParaRPr lang="en-US"/>
          </a:p>
        </p:txBody>
      </p:sp>
    </p:spTree>
    <p:extLst>
      <p:ext uri="{BB962C8B-B14F-4D97-AF65-F5344CB8AC3E}">
        <p14:creationId xmlns:p14="http://schemas.microsoft.com/office/powerpoint/2010/main" val="9129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Preferred stock pays its holders guaranteed dividends.</a:t>
            </a:r>
          </a:p>
          <a:p>
            <a:r>
              <a:rPr lang="en-US" dirty="0"/>
              <a:t>preferred stockholders don’t have any voting rights.</a:t>
            </a:r>
          </a:p>
          <a:p>
            <a:r>
              <a:rPr lang="en-US" dirty="0"/>
              <a:t>common stock gives you the right to vote.</a:t>
            </a:r>
          </a:p>
          <a:p>
            <a:r>
              <a:rPr lang="en-US" dirty="0"/>
              <a:t>Common stock shareholders are last in line to be repaid if the company goes bankrupt.</a:t>
            </a:r>
          </a:p>
        </p:txBody>
      </p:sp>
      <p:sp>
        <p:nvSpPr>
          <p:cNvPr id="4" name="Slide Number Placeholder 3"/>
          <p:cNvSpPr>
            <a:spLocks noGrp="1"/>
          </p:cNvSpPr>
          <p:nvPr>
            <p:ph type="sldNum" sz="quarter" idx="5"/>
          </p:nvPr>
        </p:nvSpPr>
        <p:spPr/>
        <p:txBody>
          <a:bodyPr/>
          <a:lstStyle/>
          <a:p>
            <a:fld id="{5BC61711-3807-4FBC-AD5F-FDE052CA54E0}" type="slidenum">
              <a:rPr lang="en-US" smtClean="0"/>
              <a:t>12</a:t>
            </a:fld>
            <a:endParaRPr lang="en-US"/>
          </a:p>
        </p:txBody>
      </p:sp>
    </p:spTree>
    <p:extLst>
      <p:ext uri="{BB962C8B-B14F-4D97-AF65-F5344CB8AC3E}">
        <p14:creationId xmlns:p14="http://schemas.microsoft.com/office/powerpoint/2010/main" val="637061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3BCE-F9F0-46B2-82BA-89D6978EE0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81B513A-FFEA-4DB1-A30B-883FA4DF6F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4548F93-23BA-4A8F-A6BC-4A965ED180EC}"/>
              </a:ext>
            </a:extLst>
          </p:cNvPr>
          <p:cNvSpPr>
            <a:spLocks noGrp="1"/>
          </p:cNvSpPr>
          <p:nvPr>
            <p:ph type="dt" sz="half" idx="10"/>
          </p:nvPr>
        </p:nvSpPr>
        <p:spPr/>
        <p:txBody>
          <a:bodyPr/>
          <a:lstStyle/>
          <a:p>
            <a:fld id="{9FB55D81-A70C-498F-9944-E908A625172A}" type="datetimeFigureOut">
              <a:rPr lang="en-GB" smtClean="0"/>
              <a:t>14/05/2022</a:t>
            </a:fld>
            <a:endParaRPr lang="en-GB"/>
          </a:p>
        </p:txBody>
      </p:sp>
      <p:sp>
        <p:nvSpPr>
          <p:cNvPr id="5" name="Footer Placeholder 4">
            <a:extLst>
              <a:ext uri="{FF2B5EF4-FFF2-40B4-BE49-F238E27FC236}">
                <a16:creationId xmlns:a16="http://schemas.microsoft.com/office/drawing/2014/main" id="{51F1E8E0-CD70-4FF8-BE30-B936C58F38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C5DE16-A2D1-4DF1-8D4C-40DF8A947949}"/>
              </a:ext>
            </a:extLst>
          </p:cNvPr>
          <p:cNvSpPr>
            <a:spLocks noGrp="1"/>
          </p:cNvSpPr>
          <p:nvPr>
            <p:ph type="sldNum" sz="quarter" idx="12"/>
          </p:nvPr>
        </p:nvSpPr>
        <p:spPr/>
        <p:txBody>
          <a:bodyPr/>
          <a:lstStyle/>
          <a:p>
            <a:fld id="{281C52AF-19B8-49DB-B4EF-7D8FE5384D64}" type="slidenum">
              <a:rPr lang="en-GB" smtClean="0"/>
              <a:t>‹#›</a:t>
            </a:fld>
            <a:endParaRPr lang="en-GB"/>
          </a:p>
        </p:txBody>
      </p:sp>
    </p:spTree>
    <p:extLst>
      <p:ext uri="{BB962C8B-B14F-4D97-AF65-F5344CB8AC3E}">
        <p14:creationId xmlns:p14="http://schemas.microsoft.com/office/powerpoint/2010/main" val="421048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CF07C-223D-45DE-AC98-DC480F61F26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12D252-87B8-4D35-B010-7ABB11D8CA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9D8F9F-B48D-4E77-9E90-4C24B86CE34A}"/>
              </a:ext>
            </a:extLst>
          </p:cNvPr>
          <p:cNvSpPr>
            <a:spLocks noGrp="1"/>
          </p:cNvSpPr>
          <p:nvPr>
            <p:ph type="dt" sz="half" idx="10"/>
          </p:nvPr>
        </p:nvSpPr>
        <p:spPr/>
        <p:txBody>
          <a:bodyPr/>
          <a:lstStyle/>
          <a:p>
            <a:fld id="{9FB55D81-A70C-498F-9944-E908A625172A}" type="datetimeFigureOut">
              <a:rPr lang="en-GB" smtClean="0"/>
              <a:t>14/05/2022</a:t>
            </a:fld>
            <a:endParaRPr lang="en-GB"/>
          </a:p>
        </p:txBody>
      </p:sp>
      <p:sp>
        <p:nvSpPr>
          <p:cNvPr id="5" name="Footer Placeholder 4">
            <a:extLst>
              <a:ext uri="{FF2B5EF4-FFF2-40B4-BE49-F238E27FC236}">
                <a16:creationId xmlns:a16="http://schemas.microsoft.com/office/drawing/2014/main" id="{26466F44-9264-451A-8BA1-622E632E88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2C1A5E-7AF8-4080-83CF-2DBC897DE88A}"/>
              </a:ext>
            </a:extLst>
          </p:cNvPr>
          <p:cNvSpPr>
            <a:spLocks noGrp="1"/>
          </p:cNvSpPr>
          <p:nvPr>
            <p:ph type="sldNum" sz="quarter" idx="12"/>
          </p:nvPr>
        </p:nvSpPr>
        <p:spPr/>
        <p:txBody>
          <a:bodyPr/>
          <a:lstStyle/>
          <a:p>
            <a:fld id="{281C52AF-19B8-49DB-B4EF-7D8FE5384D64}" type="slidenum">
              <a:rPr lang="en-GB" smtClean="0"/>
              <a:t>‹#›</a:t>
            </a:fld>
            <a:endParaRPr lang="en-GB"/>
          </a:p>
        </p:txBody>
      </p:sp>
    </p:spTree>
    <p:extLst>
      <p:ext uri="{BB962C8B-B14F-4D97-AF65-F5344CB8AC3E}">
        <p14:creationId xmlns:p14="http://schemas.microsoft.com/office/powerpoint/2010/main" val="2840970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C06AEE-8410-4C63-8704-2415B3407A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6BE28B-A25F-43CD-AC35-23D099319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6221A5-C852-4FBF-BF5F-52F044AF32DC}"/>
              </a:ext>
            </a:extLst>
          </p:cNvPr>
          <p:cNvSpPr>
            <a:spLocks noGrp="1"/>
          </p:cNvSpPr>
          <p:nvPr>
            <p:ph type="dt" sz="half" idx="10"/>
          </p:nvPr>
        </p:nvSpPr>
        <p:spPr/>
        <p:txBody>
          <a:bodyPr/>
          <a:lstStyle/>
          <a:p>
            <a:fld id="{9FB55D81-A70C-498F-9944-E908A625172A}" type="datetimeFigureOut">
              <a:rPr lang="en-GB" smtClean="0"/>
              <a:t>14/05/2022</a:t>
            </a:fld>
            <a:endParaRPr lang="en-GB"/>
          </a:p>
        </p:txBody>
      </p:sp>
      <p:sp>
        <p:nvSpPr>
          <p:cNvPr id="5" name="Footer Placeholder 4">
            <a:extLst>
              <a:ext uri="{FF2B5EF4-FFF2-40B4-BE49-F238E27FC236}">
                <a16:creationId xmlns:a16="http://schemas.microsoft.com/office/drawing/2014/main" id="{B8F97EB0-CD60-48DB-9078-E6799FF567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5308EC-EEBB-4B8B-A57E-81905EC7C50B}"/>
              </a:ext>
            </a:extLst>
          </p:cNvPr>
          <p:cNvSpPr>
            <a:spLocks noGrp="1"/>
          </p:cNvSpPr>
          <p:nvPr>
            <p:ph type="sldNum" sz="quarter" idx="12"/>
          </p:nvPr>
        </p:nvSpPr>
        <p:spPr/>
        <p:txBody>
          <a:bodyPr/>
          <a:lstStyle/>
          <a:p>
            <a:fld id="{281C52AF-19B8-49DB-B4EF-7D8FE5384D64}" type="slidenum">
              <a:rPr lang="en-GB" smtClean="0"/>
              <a:t>‹#›</a:t>
            </a:fld>
            <a:endParaRPr lang="en-GB"/>
          </a:p>
        </p:txBody>
      </p:sp>
    </p:spTree>
    <p:extLst>
      <p:ext uri="{BB962C8B-B14F-4D97-AF65-F5344CB8AC3E}">
        <p14:creationId xmlns:p14="http://schemas.microsoft.com/office/powerpoint/2010/main" val="295013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0B91-3B1E-4463-BC33-E490732851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17A90E-D6E3-474C-8102-F51F59EE23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01D932-121B-4075-9980-58AD405FB6C7}"/>
              </a:ext>
            </a:extLst>
          </p:cNvPr>
          <p:cNvSpPr>
            <a:spLocks noGrp="1"/>
          </p:cNvSpPr>
          <p:nvPr>
            <p:ph type="dt" sz="half" idx="10"/>
          </p:nvPr>
        </p:nvSpPr>
        <p:spPr/>
        <p:txBody>
          <a:bodyPr/>
          <a:lstStyle/>
          <a:p>
            <a:fld id="{9FB55D81-A70C-498F-9944-E908A625172A}" type="datetimeFigureOut">
              <a:rPr lang="en-GB" smtClean="0"/>
              <a:t>14/05/2022</a:t>
            </a:fld>
            <a:endParaRPr lang="en-GB"/>
          </a:p>
        </p:txBody>
      </p:sp>
      <p:sp>
        <p:nvSpPr>
          <p:cNvPr id="5" name="Footer Placeholder 4">
            <a:extLst>
              <a:ext uri="{FF2B5EF4-FFF2-40B4-BE49-F238E27FC236}">
                <a16:creationId xmlns:a16="http://schemas.microsoft.com/office/drawing/2014/main" id="{51F40960-FDD6-4089-9EDD-6C43FB135A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8BFF08-479E-431C-ABBC-E1DA19AE9221}"/>
              </a:ext>
            </a:extLst>
          </p:cNvPr>
          <p:cNvSpPr>
            <a:spLocks noGrp="1"/>
          </p:cNvSpPr>
          <p:nvPr>
            <p:ph type="sldNum" sz="quarter" idx="12"/>
          </p:nvPr>
        </p:nvSpPr>
        <p:spPr/>
        <p:txBody>
          <a:bodyPr/>
          <a:lstStyle/>
          <a:p>
            <a:fld id="{281C52AF-19B8-49DB-B4EF-7D8FE5384D64}" type="slidenum">
              <a:rPr lang="en-GB" smtClean="0"/>
              <a:t>‹#›</a:t>
            </a:fld>
            <a:endParaRPr lang="en-GB"/>
          </a:p>
        </p:txBody>
      </p:sp>
    </p:spTree>
    <p:extLst>
      <p:ext uri="{BB962C8B-B14F-4D97-AF65-F5344CB8AC3E}">
        <p14:creationId xmlns:p14="http://schemas.microsoft.com/office/powerpoint/2010/main" val="215175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FCC4-F4CB-43BC-B091-90311BF902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9DEC31D-115E-4BFB-A885-0CD101FAF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51E40A-DCCA-4B15-B159-549AD8C4A8BA}"/>
              </a:ext>
            </a:extLst>
          </p:cNvPr>
          <p:cNvSpPr>
            <a:spLocks noGrp="1"/>
          </p:cNvSpPr>
          <p:nvPr>
            <p:ph type="dt" sz="half" idx="10"/>
          </p:nvPr>
        </p:nvSpPr>
        <p:spPr/>
        <p:txBody>
          <a:bodyPr/>
          <a:lstStyle/>
          <a:p>
            <a:fld id="{9FB55D81-A70C-498F-9944-E908A625172A}" type="datetimeFigureOut">
              <a:rPr lang="en-GB" smtClean="0"/>
              <a:t>14/05/2022</a:t>
            </a:fld>
            <a:endParaRPr lang="en-GB"/>
          </a:p>
        </p:txBody>
      </p:sp>
      <p:sp>
        <p:nvSpPr>
          <p:cNvPr id="5" name="Footer Placeholder 4">
            <a:extLst>
              <a:ext uri="{FF2B5EF4-FFF2-40B4-BE49-F238E27FC236}">
                <a16:creationId xmlns:a16="http://schemas.microsoft.com/office/drawing/2014/main" id="{A9E429AB-3277-48E1-AF60-BC4EE0D0A7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EA661A-D5AC-4328-8C2F-A2496413A32F}"/>
              </a:ext>
            </a:extLst>
          </p:cNvPr>
          <p:cNvSpPr>
            <a:spLocks noGrp="1"/>
          </p:cNvSpPr>
          <p:nvPr>
            <p:ph type="sldNum" sz="quarter" idx="12"/>
          </p:nvPr>
        </p:nvSpPr>
        <p:spPr/>
        <p:txBody>
          <a:bodyPr/>
          <a:lstStyle/>
          <a:p>
            <a:fld id="{281C52AF-19B8-49DB-B4EF-7D8FE5384D64}" type="slidenum">
              <a:rPr lang="en-GB" smtClean="0"/>
              <a:t>‹#›</a:t>
            </a:fld>
            <a:endParaRPr lang="en-GB"/>
          </a:p>
        </p:txBody>
      </p:sp>
    </p:spTree>
    <p:extLst>
      <p:ext uri="{BB962C8B-B14F-4D97-AF65-F5344CB8AC3E}">
        <p14:creationId xmlns:p14="http://schemas.microsoft.com/office/powerpoint/2010/main" val="342021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1955-01D9-4159-B750-40E3CAACDE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FC7F7E-7005-4518-88DC-BDE748E19D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8F22C0A-8895-43AE-8A40-E8B8CA7277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A5DB2D9-C287-4ED6-B90F-EEADDDA79D9A}"/>
              </a:ext>
            </a:extLst>
          </p:cNvPr>
          <p:cNvSpPr>
            <a:spLocks noGrp="1"/>
          </p:cNvSpPr>
          <p:nvPr>
            <p:ph type="dt" sz="half" idx="10"/>
          </p:nvPr>
        </p:nvSpPr>
        <p:spPr/>
        <p:txBody>
          <a:bodyPr/>
          <a:lstStyle/>
          <a:p>
            <a:fld id="{9FB55D81-A70C-498F-9944-E908A625172A}" type="datetimeFigureOut">
              <a:rPr lang="en-GB" smtClean="0"/>
              <a:t>14/05/2022</a:t>
            </a:fld>
            <a:endParaRPr lang="en-GB"/>
          </a:p>
        </p:txBody>
      </p:sp>
      <p:sp>
        <p:nvSpPr>
          <p:cNvPr id="6" name="Footer Placeholder 5">
            <a:extLst>
              <a:ext uri="{FF2B5EF4-FFF2-40B4-BE49-F238E27FC236}">
                <a16:creationId xmlns:a16="http://schemas.microsoft.com/office/drawing/2014/main" id="{0A52A5E7-60FC-476D-BBAD-97F2F3636D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CE82FE-35D6-4A11-BD88-C12B9022A44F}"/>
              </a:ext>
            </a:extLst>
          </p:cNvPr>
          <p:cNvSpPr>
            <a:spLocks noGrp="1"/>
          </p:cNvSpPr>
          <p:nvPr>
            <p:ph type="sldNum" sz="quarter" idx="12"/>
          </p:nvPr>
        </p:nvSpPr>
        <p:spPr/>
        <p:txBody>
          <a:bodyPr/>
          <a:lstStyle/>
          <a:p>
            <a:fld id="{281C52AF-19B8-49DB-B4EF-7D8FE5384D64}" type="slidenum">
              <a:rPr lang="en-GB" smtClean="0"/>
              <a:t>‹#›</a:t>
            </a:fld>
            <a:endParaRPr lang="en-GB"/>
          </a:p>
        </p:txBody>
      </p:sp>
    </p:spTree>
    <p:extLst>
      <p:ext uri="{BB962C8B-B14F-4D97-AF65-F5344CB8AC3E}">
        <p14:creationId xmlns:p14="http://schemas.microsoft.com/office/powerpoint/2010/main" val="3163339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3B8A-8686-4C6B-BCB6-B709F926DE4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570BE1-A510-431D-82C2-D31C845EB3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32093B-A52B-4D1D-96EE-76D0764D1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A0E5C94-AE4D-4B14-B349-89B3658EED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F9BBC7-57DA-41DD-9BD5-853B7322D9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4B4E9C-4B5A-41D8-AE58-40F0323BF166}"/>
              </a:ext>
            </a:extLst>
          </p:cNvPr>
          <p:cNvSpPr>
            <a:spLocks noGrp="1"/>
          </p:cNvSpPr>
          <p:nvPr>
            <p:ph type="dt" sz="half" idx="10"/>
          </p:nvPr>
        </p:nvSpPr>
        <p:spPr/>
        <p:txBody>
          <a:bodyPr/>
          <a:lstStyle/>
          <a:p>
            <a:fld id="{9FB55D81-A70C-498F-9944-E908A625172A}" type="datetimeFigureOut">
              <a:rPr lang="en-GB" smtClean="0"/>
              <a:t>14/05/2022</a:t>
            </a:fld>
            <a:endParaRPr lang="en-GB"/>
          </a:p>
        </p:txBody>
      </p:sp>
      <p:sp>
        <p:nvSpPr>
          <p:cNvPr id="8" name="Footer Placeholder 7">
            <a:extLst>
              <a:ext uri="{FF2B5EF4-FFF2-40B4-BE49-F238E27FC236}">
                <a16:creationId xmlns:a16="http://schemas.microsoft.com/office/drawing/2014/main" id="{0B039655-7E44-4004-846A-FF74C07697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1E8094E-C2EE-4E37-BF1D-CCF95C78AF88}"/>
              </a:ext>
            </a:extLst>
          </p:cNvPr>
          <p:cNvSpPr>
            <a:spLocks noGrp="1"/>
          </p:cNvSpPr>
          <p:nvPr>
            <p:ph type="sldNum" sz="quarter" idx="12"/>
          </p:nvPr>
        </p:nvSpPr>
        <p:spPr/>
        <p:txBody>
          <a:bodyPr/>
          <a:lstStyle/>
          <a:p>
            <a:fld id="{281C52AF-19B8-49DB-B4EF-7D8FE5384D64}" type="slidenum">
              <a:rPr lang="en-GB" smtClean="0"/>
              <a:t>‹#›</a:t>
            </a:fld>
            <a:endParaRPr lang="en-GB"/>
          </a:p>
        </p:txBody>
      </p:sp>
    </p:spTree>
    <p:extLst>
      <p:ext uri="{BB962C8B-B14F-4D97-AF65-F5344CB8AC3E}">
        <p14:creationId xmlns:p14="http://schemas.microsoft.com/office/powerpoint/2010/main" val="311497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F92C-1854-4BAC-BDCB-20493084D64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E92E20A-66D5-4685-95AB-B565A48499C3}"/>
              </a:ext>
            </a:extLst>
          </p:cNvPr>
          <p:cNvSpPr>
            <a:spLocks noGrp="1"/>
          </p:cNvSpPr>
          <p:nvPr>
            <p:ph type="dt" sz="half" idx="10"/>
          </p:nvPr>
        </p:nvSpPr>
        <p:spPr/>
        <p:txBody>
          <a:bodyPr/>
          <a:lstStyle/>
          <a:p>
            <a:fld id="{9FB55D81-A70C-498F-9944-E908A625172A}" type="datetimeFigureOut">
              <a:rPr lang="en-GB" smtClean="0"/>
              <a:t>14/05/2022</a:t>
            </a:fld>
            <a:endParaRPr lang="en-GB"/>
          </a:p>
        </p:txBody>
      </p:sp>
      <p:sp>
        <p:nvSpPr>
          <p:cNvPr id="4" name="Footer Placeholder 3">
            <a:extLst>
              <a:ext uri="{FF2B5EF4-FFF2-40B4-BE49-F238E27FC236}">
                <a16:creationId xmlns:a16="http://schemas.microsoft.com/office/drawing/2014/main" id="{7EDE6679-CA41-4568-81E7-88D2F330E29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485411C-CB57-4977-BB04-14187716DE31}"/>
              </a:ext>
            </a:extLst>
          </p:cNvPr>
          <p:cNvSpPr>
            <a:spLocks noGrp="1"/>
          </p:cNvSpPr>
          <p:nvPr>
            <p:ph type="sldNum" sz="quarter" idx="12"/>
          </p:nvPr>
        </p:nvSpPr>
        <p:spPr/>
        <p:txBody>
          <a:bodyPr/>
          <a:lstStyle/>
          <a:p>
            <a:fld id="{281C52AF-19B8-49DB-B4EF-7D8FE5384D64}" type="slidenum">
              <a:rPr lang="en-GB" smtClean="0"/>
              <a:t>‹#›</a:t>
            </a:fld>
            <a:endParaRPr lang="en-GB"/>
          </a:p>
        </p:txBody>
      </p:sp>
    </p:spTree>
    <p:extLst>
      <p:ext uri="{BB962C8B-B14F-4D97-AF65-F5344CB8AC3E}">
        <p14:creationId xmlns:p14="http://schemas.microsoft.com/office/powerpoint/2010/main" val="1004289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9AD072-2C55-4387-8DAF-00FF54AD1F8B}"/>
              </a:ext>
            </a:extLst>
          </p:cNvPr>
          <p:cNvSpPr>
            <a:spLocks noGrp="1"/>
          </p:cNvSpPr>
          <p:nvPr>
            <p:ph type="dt" sz="half" idx="10"/>
          </p:nvPr>
        </p:nvSpPr>
        <p:spPr/>
        <p:txBody>
          <a:bodyPr/>
          <a:lstStyle/>
          <a:p>
            <a:fld id="{9FB55D81-A70C-498F-9944-E908A625172A}" type="datetimeFigureOut">
              <a:rPr lang="en-GB" smtClean="0"/>
              <a:t>14/05/2022</a:t>
            </a:fld>
            <a:endParaRPr lang="en-GB"/>
          </a:p>
        </p:txBody>
      </p:sp>
      <p:sp>
        <p:nvSpPr>
          <p:cNvPr id="3" name="Footer Placeholder 2">
            <a:extLst>
              <a:ext uri="{FF2B5EF4-FFF2-40B4-BE49-F238E27FC236}">
                <a16:creationId xmlns:a16="http://schemas.microsoft.com/office/drawing/2014/main" id="{962A9AED-5D13-4151-BB52-64E730C5E1E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945CD6E-386E-427F-9815-3801E633E559}"/>
              </a:ext>
            </a:extLst>
          </p:cNvPr>
          <p:cNvSpPr>
            <a:spLocks noGrp="1"/>
          </p:cNvSpPr>
          <p:nvPr>
            <p:ph type="sldNum" sz="quarter" idx="12"/>
          </p:nvPr>
        </p:nvSpPr>
        <p:spPr/>
        <p:txBody>
          <a:bodyPr/>
          <a:lstStyle/>
          <a:p>
            <a:fld id="{281C52AF-19B8-49DB-B4EF-7D8FE5384D64}" type="slidenum">
              <a:rPr lang="en-GB" smtClean="0"/>
              <a:t>‹#›</a:t>
            </a:fld>
            <a:endParaRPr lang="en-GB"/>
          </a:p>
        </p:txBody>
      </p:sp>
    </p:spTree>
    <p:extLst>
      <p:ext uri="{BB962C8B-B14F-4D97-AF65-F5344CB8AC3E}">
        <p14:creationId xmlns:p14="http://schemas.microsoft.com/office/powerpoint/2010/main" val="319905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EE72-1803-4CE3-B116-043E40C35C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BD150CD-0AA7-498C-9650-6EA63F42F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8366982-64BE-493C-80E0-DD2E47A31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55D80-C641-471F-9FF3-89CD421DA3B4}"/>
              </a:ext>
            </a:extLst>
          </p:cNvPr>
          <p:cNvSpPr>
            <a:spLocks noGrp="1"/>
          </p:cNvSpPr>
          <p:nvPr>
            <p:ph type="dt" sz="half" idx="10"/>
          </p:nvPr>
        </p:nvSpPr>
        <p:spPr/>
        <p:txBody>
          <a:bodyPr/>
          <a:lstStyle/>
          <a:p>
            <a:fld id="{9FB55D81-A70C-498F-9944-E908A625172A}" type="datetimeFigureOut">
              <a:rPr lang="en-GB" smtClean="0"/>
              <a:t>14/05/2022</a:t>
            </a:fld>
            <a:endParaRPr lang="en-GB"/>
          </a:p>
        </p:txBody>
      </p:sp>
      <p:sp>
        <p:nvSpPr>
          <p:cNvPr id="6" name="Footer Placeholder 5">
            <a:extLst>
              <a:ext uri="{FF2B5EF4-FFF2-40B4-BE49-F238E27FC236}">
                <a16:creationId xmlns:a16="http://schemas.microsoft.com/office/drawing/2014/main" id="{EEF26DA6-7AA9-4A98-A003-D71566009F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D9AE39-3570-4E0F-AF93-7A4F814E929C}"/>
              </a:ext>
            </a:extLst>
          </p:cNvPr>
          <p:cNvSpPr>
            <a:spLocks noGrp="1"/>
          </p:cNvSpPr>
          <p:nvPr>
            <p:ph type="sldNum" sz="quarter" idx="12"/>
          </p:nvPr>
        </p:nvSpPr>
        <p:spPr/>
        <p:txBody>
          <a:bodyPr/>
          <a:lstStyle/>
          <a:p>
            <a:fld id="{281C52AF-19B8-49DB-B4EF-7D8FE5384D64}" type="slidenum">
              <a:rPr lang="en-GB" smtClean="0"/>
              <a:t>‹#›</a:t>
            </a:fld>
            <a:endParaRPr lang="en-GB"/>
          </a:p>
        </p:txBody>
      </p:sp>
    </p:spTree>
    <p:extLst>
      <p:ext uri="{BB962C8B-B14F-4D97-AF65-F5344CB8AC3E}">
        <p14:creationId xmlns:p14="http://schemas.microsoft.com/office/powerpoint/2010/main" val="167367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3129-8DD6-4A02-A989-72D921E468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170772-6FAA-440D-B717-19AAE468B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B5C2786-D2DB-4F30-85C9-8A85BC760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4F8B6-7EE0-4D5F-BADE-BBF6CF49B8AE}"/>
              </a:ext>
            </a:extLst>
          </p:cNvPr>
          <p:cNvSpPr>
            <a:spLocks noGrp="1"/>
          </p:cNvSpPr>
          <p:nvPr>
            <p:ph type="dt" sz="half" idx="10"/>
          </p:nvPr>
        </p:nvSpPr>
        <p:spPr/>
        <p:txBody>
          <a:bodyPr/>
          <a:lstStyle/>
          <a:p>
            <a:fld id="{9FB55D81-A70C-498F-9944-E908A625172A}" type="datetimeFigureOut">
              <a:rPr lang="en-GB" smtClean="0"/>
              <a:t>14/05/2022</a:t>
            </a:fld>
            <a:endParaRPr lang="en-GB"/>
          </a:p>
        </p:txBody>
      </p:sp>
      <p:sp>
        <p:nvSpPr>
          <p:cNvPr id="6" name="Footer Placeholder 5">
            <a:extLst>
              <a:ext uri="{FF2B5EF4-FFF2-40B4-BE49-F238E27FC236}">
                <a16:creationId xmlns:a16="http://schemas.microsoft.com/office/drawing/2014/main" id="{7CC4A546-9230-4A8B-86D4-74E5E0B365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3C455E-CEDA-4CFA-9F73-81311873B729}"/>
              </a:ext>
            </a:extLst>
          </p:cNvPr>
          <p:cNvSpPr>
            <a:spLocks noGrp="1"/>
          </p:cNvSpPr>
          <p:nvPr>
            <p:ph type="sldNum" sz="quarter" idx="12"/>
          </p:nvPr>
        </p:nvSpPr>
        <p:spPr/>
        <p:txBody>
          <a:bodyPr/>
          <a:lstStyle/>
          <a:p>
            <a:fld id="{281C52AF-19B8-49DB-B4EF-7D8FE5384D64}" type="slidenum">
              <a:rPr lang="en-GB" smtClean="0"/>
              <a:t>‹#›</a:t>
            </a:fld>
            <a:endParaRPr lang="en-GB"/>
          </a:p>
        </p:txBody>
      </p:sp>
    </p:spTree>
    <p:extLst>
      <p:ext uri="{BB962C8B-B14F-4D97-AF65-F5344CB8AC3E}">
        <p14:creationId xmlns:p14="http://schemas.microsoft.com/office/powerpoint/2010/main" val="295635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825347-5E2B-42DD-92DA-E18914F6AF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2806F2-17C1-4CEC-98DC-379F119AFE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03E67F-1719-4E54-A7F7-A5655BC93D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55D81-A70C-498F-9944-E908A625172A}" type="datetimeFigureOut">
              <a:rPr lang="en-GB" smtClean="0"/>
              <a:t>14/05/2022</a:t>
            </a:fld>
            <a:endParaRPr lang="en-GB"/>
          </a:p>
        </p:txBody>
      </p:sp>
      <p:sp>
        <p:nvSpPr>
          <p:cNvPr id="5" name="Footer Placeholder 4">
            <a:extLst>
              <a:ext uri="{FF2B5EF4-FFF2-40B4-BE49-F238E27FC236}">
                <a16:creationId xmlns:a16="http://schemas.microsoft.com/office/drawing/2014/main" id="{5719E3C9-DE45-4C55-B832-8B79F5FFE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03442C2-CF5A-4FF4-9E2C-3C43FFE9F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C52AF-19B8-49DB-B4EF-7D8FE5384D64}" type="slidenum">
              <a:rPr lang="en-GB" smtClean="0"/>
              <a:t>‹#›</a:t>
            </a:fld>
            <a:endParaRPr lang="en-GB"/>
          </a:p>
        </p:txBody>
      </p:sp>
    </p:spTree>
    <p:extLst>
      <p:ext uri="{BB962C8B-B14F-4D97-AF65-F5344CB8AC3E}">
        <p14:creationId xmlns:p14="http://schemas.microsoft.com/office/powerpoint/2010/main" val="1348921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3" descr="Picture 3"/>
          <p:cNvPicPr>
            <a:picLocks noChangeAspect="1"/>
          </p:cNvPicPr>
          <p:nvPr/>
        </p:nvPicPr>
        <p:blipFill>
          <a:blip r:embed="rId2"/>
          <a:stretch>
            <a:fillRect/>
          </a:stretch>
        </p:blipFill>
        <p:spPr>
          <a:xfrm>
            <a:off x="0" y="215900"/>
            <a:ext cx="12192000" cy="6858000"/>
          </a:xfrm>
          <a:prstGeom prst="rect">
            <a:avLst/>
          </a:prstGeom>
          <a:ln w="12700">
            <a:miter lim="400000"/>
          </a:ln>
        </p:spPr>
      </p:pic>
      <p:pic>
        <p:nvPicPr>
          <p:cNvPr id="95" name="Picture 4" descr="Picture 4"/>
          <p:cNvPicPr>
            <a:picLocks noChangeAspect="1"/>
          </p:cNvPicPr>
          <p:nvPr/>
        </p:nvPicPr>
        <p:blipFill>
          <a:blip r:embed="rId3"/>
          <a:stretch>
            <a:fillRect/>
          </a:stretch>
        </p:blipFill>
        <p:spPr>
          <a:xfrm>
            <a:off x="8681656" y="647411"/>
            <a:ext cx="2980798" cy="1624456"/>
          </a:xfrm>
          <a:prstGeom prst="rect">
            <a:avLst/>
          </a:prstGeom>
          <a:ln w="12700">
            <a:miter lim="400000"/>
          </a:ln>
        </p:spPr>
      </p:pic>
      <p:sp>
        <p:nvSpPr>
          <p:cNvPr id="96" name="TextBox 5"/>
          <p:cNvSpPr txBox="1"/>
          <p:nvPr/>
        </p:nvSpPr>
        <p:spPr>
          <a:xfrm>
            <a:off x="766639" y="2985690"/>
            <a:ext cx="7214387" cy="7523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4000">
                <a:solidFill>
                  <a:srgbClr val="FFFFFF"/>
                </a:solidFill>
                <a:latin typeface="FrutigerLTArabic-55Roman"/>
                <a:ea typeface="FrutigerLTArabic-55Roman"/>
                <a:cs typeface="FrutigerLTArabic-55Roman"/>
                <a:sym typeface="FrutigerLTArabic-55Roman"/>
              </a:defRPr>
            </a:lvl1pPr>
          </a:lstStyle>
          <a:p>
            <a:pPr rtl="0">
              <a:defRPr/>
            </a:pPr>
            <a:r>
              <a:t>الجامعة السعودية الالكترونية</a:t>
            </a:r>
          </a:p>
        </p:txBody>
      </p:sp>
      <p:sp>
        <p:nvSpPr>
          <p:cNvPr id="97" name="TextBox 7"/>
          <p:cNvSpPr txBox="1"/>
          <p:nvPr/>
        </p:nvSpPr>
        <p:spPr>
          <a:xfrm>
            <a:off x="766639" y="3633720"/>
            <a:ext cx="5606235" cy="5591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800">
                <a:solidFill>
                  <a:srgbClr val="FFFFFF"/>
                </a:solidFill>
                <a:latin typeface="Frutiger LT Arabic 45 Light"/>
                <a:ea typeface="Frutiger LT Arabic 45 Light"/>
                <a:cs typeface="Frutiger LT Arabic 45 Light"/>
                <a:sym typeface="Frutiger LT Arabic 45 Light"/>
              </a:defRPr>
            </a:lvl1pPr>
          </a:lstStyle>
          <a:p>
            <a:pPr rtl="0">
              <a:defRPr/>
            </a:pPr>
            <a:r>
              <a:t>الجامعة السعودية الالكترونية</a:t>
            </a:r>
          </a:p>
        </p:txBody>
      </p:sp>
      <p:sp>
        <p:nvSpPr>
          <p:cNvPr id="98" name="TextBox 8"/>
          <p:cNvSpPr txBox="1"/>
          <p:nvPr/>
        </p:nvSpPr>
        <p:spPr>
          <a:xfrm>
            <a:off x="882050" y="6223460"/>
            <a:ext cx="1461659" cy="269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200">
                <a:solidFill>
                  <a:srgbClr val="FFFFFF"/>
                </a:solidFill>
                <a:latin typeface="Frutiger LT Arabic 45 Light"/>
                <a:ea typeface="Frutiger LT Arabic 45 Light"/>
                <a:cs typeface="Frutiger LT Arabic 45 Light"/>
                <a:sym typeface="Frutiger LT Arabic 45 Light"/>
              </a:defRPr>
            </a:lvl1pPr>
          </a:lstStyle>
          <a:p>
            <a:pPr rtl="0">
              <a:defRPr/>
            </a:pPr>
            <a:r>
              <a:t>26/12/2021</a:t>
            </a:r>
          </a:p>
        </p:txBody>
      </p:sp>
      <p:pic>
        <p:nvPicPr>
          <p:cNvPr id="99" name="Picture 10" descr="Picture 10"/>
          <p:cNvPicPr>
            <a:picLocks noChangeAspect="1"/>
          </p:cNvPicPr>
          <p:nvPr/>
        </p:nvPicPr>
        <p:blipFill>
          <a:blip r:embed="rId4"/>
          <a:stretch>
            <a:fillRect/>
          </a:stretch>
        </p:blipFill>
        <p:spPr>
          <a:xfrm>
            <a:off x="6372874" y="5935098"/>
            <a:ext cx="5418602" cy="484825"/>
          </a:xfrm>
          <a:prstGeom prst="rect">
            <a:avLst/>
          </a:prstGeom>
          <a:ln w="12700">
            <a:miter lim="400000"/>
          </a:ln>
        </p:spPr>
      </p:pic>
      <p:pic>
        <p:nvPicPr>
          <p:cNvPr id="100" name="Artboard 3@2x.png" descr="Artboard 3@2x.png"/>
          <p:cNvPicPr>
            <a:picLocks noChangeAspect="1"/>
          </p:cNvPicPr>
          <p:nvPr/>
        </p:nvPicPr>
        <p:blipFill>
          <a:blip r:embed="rId5"/>
          <a:srcRect t="8869" r="116" b="11106"/>
          <a:stretch>
            <a:fillRect/>
          </a:stretch>
        </p:blipFill>
        <p:spPr>
          <a:xfrm>
            <a:off x="1784" y="-22926"/>
            <a:ext cx="12188316" cy="6903851"/>
          </a:xfrm>
          <a:prstGeom prst="rect">
            <a:avLst/>
          </a:prstGeom>
          <a:ln w="12700">
            <a:miter lim="400000"/>
          </a:ln>
        </p:spPr>
      </p:pic>
      <p:pic>
        <p:nvPicPr>
          <p:cNvPr id="101" name="Artboard 4@2x.png" descr="Artboard 4@2x.png"/>
          <p:cNvPicPr>
            <a:picLocks noChangeAspect="1"/>
          </p:cNvPicPr>
          <p:nvPr/>
        </p:nvPicPr>
        <p:blipFill>
          <a:blip r:embed="rId6"/>
          <a:stretch>
            <a:fillRect/>
          </a:stretch>
        </p:blipFill>
        <p:spPr>
          <a:xfrm>
            <a:off x="4157271" y="2299741"/>
            <a:ext cx="3877457" cy="2258518"/>
          </a:xfrm>
          <a:prstGeom prst="rect">
            <a:avLst/>
          </a:prstGeom>
          <a:ln w="12700">
            <a:miter lim="400000"/>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Literature Review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fontScale="77500" lnSpcReduction="20000"/>
          </a:bodyPr>
          <a:lstStyle/>
          <a:p>
            <a:pPr marL="0" indent="0" fontAlgn="base">
              <a:buNone/>
            </a:pPr>
            <a:r>
              <a:rPr lang="en-US" b="1" dirty="0"/>
              <a:t>Ways of Building a Predictive Model. </a:t>
            </a:r>
          </a:p>
          <a:p>
            <a:pPr marL="0" indent="0" fontAlgn="base">
              <a:buNone/>
            </a:pPr>
            <a:endParaRPr lang="en-US" dirty="0"/>
          </a:p>
          <a:p>
            <a:pPr marL="514350" indent="-514350" fontAlgn="base">
              <a:buFont typeface="+mj-lt"/>
              <a:buAutoNum type="arabicPeriod"/>
            </a:pPr>
            <a:r>
              <a:rPr lang="en-US" b="1" dirty="0"/>
              <a:t>Expert System</a:t>
            </a:r>
          </a:p>
          <a:p>
            <a:pPr lvl="1" fontAlgn="base"/>
            <a:r>
              <a:rPr lang="en-US" dirty="0"/>
              <a:t>Encodes knowledge from fraud experts into rules,</a:t>
            </a:r>
          </a:p>
          <a:p>
            <a:pPr lvl="1" fontAlgn="base"/>
            <a:r>
              <a:rPr lang="en-US" dirty="0"/>
              <a:t>Manual adjustment of control parameters and human supervision is needed to make it work effectively. </a:t>
            </a:r>
          </a:p>
          <a:p>
            <a:pPr marL="514350" indent="-514350" fontAlgn="base">
              <a:buFont typeface="+mj-lt"/>
              <a:buAutoNum type="arabicPeriod"/>
            </a:pPr>
            <a:r>
              <a:rPr lang="en-US" b="1" dirty="0"/>
              <a:t>Machine Learning (ML) methods </a:t>
            </a:r>
          </a:p>
          <a:p>
            <a:pPr lvl="1" fontAlgn="base"/>
            <a:r>
              <a:rPr lang="en-US" dirty="0"/>
              <a:t>ML algorithms make it easy to efficiently and economically detect criminal patterns in transactions and predict the ones that are probably fraudulent. </a:t>
            </a:r>
          </a:p>
          <a:p>
            <a:pPr lvl="1" fontAlgn="base"/>
            <a:r>
              <a:rPr lang="en-US" dirty="0"/>
              <a:t>ML techniques for fraud detection are gaining more attention because they have the ability to detect patterns in high dimensional data streams (network traffic, phone conversations, web searches etc.), </a:t>
            </a:r>
          </a:p>
          <a:p>
            <a:pPr lvl="1" fontAlgn="base"/>
            <a:r>
              <a:rPr lang="en-US" dirty="0"/>
              <a:t>And every transaction is characterized by several varying features. </a:t>
            </a:r>
          </a:p>
          <a:p>
            <a:pPr lvl="1" fontAlgn="base"/>
            <a:r>
              <a:rPr lang="en-US" dirty="0"/>
              <a:t>ML prediction model is built by using an array of examples. </a:t>
            </a:r>
          </a:p>
          <a:p>
            <a:pPr lvl="1" fontAlgn="base"/>
            <a:r>
              <a:rPr lang="en-US" dirty="0"/>
              <a:t>The model is a parametric function that allows predicting the probability of a transaction to be a scam or not.</a:t>
            </a:r>
          </a:p>
          <a:p>
            <a:pPr fontAlgn="base"/>
            <a:endParaRPr lang="en-US" dirty="0"/>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spTree>
    <p:extLst>
      <p:ext uri="{BB962C8B-B14F-4D97-AF65-F5344CB8AC3E}">
        <p14:creationId xmlns:p14="http://schemas.microsoft.com/office/powerpoint/2010/main" val="16027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Literature Review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fontScale="62500" lnSpcReduction="20000"/>
          </a:bodyPr>
          <a:lstStyle/>
          <a:p>
            <a:pPr marL="0" indent="0" fontAlgn="base">
              <a:buNone/>
            </a:pPr>
            <a:r>
              <a:rPr lang="en-US" b="1" dirty="0"/>
              <a:t>B: Related Work</a:t>
            </a:r>
          </a:p>
          <a:p>
            <a:pPr fontAlgn="base"/>
            <a:endParaRPr lang="en-US" dirty="0"/>
          </a:p>
          <a:p>
            <a:pPr fontAlgn="base"/>
            <a:r>
              <a:rPr lang="en-US" dirty="0" err="1"/>
              <a:t>Zareapoor</a:t>
            </a:r>
            <a:r>
              <a:rPr lang="en-US" dirty="0"/>
              <a:t> and </a:t>
            </a:r>
            <a:r>
              <a:rPr lang="en-US" dirty="0" err="1"/>
              <a:t>Shamsolmoali</a:t>
            </a:r>
            <a:r>
              <a:rPr lang="en-US" dirty="0"/>
              <a:t> (2015) applied Bagging ensemble classifier for detection of credit card fraud. They compared the performance of their proposed system with NB, SVM and KNN. The performance of their proposed technique is relatively low.</a:t>
            </a:r>
          </a:p>
          <a:p>
            <a:pPr fontAlgn="base"/>
            <a:r>
              <a:rPr lang="en-US" dirty="0" err="1"/>
              <a:t>Dorronsoro</a:t>
            </a:r>
            <a:r>
              <a:rPr lang="en-US" dirty="0"/>
              <a:t> et al. (1997) developed an online fraud detection system using neural classifier. The drawback of their approach is that data must be clustered by class of account making it to be time consuming.</a:t>
            </a:r>
          </a:p>
          <a:p>
            <a:pPr fontAlgn="base"/>
            <a:r>
              <a:rPr lang="en-US" dirty="0" err="1"/>
              <a:t>Maes</a:t>
            </a:r>
            <a:r>
              <a:rPr lang="en-US" dirty="0"/>
              <a:t> et al. (2002) used Bayesian networks classifier to detect fraud. Their approach produced excellent results. Time constraint is the major shortcoming of their method.</a:t>
            </a:r>
          </a:p>
          <a:p>
            <a:pPr fontAlgn="base"/>
            <a:r>
              <a:rPr lang="en-US" dirty="0"/>
              <a:t>Randhawa et al., (2017) used AdaBoost and majority voting to detect credit card fraud. The performance of the proposed system was compared with other standard models using publicly available credit card data set.</a:t>
            </a:r>
          </a:p>
          <a:p>
            <a:pPr fontAlgn="base"/>
            <a:r>
              <a:rPr lang="en-US" dirty="0"/>
              <a:t> </a:t>
            </a:r>
            <a:r>
              <a:rPr lang="en-US" dirty="0" err="1"/>
              <a:t>Apapan</a:t>
            </a:r>
            <a:r>
              <a:rPr lang="en-US" dirty="0"/>
              <a:t> and Liu (2018) applied deep learning Auto-encoder (AE) and restricted Boltzmann machine (RBM) to create model for detecting fraud in transactions based on previous history. The results showed that their methods can accurately predict credit card detection with a large dataset. The drawback of their technique is the computational cost involved.</a:t>
            </a:r>
            <a:r>
              <a:rPr lang="en-US" b="1" dirty="0"/>
              <a:t> </a:t>
            </a:r>
            <a:endParaRPr lang="en-US" dirty="0"/>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spTree>
    <p:extLst>
      <p:ext uri="{BB962C8B-B14F-4D97-AF65-F5344CB8AC3E}">
        <p14:creationId xmlns:p14="http://schemas.microsoft.com/office/powerpoint/2010/main" val="108230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Materials and Methods</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a:bodyPr>
          <a:lstStyle/>
          <a:p>
            <a:pPr marL="0" indent="0" fontAlgn="base">
              <a:buNone/>
            </a:pPr>
            <a:r>
              <a:rPr lang="en-US" b="1" dirty="0"/>
              <a:t>A. Dataset</a:t>
            </a:r>
          </a:p>
          <a:p>
            <a:pPr fontAlgn="base"/>
            <a:r>
              <a:rPr lang="en-US" sz="2000" dirty="0"/>
              <a:t>The dataset contains transactions made by credit cards in September 2013 by European cardholders. This dataset presents transactions that occurred in two days, where we have 492 frauds out of 284,807 transactions.</a:t>
            </a:r>
          </a:p>
          <a:p>
            <a:pPr fontAlgn="base"/>
            <a:r>
              <a:rPr lang="en-US" sz="2000" dirty="0"/>
              <a:t>The dataset is highly unbalanced, the positive class (frauds) account for 0.172% of all transactions.</a:t>
            </a:r>
          </a:p>
          <a:p>
            <a:pPr fontAlgn="base"/>
            <a:endParaRPr lang="en-US" dirty="0"/>
          </a:p>
        </p:txBody>
      </p:sp>
      <p:sp>
        <p:nvSpPr>
          <p:cNvPr id="4" name="خط">
            <a:extLst>
              <a:ext uri="{FF2B5EF4-FFF2-40B4-BE49-F238E27FC236}">
                <a16:creationId xmlns:a16="http://schemas.microsoft.com/office/drawing/2014/main" id="{F0F427EF-C245-4EC3-87A2-EA6858460952}"/>
              </a:ext>
            </a:extLst>
          </p:cNvPr>
          <p:cNvSpPr/>
          <p:nvPr/>
        </p:nvSpPr>
        <p:spPr>
          <a:xfrm flipV="1">
            <a:off x="5190060" y="564367"/>
            <a:ext cx="1" cy="598869"/>
          </a:xfrm>
          <a:prstGeom prst="line">
            <a:avLst/>
          </a:prstGeom>
          <a:ln w="12700">
            <a:solidFill>
              <a:srgbClr val="532F84"/>
            </a:solidFill>
            <a:miter/>
          </a:ln>
        </p:spPr>
        <p:txBody>
          <a:bodyPr lIns="45718" tIns="45718" rIns="45718" bIns="45718"/>
          <a:lstStyle/>
          <a:p>
            <a:endParaRPr/>
          </a:p>
        </p:txBody>
      </p:sp>
      <p:pic>
        <p:nvPicPr>
          <p:cNvPr id="5" name="Picture 4">
            <a:extLst>
              <a:ext uri="{FF2B5EF4-FFF2-40B4-BE49-F238E27FC236}">
                <a16:creationId xmlns:a16="http://schemas.microsoft.com/office/drawing/2014/main" id="{12103F69-C9E0-4590-A681-423A720AE4A4}"/>
              </a:ext>
            </a:extLst>
          </p:cNvPr>
          <p:cNvPicPr>
            <a:picLocks noChangeAspect="1"/>
          </p:cNvPicPr>
          <p:nvPr/>
        </p:nvPicPr>
        <p:blipFill>
          <a:blip r:embed="rId3"/>
          <a:stretch>
            <a:fillRect/>
          </a:stretch>
        </p:blipFill>
        <p:spPr>
          <a:xfrm>
            <a:off x="2716281" y="3764571"/>
            <a:ext cx="5972855" cy="2346246"/>
          </a:xfrm>
          <a:prstGeom prst="rect">
            <a:avLst/>
          </a:prstGeom>
        </p:spPr>
      </p:pic>
    </p:spTree>
    <p:extLst>
      <p:ext uri="{BB962C8B-B14F-4D97-AF65-F5344CB8AC3E}">
        <p14:creationId xmlns:p14="http://schemas.microsoft.com/office/powerpoint/2010/main" val="405239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Problem statement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a:bodyPr>
          <a:lstStyle/>
          <a:p>
            <a:pPr algn="just"/>
            <a:r>
              <a:rPr lang="en-US" b="0" i="0" dirty="0">
                <a:effectLst/>
                <a:latin typeface="Inter"/>
              </a:rPr>
              <a:t>The Credit Card Fraud Detection Problem includes modeling past credit card transactions with the knowledge of the ones that turned out to be a fraud. This model is then used to identify whether a new transaction is fraudulent or not. Our aim here is to detect 100% of the fraudulent transactions while minimizing the incorrect fraud classifications.</a:t>
            </a:r>
            <a:endParaRPr lang="en-US" dirty="0"/>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spTree>
    <p:extLst>
      <p:ext uri="{BB962C8B-B14F-4D97-AF65-F5344CB8AC3E}">
        <p14:creationId xmlns:p14="http://schemas.microsoft.com/office/powerpoint/2010/main" val="104380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Methodology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lnSpcReduction="10000"/>
          </a:bodyPr>
          <a:lstStyle/>
          <a:p>
            <a:pPr fontAlgn="base"/>
            <a:r>
              <a:rPr lang="en-US" dirty="0"/>
              <a:t>The major aspect of this project to develop a best-suited algorithm to find the outliers or frauds in the case of credit cards. We will implement several machine learning and deep learning algorithms and compare them and choose the best algorithm.</a:t>
            </a:r>
          </a:p>
          <a:p>
            <a:pPr fontAlgn="base"/>
            <a:endParaRPr lang="en-US" dirty="0"/>
          </a:p>
          <a:p>
            <a:pPr fontAlgn="base"/>
            <a:r>
              <a:rPr lang="en-US" dirty="0"/>
              <a:t>We will implement algorithms like:</a:t>
            </a:r>
          </a:p>
          <a:p>
            <a:pPr lvl="1" fontAlgn="base"/>
            <a:r>
              <a:rPr lang="en-US" dirty="0"/>
              <a:t>Artificial Neural Network</a:t>
            </a:r>
          </a:p>
          <a:p>
            <a:pPr lvl="1" fontAlgn="base"/>
            <a:r>
              <a:rPr lang="en-US" dirty="0"/>
              <a:t>Random Forest</a:t>
            </a:r>
          </a:p>
          <a:p>
            <a:pPr lvl="1" fontAlgn="base"/>
            <a:r>
              <a:rPr lang="en-US" dirty="0"/>
              <a:t>Logistic Regression </a:t>
            </a:r>
          </a:p>
          <a:p>
            <a:pPr lvl="1" fontAlgn="base"/>
            <a:r>
              <a:rPr lang="en-US" dirty="0" err="1"/>
              <a:t>XGBoost</a:t>
            </a:r>
            <a:endParaRPr lang="en-US" dirty="0"/>
          </a:p>
          <a:p>
            <a:pPr fontAlgn="base"/>
            <a:endParaRPr lang="en-US" b="1" dirty="0"/>
          </a:p>
          <a:p>
            <a:pPr fontAlgn="base"/>
            <a:endParaRPr lang="en-US" sz="2800" b="1" dirty="0"/>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spTree>
    <p:extLst>
      <p:ext uri="{BB962C8B-B14F-4D97-AF65-F5344CB8AC3E}">
        <p14:creationId xmlns:p14="http://schemas.microsoft.com/office/powerpoint/2010/main" val="425239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How it works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a:bodyPr>
          <a:lstStyle/>
          <a:p>
            <a:pPr fontAlgn="base"/>
            <a:endParaRPr lang="en-US" b="1" dirty="0"/>
          </a:p>
          <a:p>
            <a:pPr fontAlgn="base"/>
            <a:endParaRPr lang="en-US" sz="2800" b="1" dirty="0"/>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pic>
        <p:nvPicPr>
          <p:cNvPr id="5" name="Picture 4">
            <a:extLst>
              <a:ext uri="{FF2B5EF4-FFF2-40B4-BE49-F238E27FC236}">
                <a16:creationId xmlns:a16="http://schemas.microsoft.com/office/drawing/2014/main" id="{64131784-CEA9-B5A6-825E-325B45FCB628}"/>
              </a:ext>
            </a:extLst>
          </p:cNvPr>
          <p:cNvPicPr>
            <a:picLocks noChangeAspect="1"/>
          </p:cNvPicPr>
          <p:nvPr/>
        </p:nvPicPr>
        <p:blipFill>
          <a:blip r:embed="rId2"/>
          <a:stretch>
            <a:fillRect/>
          </a:stretch>
        </p:blipFill>
        <p:spPr>
          <a:xfrm>
            <a:off x="1517099" y="1411456"/>
            <a:ext cx="8567865" cy="4231735"/>
          </a:xfrm>
          <a:prstGeom prst="rect">
            <a:avLst/>
          </a:prstGeom>
        </p:spPr>
      </p:pic>
    </p:spTree>
    <p:extLst>
      <p:ext uri="{BB962C8B-B14F-4D97-AF65-F5344CB8AC3E}">
        <p14:creationId xmlns:p14="http://schemas.microsoft.com/office/powerpoint/2010/main" val="1394217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Methodology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a:bodyPr>
          <a:lstStyle/>
          <a:p>
            <a:pPr fontAlgn="base"/>
            <a:r>
              <a:rPr lang="en-US" sz="2400" dirty="0"/>
              <a:t>ANN is the concept of deep learning which is implemented using </a:t>
            </a:r>
            <a:r>
              <a:rPr lang="en-US" sz="2400" dirty="0" err="1"/>
              <a:t>Keras</a:t>
            </a:r>
            <a:r>
              <a:rPr lang="en-US" sz="2400" dirty="0"/>
              <a:t> (in this case). ANN is composed of neurons. The first layer or Input layer is the input neuron which consists of the transaction and amount of each customer. The hidden layer consists of weights, bias, and activation function. We can add as many hidden layers for tuning the performance.</a:t>
            </a:r>
          </a:p>
          <a:p>
            <a:pPr fontAlgn="base"/>
            <a:endParaRPr lang="en-US" b="1" dirty="0"/>
          </a:p>
          <a:p>
            <a:pPr fontAlgn="base"/>
            <a:endParaRPr lang="en-US" sz="2800" b="1" dirty="0"/>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pic>
        <p:nvPicPr>
          <p:cNvPr id="5" name="Picture 4">
            <a:extLst>
              <a:ext uri="{FF2B5EF4-FFF2-40B4-BE49-F238E27FC236}">
                <a16:creationId xmlns:a16="http://schemas.microsoft.com/office/drawing/2014/main" id="{E2828B1B-37BE-42F4-A472-CB4423E7B1DF}"/>
              </a:ext>
            </a:extLst>
          </p:cNvPr>
          <p:cNvPicPr>
            <a:picLocks noChangeAspect="1"/>
          </p:cNvPicPr>
          <p:nvPr/>
        </p:nvPicPr>
        <p:blipFill>
          <a:blip r:embed="rId2"/>
          <a:stretch>
            <a:fillRect/>
          </a:stretch>
        </p:blipFill>
        <p:spPr>
          <a:xfrm>
            <a:off x="949151" y="3764571"/>
            <a:ext cx="6411917" cy="2408129"/>
          </a:xfrm>
          <a:prstGeom prst="rect">
            <a:avLst/>
          </a:prstGeom>
        </p:spPr>
      </p:pic>
      <p:pic>
        <p:nvPicPr>
          <p:cNvPr id="6" name="Picture 5">
            <a:extLst>
              <a:ext uri="{FF2B5EF4-FFF2-40B4-BE49-F238E27FC236}">
                <a16:creationId xmlns:a16="http://schemas.microsoft.com/office/drawing/2014/main" id="{D814B98A-9288-4C6F-8D2F-D9C3605C0768}"/>
              </a:ext>
            </a:extLst>
          </p:cNvPr>
          <p:cNvPicPr>
            <a:picLocks noChangeAspect="1"/>
          </p:cNvPicPr>
          <p:nvPr/>
        </p:nvPicPr>
        <p:blipFill>
          <a:blip r:embed="rId3"/>
          <a:stretch>
            <a:fillRect/>
          </a:stretch>
        </p:blipFill>
        <p:spPr>
          <a:xfrm>
            <a:off x="7669162" y="3286045"/>
            <a:ext cx="3034480" cy="3301925"/>
          </a:xfrm>
          <a:prstGeom prst="rect">
            <a:avLst/>
          </a:prstGeom>
        </p:spPr>
      </p:pic>
    </p:spTree>
    <p:extLst>
      <p:ext uri="{BB962C8B-B14F-4D97-AF65-F5344CB8AC3E}">
        <p14:creationId xmlns:p14="http://schemas.microsoft.com/office/powerpoint/2010/main" val="2989567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Classification report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a:bodyPr>
          <a:lstStyle/>
          <a:p>
            <a:pPr fontAlgn="base"/>
            <a:r>
              <a:rPr lang="en-US" sz="2400" dirty="0"/>
              <a:t>Fraud is considered as a positive class and legal as negative class and hence the meaning of the terms TP, TN, FP and FN are defined as follows:</a:t>
            </a:r>
          </a:p>
          <a:p>
            <a:pPr fontAlgn="base"/>
            <a:endParaRPr lang="en-US" sz="2400" dirty="0"/>
          </a:p>
          <a:p>
            <a:pPr lvl="1" fontAlgn="base"/>
            <a:r>
              <a:rPr lang="en-US" sz="2000" dirty="0"/>
              <a:t>True Positive (TP) = Number of fraud transactions predicted as fraud</a:t>
            </a:r>
          </a:p>
          <a:p>
            <a:pPr lvl="1" fontAlgn="base"/>
            <a:r>
              <a:rPr lang="en-US" sz="2000" dirty="0"/>
              <a:t>True Negative (TN) = Number of legal transactions predicted as legal</a:t>
            </a:r>
          </a:p>
          <a:p>
            <a:pPr lvl="1" fontAlgn="base"/>
            <a:r>
              <a:rPr lang="en-US" sz="2000" dirty="0"/>
              <a:t>False Positive (FP) = Number of legal transactions predicted as fraud</a:t>
            </a:r>
          </a:p>
          <a:p>
            <a:pPr lvl="1" fontAlgn="base"/>
            <a:r>
              <a:rPr lang="en-US" sz="2000" dirty="0"/>
              <a:t>False Negative (FN) = Number of fraud transactions predicted as legal</a:t>
            </a:r>
          </a:p>
          <a:p>
            <a:pPr fontAlgn="base"/>
            <a:endParaRPr lang="en-US" b="1" dirty="0"/>
          </a:p>
          <a:p>
            <a:pPr fontAlgn="base"/>
            <a:endParaRPr lang="en-US" sz="2800" b="1" dirty="0"/>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spTree>
    <p:extLst>
      <p:ext uri="{BB962C8B-B14F-4D97-AF65-F5344CB8AC3E}">
        <p14:creationId xmlns:p14="http://schemas.microsoft.com/office/powerpoint/2010/main" val="3984733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ANN Classification report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a:bodyPr>
          <a:lstStyle/>
          <a:p>
            <a:pPr fontAlgn="base"/>
            <a:endParaRPr lang="en-US" b="1" dirty="0"/>
          </a:p>
          <a:p>
            <a:pPr fontAlgn="base"/>
            <a:endParaRPr lang="en-US" sz="2800" b="1" dirty="0"/>
          </a:p>
        </p:txBody>
      </p:sp>
      <p:sp>
        <p:nvSpPr>
          <p:cNvPr id="4" name="خط">
            <a:extLst>
              <a:ext uri="{FF2B5EF4-FFF2-40B4-BE49-F238E27FC236}">
                <a16:creationId xmlns:a16="http://schemas.microsoft.com/office/drawing/2014/main" id="{F0F427EF-C245-4EC3-87A2-EA6858460952}"/>
              </a:ext>
            </a:extLst>
          </p:cNvPr>
          <p:cNvSpPr/>
          <p:nvPr/>
        </p:nvSpPr>
        <p:spPr>
          <a:xfrm flipV="1">
            <a:off x="5485028" y="454668"/>
            <a:ext cx="1" cy="598869"/>
          </a:xfrm>
          <a:prstGeom prst="line">
            <a:avLst/>
          </a:prstGeom>
          <a:ln w="12700">
            <a:solidFill>
              <a:srgbClr val="532F84"/>
            </a:solidFill>
            <a:miter/>
          </a:ln>
        </p:spPr>
        <p:txBody>
          <a:bodyPr lIns="45718" tIns="45718" rIns="45718" bIns="45718"/>
          <a:lstStyle/>
          <a:p>
            <a:endParaRPr/>
          </a:p>
        </p:txBody>
      </p:sp>
      <p:pic>
        <p:nvPicPr>
          <p:cNvPr id="5" name="Content Placeholder 7">
            <a:extLst>
              <a:ext uri="{FF2B5EF4-FFF2-40B4-BE49-F238E27FC236}">
                <a16:creationId xmlns:a16="http://schemas.microsoft.com/office/drawing/2014/main" id="{387F177D-066B-4E56-A14F-D5EDB350200E}"/>
              </a:ext>
            </a:extLst>
          </p:cNvPr>
          <p:cNvPicPr>
            <a:picLocks noGrp="1" noChangeAspect="1"/>
          </p:cNvPicPr>
          <p:nvPr/>
        </p:nvPicPr>
        <p:blipFill>
          <a:blip r:embed="rId2"/>
          <a:stretch>
            <a:fillRect/>
          </a:stretch>
        </p:blipFill>
        <p:spPr>
          <a:xfrm>
            <a:off x="3064252" y="1724679"/>
            <a:ext cx="5532555" cy="4092575"/>
          </a:xfrm>
          <a:prstGeom prst="rect">
            <a:avLst/>
          </a:prstGeom>
        </p:spPr>
      </p:pic>
    </p:spTree>
    <p:extLst>
      <p:ext uri="{BB962C8B-B14F-4D97-AF65-F5344CB8AC3E}">
        <p14:creationId xmlns:p14="http://schemas.microsoft.com/office/powerpoint/2010/main" val="3306826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Logistic Regression report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a:bodyPr>
          <a:lstStyle/>
          <a:p>
            <a:pPr fontAlgn="base"/>
            <a:endParaRPr lang="en-US" b="1" dirty="0"/>
          </a:p>
          <a:p>
            <a:pPr fontAlgn="base"/>
            <a:endParaRPr lang="en-US" sz="2800" b="1" dirty="0"/>
          </a:p>
        </p:txBody>
      </p:sp>
      <p:sp>
        <p:nvSpPr>
          <p:cNvPr id="4" name="خط">
            <a:extLst>
              <a:ext uri="{FF2B5EF4-FFF2-40B4-BE49-F238E27FC236}">
                <a16:creationId xmlns:a16="http://schemas.microsoft.com/office/drawing/2014/main" id="{F0F427EF-C245-4EC3-87A2-EA6858460952}"/>
              </a:ext>
            </a:extLst>
          </p:cNvPr>
          <p:cNvSpPr/>
          <p:nvPr/>
        </p:nvSpPr>
        <p:spPr>
          <a:xfrm flipV="1">
            <a:off x="5485028" y="454668"/>
            <a:ext cx="1" cy="598869"/>
          </a:xfrm>
          <a:prstGeom prst="line">
            <a:avLst/>
          </a:prstGeom>
          <a:ln w="12700">
            <a:solidFill>
              <a:srgbClr val="532F84"/>
            </a:solidFill>
            <a:miter/>
          </a:ln>
        </p:spPr>
        <p:txBody>
          <a:bodyPr lIns="45718" tIns="45718" rIns="45718" bIns="45718"/>
          <a:lstStyle/>
          <a:p>
            <a:endParaRPr/>
          </a:p>
        </p:txBody>
      </p:sp>
      <p:pic>
        <p:nvPicPr>
          <p:cNvPr id="6" name="Content Placeholder 7">
            <a:extLst>
              <a:ext uri="{FF2B5EF4-FFF2-40B4-BE49-F238E27FC236}">
                <a16:creationId xmlns:a16="http://schemas.microsoft.com/office/drawing/2014/main" id="{BF298F70-8836-45B0-A62F-1BEFAE712ED2}"/>
              </a:ext>
            </a:extLst>
          </p:cNvPr>
          <p:cNvPicPr>
            <a:picLocks noGrp="1" noChangeAspect="1"/>
          </p:cNvPicPr>
          <p:nvPr/>
        </p:nvPicPr>
        <p:blipFill>
          <a:blip r:embed="rId2"/>
          <a:stretch>
            <a:fillRect/>
          </a:stretch>
        </p:blipFill>
        <p:spPr>
          <a:xfrm>
            <a:off x="3880005" y="1382713"/>
            <a:ext cx="4431990" cy="4092575"/>
          </a:xfrm>
          <a:prstGeom prst="rect">
            <a:avLst/>
          </a:prstGeom>
        </p:spPr>
      </p:pic>
    </p:spTree>
    <p:extLst>
      <p:ext uri="{BB962C8B-B14F-4D97-AF65-F5344CB8AC3E}">
        <p14:creationId xmlns:p14="http://schemas.microsoft.com/office/powerpoint/2010/main" val="62986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Artboard 3@2x.png" descr="Artboard 3@2x.png"/>
          <p:cNvPicPr>
            <a:picLocks noChangeAspect="1"/>
          </p:cNvPicPr>
          <p:nvPr/>
        </p:nvPicPr>
        <p:blipFill>
          <a:blip r:embed="rId2"/>
          <a:srcRect t="8869" r="116" b="11106"/>
          <a:stretch>
            <a:fillRect/>
          </a:stretch>
        </p:blipFill>
        <p:spPr>
          <a:xfrm>
            <a:off x="1784" y="-22926"/>
            <a:ext cx="12188316" cy="6903851"/>
          </a:xfrm>
          <a:prstGeom prst="rect">
            <a:avLst/>
          </a:prstGeom>
          <a:ln w="12700">
            <a:miter lim="400000"/>
          </a:ln>
        </p:spPr>
      </p:pic>
      <p:sp>
        <p:nvSpPr>
          <p:cNvPr id="104" name="TextBox 2"/>
          <p:cNvSpPr txBox="1"/>
          <p:nvPr/>
        </p:nvSpPr>
        <p:spPr>
          <a:xfrm>
            <a:off x="526941" y="2193631"/>
            <a:ext cx="7661715" cy="20620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rtl="0">
              <a:defRPr sz="3200">
                <a:solidFill>
                  <a:srgbClr val="FFFFFF"/>
                </a:solidFill>
                <a:latin typeface="FrutigerLTArabic-55Roman"/>
                <a:ea typeface="FrutigerLTArabic-55Roman"/>
                <a:cs typeface="FrutigerLTArabic-55Roman"/>
                <a:sym typeface="FrutigerLTArabic-55Roman"/>
              </a:defRPr>
            </a:lvl1pPr>
          </a:lstStyle>
          <a:p>
            <a:r>
              <a:rPr lang="en-US" dirty="0"/>
              <a:t>College of Computing and Informatics</a:t>
            </a:r>
          </a:p>
          <a:p>
            <a:r>
              <a:rPr lang="en-US" dirty="0"/>
              <a:t>Master of Data Science</a:t>
            </a:r>
          </a:p>
          <a:p>
            <a:r>
              <a:rPr lang="en-US" dirty="0"/>
              <a:t>DS650</a:t>
            </a:r>
          </a:p>
          <a:p>
            <a:r>
              <a:rPr lang="en-US" dirty="0"/>
              <a:t>Course Project</a:t>
            </a:r>
          </a:p>
        </p:txBody>
      </p:sp>
      <p:pic>
        <p:nvPicPr>
          <p:cNvPr id="105" name="Artboard 2@4x.png" descr="Artboard 2@4x.png"/>
          <p:cNvPicPr>
            <a:picLocks noChangeAspect="1"/>
          </p:cNvPicPr>
          <p:nvPr/>
        </p:nvPicPr>
        <p:blipFill>
          <a:blip r:embed="rId3"/>
          <a:stretch>
            <a:fillRect/>
          </a:stretch>
        </p:blipFill>
        <p:spPr>
          <a:xfrm>
            <a:off x="6115298" y="5811861"/>
            <a:ext cx="6080963" cy="1050521"/>
          </a:xfrm>
          <a:prstGeom prst="rect">
            <a:avLst/>
          </a:prstGeom>
          <a:ln w="12700">
            <a:miter lim="400000"/>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Random Forest report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a:bodyPr>
          <a:lstStyle/>
          <a:p>
            <a:pPr fontAlgn="base"/>
            <a:endParaRPr lang="en-US" b="1" dirty="0"/>
          </a:p>
          <a:p>
            <a:pPr fontAlgn="base"/>
            <a:endParaRPr lang="en-US" sz="2800" b="1" dirty="0"/>
          </a:p>
        </p:txBody>
      </p:sp>
      <p:sp>
        <p:nvSpPr>
          <p:cNvPr id="4" name="خط">
            <a:extLst>
              <a:ext uri="{FF2B5EF4-FFF2-40B4-BE49-F238E27FC236}">
                <a16:creationId xmlns:a16="http://schemas.microsoft.com/office/drawing/2014/main" id="{F0F427EF-C245-4EC3-87A2-EA6858460952}"/>
              </a:ext>
            </a:extLst>
          </p:cNvPr>
          <p:cNvSpPr/>
          <p:nvPr/>
        </p:nvSpPr>
        <p:spPr>
          <a:xfrm flipV="1">
            <a:off x="5357209" y="542558"/>
            <a:ext cx="1" cy="598869"/>
          </a:xfrm>
          <a:prstGeom prst="line">
            <a:avLst/>
          </a:prstGeom>
          <a:ln w="12700">
            <a:solidFill>
              <a:srgbClr val="532F84"/>
            </a:solidFill>
            <a:miter/>
          </a:ln>
        </p:spPr>
        <p:txBody>
          <a:bodyPr lIns="45718" tIns="45718" rIns="45718" bIns="45718"/>
          <a:lstStyle/>
          <a:p>
            <a:endParaRPr/>
          </a:p>
        </p:txBody>
      </p:sp>
      <p:pic>
        <p:nvPicPr>
          <p:cNvPr id="6" name="Content Placeholder 7">
            <a:extLst>
              <a:ext uri="{FF2B5EF4-FFF2-40B4-BE49-F238E27FC236}">
                <a16:creationId xmlns:a16="http://schemas.microsoft.com/office/drawing/2014/main" id="{82811672-4BA1-4F85-A36A-07B037125266}"/>
              </a:ext>
            </a:extLst>
          </p:cNvPr>
          <p:cNvPicPr>
            <a:picLocks noGrp="1" noChangeAspect="1"/>
          </p:cNvPicPr>
          <p:nvPr/>
        </p:nvPicPr>
        <p:blipFill>
          <a:blip r:embed="rId2"/>
          <a:stretch>
            <a:fillRect/>
          </a:stretch>
        </p:blipFill>
        <p:spPr>
          <a:xfrm>
            <a:off x="3281182" y="1681484"/>
            <a:ext cx="4823392" cy="4092575"/>
          </a:xfrm>
          <a:prstGeom prst="rect">
            <a:avLst/>
          </a:prstGeom>
        </p:spPr>
      </p:pic>
    </p:spTree>
    <p:extLst>
      <p:ext uri="{BB962C8B-B14F-4D97-AF65-F5344CB8AC3E}">
        <p14:creationId xmlns:p14="http://schemas.microsoft.com/office/powerpoint/2010/main" val="1216050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err="1">
                <a:solidFill>
                  <a:srgbClr val="532F84"/>
                </a:solidFill>
                <a:latin typeface="FrutigerLTArabic-55Roman"/>
              </a:rPr>
              <a:t>XGBoost</a:t>
            </a:r>
            <a:r>
              <a:rPr lang="en-US" sz="3200" b="1" dirty="0">
                <a:solidFill>
                  <a:srgbClr val="532F84"/>
                </a:solidFill>
                <a:latin typeface="FrutigerLTArabic-55Roman"/>
              </a:rPr>
              <a:t> report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a:bodyPr>
          <a:lstStyle/>
          <a:p>
            <a:pPr fontAlgn="base"/>
            <a:endParaRPr lang="en-US" b="1" dirty="0"/>
          </a:p>
          <a:p>
            <a:pPr fontAlgn="base"/>
            <a:endParaRPr lang="en-US" sz="2800" b="1" dirty="0"/>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pic>
        <p:nvPicPr>
          <p:cNvPr id="6" name="Content Placeholder 7">
            <a:extLst>
              <a:ext uri="{FF2B5EF4-FFF2-40B4-BE49-F238E27FC236}">
                <a16:creationId xmlns:a16="http://schemas.microsoft.com/office/drawing/2014/main" id="{535EE530-6FC2-4205-B484-581268317D08}"/>
              </a:ext>
            </a:extLst>
          </p:cNvPr>
          <p:cNvPicPr>
            <a:picLocks noGrp="1" noChangeAspect="1"/>
          </p:cNvPicPr>
          <p:nvPr/>
        </p:nvPicPr>
        <p:blipFill>
          <a:blip r:embed="rId2"/>
          <a:stretch>
            <a:fillRect/>
          </a:stretch>
        </p:blipFill>
        <p:spPr>
          <a:xfrm>
            <a:off x="3263736" y="1559694"/>
            <a:ext cx="4877945" cy="4092575"/>
          </a:xfrm>
          <a:prstGeom prst="rect">
            <a:avLst/>
          </a:prstGeom>
        </p:spPr>
      </p:pic>
    </p:spTree>
    <p:extLst>
      <p:ext uri="{BB962C8B-B14F-4D97-AF65-F5344CB8AC3E}">
        <p14:creationId xmlns:p14="http://schemas.microsoft.com/office/powerpoint/2010/main" val="3965531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Model Comparison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a:bodyPr>
          <a:lstStyle/>
          <a:p>
            <a:pPr fontAlgn="base"/>
            <a:endParaRPr lang="en-US" b="1" dirty="0"/>
          </a:p>
          <a:p>
            <a:pPr fontAlgn="base"/>
            <a:endParaRPr lang="en-US" sz="2800" b="1" dirty="0"/>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pic>
        <p:nvPicPr>
          <p:cNvPr id="6" name="Content Placeholder 7">
            <a:extLst>
              <a:ext uri="{FF2B5EF4-FFF2-40B4-BE49-F238E27FC236}">
                <a16:creationId xmlns:a16="http://schemas.microsoft.com/office/drawing/2014/main" id="{F5D27C79-8FF1-4FAB-83D9-961054E047B4}"/>
              </a:ext>
            </a:extLst>
          </p:cNvPr>
          <p:cNvPicPr>
            <a:picLocks noGrp="1" noChangeAspect="1"/>
          </p:cNvPicPr>
          <p:nvPr/>
        </p:nvPicPr>
        <p:blipFill>
          <a:blip r:embed="rId2"/>
          <a:stretch>
            <a:fillRect/>
          </a:stretch>
        </p:blipFill>
        <p:spPr>
          <a:xfrm>
            <a:off x="1867679" y="1581469"/>
            <a:ext cx="7552074" cy="3970364"/>
          </a:xfrm>
          <a:prstGeom prst="rect">
            <a:avLst/>
          </a:prstGeom>
        </p:spPr>
      </p:pic>
    </p:spTree>
    <p:extLst>
      <p:ext uri="{BB962C8B-B14F-4D97-AF65-F5344CB8AC3E}">
        <p14:creationId xmlns:p14="http://schemas.microsoft.com/office/powerpoint/2010/main" val="712423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Conclusion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a:bodyPr>
          <a:lstStyle/>
          <a:p>
            <a:pPr fontAlgn="base"/>
            <a:endParaRPr lang="en-US" b="1" dirty="0"/>
          </a:p>
          <a:p>
            <a:pPr fontAlgn="base"/>
            <a:endParaRPr lang="en-US" sz="2800" b="1" dirty="0"/>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sp>
        <p:nvSpPr>
          <p:cNvPr id="9" name="TextBox 8">
            <a:extLst>
              <a:ext uri="{FF2B5EF4-FFF2-40B4-BE49-F238E27FC236}">
                <a16:creationId xmlns:a16="http://schemas.microsoft.com/office/drawing/2014/main" id="{6B072CF9-EE7A-32D8-3F13-5FFFB80EFFFA}"/>
              </a:ext>
            </a:extLst>
          </p:cNvPr>
          <p:cNvSpPr txBox="1"/>
          <p:nvPr/>
        </p:nvSpPr>
        <p:spPr>
          <a:xfrm>
            <a:off x="816077" y="1723298"/>
            <a:ext cx="10579509" cy="4154984"/>
          </a:xfrm>
          <a:prstGeom prst="rect">
            <a:avLst/>
          </a:prstGeom>
          <a:noFill/>
        </p:spPr>
        <p:txBody>
          <a:bodyPr wrap="square">
            <a:spAutoFit/>
          </a:bodyPr>
          <a:lstStyle/>
          <a:p>
            <a:pPr marL="285750" indent="-285750" algn="just">
              <a:buFont typeface="Arial" panose="020B0604020202020204" pitchFamily="34" charset="0"/>
              <a:buChar char="•"/>
            </a:pPr>
            <a:r>
              <a:rPr lang="en-US" sz="2400" b="0" i="0" dirty="0">
                <a:effectLst/>
                <a:latin typeface="charter" panose="02040503050506020203" pitchFamily="18" charset="0"/>
              </a:rPr>
              <a:t>Several algorithms have been implemented on the same data set to detect credit card frauds. All the algorithms have been analyzed and compared on basis of accuracy on basis of predicting normal cases and outliers or frauds. We implemented a different type of algorithms which include a neural network from deep learning, algorithms like Random forest, Logistic Regression and XGBOOST. This was done to attain the best approach for the purpose.</a:t>
            </a:r>
          </a:p>
          <a:p>
            <a:pPr marL="285750" indent="-285750" algn="just">
              <a:buFont typeface="Arial" panose="020B0604020202020204" pitchFamily="34" charset="0"/>
              <a:buChar char="•"/>
            </a:pPr>
            <a:endParaRPr lang="en-US" sz="2400" b="0" i="0" dirty="0">
              <a:effectLst/>
              <a:latin typeface="charter" panose="02040503050506020203" pitchFamily="18" charset="0"/>
            </a:endParaRPr>
          </a:p>
          <a:p>
            <a:pPr marL="285750" indent="-285750" algn="just">
              <a:buFont typeface="Arial" panose="020B0604020202020204" pitchFamily="34" charset="0"/>
              <a:buChar char="•"/>
            </a:pPr>
            <a:r>
              <a:rPr lang="en-US" sz="2400" dirty="0">
                <a:latin typeface="charter" panose="02040503050506020203" pitchFamily="18" charset="0"/>
              </a:rPr>
              <a:t>Upon analyzing we get to know that Neural Network are spot-on predicting the normal cases with an accuracy of 99% but in the case of predicting the outliers they are not as good as anomaly detection algorithms like random forest and XGBOOST.</a:t>
            </a:r>
          </a:p>
        </p:txBody>
      </p:sp>
    </p:spTree>
    <p:extLst>
      <p:ext uri="{BB962C8B-B14F-4D97-AF65-F5344CB8AC3E}">
        <p14:creationId xmlns:p14="http://schemas.microsoft.com/office/powerpoint/2010/main" val="2505875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Artboard 3@2x.png" descr="Artboard 3@2x.png"/>
          <p:cNvPicPr>
            <a:picLocks noChangeAspect="1"/>
          </p:cNvPicPr>
          <p:nvPr/>
        </p:nvPicPr>
        <p:blipFill>
          <a:blip r:embed="rId2"/>
          <a:srcRect t="8869" r="116" b="11106"/>
          <a:stretch>
            <a:fillRect/>
          </a:stretch>
        </p:blipFill>
        <p:spPr>
          <a:xfrm>
            <a:off x="1784" y="-22926"/>
            <a:ext cx="12188316" cy="6903851"/>
          </a:xfrm>
          <a:prstGeom prst="rect">
            <a:avLst/>
          </a:prstGeom>
          <a:ln w="12700">
            <a:miter lim="400000"/>
          </a:ln>
        </p:spPr>
      </p:pic>
      <p:sp>
        <p:nvSpPr>
          <p:cNvPr id="128" name="TextBox 2"/>
          <p:cNvSpPr txBox="1"/>
          <p:nvPr/>
        </p:nvSpPr>
        <p:spPr>
          <a:xfrm>
            <a:off x="1238140" y="3111212"/>
            <a:ext cx="4163854"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rtl="0">
              <a:defRPr sz="3800">
                <a:solidFill>
                  <a:srgbClr val="FFFFFF"/>
                </a:solidFill>
                <a:latin typeface="FrutigerLTArabic-55Roman"/>
                <a:ea typeface="FrutigerLTArabic-55Roman"/>
                <a:cs typeface="FrutigerLTArabic-55Roman"/>
                <a:sym typeface="FrutigerLTArabic-55Roman"/>
              </a:defRPr>
            </a:lvl1pPr>
          </a:lstStyle>
          <a:p>
            <a:r>
              <a:rPr sz="4800" dirty="0">
                <a:effectLst>
                  <a:outerShdw blurRad="38100" dist="38100" dir="2700000" algn="tl">
                    <a:srgbClr val="000000">
                      <a:alpha val="43137"/>
                    </a:srgbClr>
                  </a:outerShdw>
                </a:effectLst>
              </a:rPr>
              <a:t>Thank You</a:t>
            </a:r>
          </a:p>
        </p:txBody>
      </p:sp>
      <p:pic>
        <p:nvPicPr>
          <p:cNvPr id="129" name="Artboard 2@4x.png" descr="Artboard 2@4x.png"/>
          <p:cNvPicPr>
            <a:picLocks noChangeAspect="1"/>
          </p:cNvPicPr>
          <p:nvPr/>
        </p:nvPicPr>
        <p:blipFill>
          <a:blip r:embed="rId3"/>
          <a:stretch>
            <a:fillRect/>
          </a:stretch>
        </p:blipFill>
        <p:spPr>
          <a:xfrm>
            <a:off x="6089898" y="5811861"/>
            <a:ext cx="6080963" cy="1050521"/>
          </a:xfrm>
          <a:prstGeom prst="rect">
            <a:avLst/>
          </a:prstGeom>
          <a:ln w="12700">
            <a:miter lim="400000"/>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Artboard 3@2x.png" descr="Artboard 3@2x.png"/>
          <p:cNvPicPr>
            <a:picLocks noChangeAspect="1"/>
          </p:cNvPicPr>
          <p:nvPr/>
        </p:nvPicPr>
        <p:blipFill>
          <a:blip r:embed="rId2"/>
          <a:srcRect t="8869" r="116" b="11106"/>
          <a:stretch>
            <a:fillRect/>
          </a:stretch>
        </p:blipFill>
        <p:spPr>
          <a:xfrm>
            <a:off x="1784" y="-22926"/>
            <a:ext cx="12188316" cy="6903851"/>
          </a:xfrm>
          <a:prstGeom prst="rect">
            <a:avLst/>
          </a:prstGeom>
          <a:ln w="12700">
            <a:miter lim="400000"/>
          </a:ln>
        </p:spPr>
      </p:pic>
      <p:sp>
        <p:nvSpPr>
          <p:cNvPr id="104" name="TextBox 2"/>
          <p:cNvSpPr txBox="1"/>
          <p:nvPr/>
        </p:nvSpPr>
        <p:spPr>
          <a:xfrm>
            <a:off x="526941" y="2193631"/>
            <a:ext cx="9229618" cy="35394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rtl="0">
              <a:defRPr sz="3200">
                <a:solidFill>
                  <a:srgbClr val="FFFFFF"/>
                </a:solidFill>
                <a:latin typeface="FrutigerLTArabic-55Roman"/>
                <a:ea typeface="FrutigerLTArabic-55Roman"/>
                <a:cs typeface="FrutigerLTArabic-55Roman"/>
                <a:sym typeface="FrutigerLTArabic-55Roman"/>
              </a:defRPr>
            </a:lvl1pPr>
          </a:lstStyle>
          <a:p>
            <a:pPr algn="ctr"/>
            <a:r>
              <a:rPr lang="en-US" dirty="0"/>
              <a:t>Credit Card Fraud Detection</a:t>
            </a:r>
          </a:p>
          <a:p>
            <a:pPr algn="ctr"/>
            <a:endParaRPr lang="en-US" dirty="0"/>
          </a:p>
          <a:p>
            <a:r>
              <a:rPr lang="en-US" dirty="0"/>
              <a:t>Student’s Names: </a:t>
            </a:r>
            <a:r>
              <a:rPr lang="en-US" dirty="0" err="1"/>
              <a:t>Abdulaziz</a:t>
            </a:r>
            <a:r>
              <a:rPr lang="en-US" dirty="0"/>
              <a:t> &amp; </a:t>
            </a:r>
            <a:r>
              <a:rPr lang="en-US" dirty="0" err="1"/>
              <a:t>Enad</a:t>
            </a:r>
            <a:endParaRPr lang="en-US" dirty="0"/>
          </a:p>
          <a:p>
            <a:r>
              <a:rPr lang="en-US" dirty="0"/>
              <a:t>CRN: 21608</a:t>
            </a:r>
          </a:p>
          <a:p>
            <a:pPr algn="ctr"/>
            <a:endParaRPr lang="en-US" dirty="0"/>
          </a:p>
          <a:p>
            <a:pPr algn="ctr"/>
            <a:r>
              <a:rPr lang="en-US" dirty="0"/>
              <a:t>Supervisor</a:t>
            </a:r>
          </a:p>
          <a:p>
            <a:pPr algn="ctr"/>
            <a:r>
              <a:rPr lang="en-US" b="1" dirty="0"/>
              <a:t>Dr. Muhammad Tahir</a:t>
            </a:r>
            <a:endParaRPr dirty="0"/>
          </a:p>
        </p:txBody>
      </p:sp>
      <p:pic>
        <p:nvPicPr>
          <p:cNvPr id="105" name="Artboard 2@4x.png" descr="Artboard 2@4x.png"/>
          <p:cNvPicPr>
            <a:picLocks noChangeAspect="1"/>
          </p:cNvPicPr>
          <p:nvPr/>
        </p:nvPicPr>
        <p:blipFill>
          <a:blip r:embed="rId3"/>
          <a:stretch>
            <a:fillRect/>
          </a:stretch>
        </p:blipFill>
        <p:spPr>
          <a:xfrm>
            <a:off x="6115298" y="5811861"/>
            <a:ext cx="6080963" cy="1050521"/>
          </a:xfrm>
          <a:prstGeom prst="rect">
            <a:avLst/>
          </a:prstGeom>
          <a:ln w="12700">
            <a:miter lim="400000"/>
          </a:ln>
        </p:spPr>
      </p:pic>
    </p:spTree>
    <p:extLst>
      <p:ext uri="{BB962C8B-B14F-4D97-AF65-F5344CB8AC3E}">
        <p14:creationId xmlns:p14="http://schemas.microsoft.com/office/powerpoint/2010/main" val="4732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TextBox 2"/>
          <p:cNvSpPr txBox="1"/>
          <p:nvPr/>
        </p:nvSpPr>
        <p:spPr>
          <a:xfrm>
            <a:off x="643467" y="640080"/>
            <a:ext cx="3096427" cy="561323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ctr">
            <a:normAutofit/>
          </a:bodyPr>
          <a:lstStyle>
            <a:lvl1pPr rtl="0">
              <a:defRPr sz="3200">
                <a:solidFill>
                  <a:srgbClr val="58BBCF"/>
                </a:solidFill>
                <a:latin typeface="FrutigerLTArabic-55Roman"/>
                <a:ea typeface="FrutigerLTArabic-55Roman"/>
                <a:cs typeface="FrutigerLTArabic-55Roman"/>
                <a:sym typeface="FrutigerLTArabic-55Roman"/>
              </a:defRPr>
            </a:lvl1pPr>
          </a:lstStyle>
          <a:p>
            <a:pPr>
              <a:lnSpc>
                <a:spcPct val="90000"/>
              </a:lnSpc>
              <a:spcBef>
                <a:spcPct val="0"/>
              </a:spcBef>
              <a:spcAft>
                <a:spcPts val="600"/>
              </a:spcAft>
            </a:pPr>
            <a:r>
              <a:rPr lang="en-US" sz="4400" kern="1200" dirty="0">
                <a:solidFill>
                  <a:srgbClr val="FFFFFF"/>
                </a:solidFill>
                <a:latin typeface="+mj-lt"/>
                <a:ea typeface="+mj-ea"/>
                <a:cs typeface="+mj-cs"/>
              </a:rPr>
              <a:t>Contents</a:t>
            </a:r>
          </a:p>
        </p:txBody>
      </p:sp>
      <p:sp>
        <p:nvSpPr>
          <p:cNvPr id="4" name="TextBox 2">
            <a:extLst>
              <a:ext uri="{FF2B5EF4-FFF2-40B4-BE49-F238E27FC236}">
                <a16:creationId xmlns:a16="http://schemas.microsoft.com/office/drawing/2014/main" id="{15A2C34D-3770-4DB0-9CF9-77919C7AB067}"/>
              </a:ext>
            </a:extLst>
          </p:cNvPr>
          <p:cNvSpPr txBox="1"/>
          <p:nvPr/>
        </p:nvSpPr>
        <p:spPr>
          <a:xfrm>
            <a:off x="4699818" y="640081"/>
            <a:ext cx="6848715" cy="433988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ctr">
            <a:normAutofit/>
          </a:bodyPr>
          <a:lstStyle>
            <a:lvl1pPr rtl="0">
              <a:defRPr sz="3200">
                <a:solidFill>
                  <a:srgbClr val="58BBCF"/>
                </a:solidFill>
                <a:latin typeface="FrutigerLTArabic-55Roman"/>
                <a:ea typeface="FrutigerLTArabic-55Roman"/>
                <a:cs typeface="FrutigerLTArabic-55Roman"/>
                <a:sym typeface="FrutigerLTArabic-55Roman"/>
              </a:defRPr>
            </a:lvl1pPr>
          </a:lstStyle>
          <a:p>
            <a:pPr marL="742950" indent="-457200">
              <a:lnSpc>
                <a:spcPct val="90000"/>
              </a:lnSpc>
              <a:spcAft>
                <a:spcPts val="600"/>
              </a:spcAft>
              <a:buFont typeface="+mj-lt"/>
              <a:buAutoNum type="arabicPeriod"/>
            </a:pPr>
            <a:r>
              <a:rPr lang="en-US" sz="2400" dirty="0">
                <a:solidFill>
                  <a:schemeClr val="tx1"/>
                </a:solidFill>
                <a:latin typeface="+mn-lt"/>
                <a:ea typeface="+mn-ea"/>
                <a:cs typeface="+mn-cs"/>
              </a:rPr>
              <a:t>Introduction</a:t>
            </a:r>
          </a:p>
          <a:p>
            <a:pPr marL="742950" indent="-457200">
              <a:lnSpc>
                <a:spcPct val="90000"/>
              </a:lnSpc>
              <a:spcAft>
                <a:spcPts val="600"/>
              </a:spcAft>
              <a:buFont typeface="+mj-lt"/>
              <a:buAutoNum type="arabicPeriod"/>
            </a:pPr>
            <a:r>
              <a:rPr lang="en-US" sz="2400" dirty="0">
                <a:solidFill>
                  <a:schemeClr val="tx1"/>
                </a:solidFill>
                <a:latin typeface="+mn-lt"/>
                <a:ea typeface="+mn-ea"/>
                <a:cs typeface="+mn-cs"/>
              </a:rPr>
              <a:t>Literature review</a:t>
            </a:r>
          </a:p>
          <a:p>
            <a:pPr marL="742950" indent="-457200">
              <a:lnSpc>
                <a:spcPct val="90000"/>
              </a:lnSpc>
              <a:spcAft>
                <a:spcPts val="600"/>
              </a:spcAft>
              <a:buFont typeface="+mj-lt"/>
              <a:buAutoNum type="arabicPeriod"/>
            </a:pPr>
            <a:r>
              <a:rPr lang="en-US" sz="2400" dirty="0">
                <a:solidFill>
                  <a:schemeClr val="tx1"/>
                </a:solidFill>
                <a:latin typeface="+mn-lt"/>
                <a:ea typeface="+mn-ea"/>
                <a:cs typeface="+mn-cs"/>
              </a:rPr>
              <a:t>Materials and methods</a:t>
            </a:r>
          </a:p>
          <a:p>
            <a:pPr marL="742950" indent="-457200">
              <a:lnSpc>
                <a:spcPct val="90000"/>
              </a:lnSpc>
              <a:spcAft>
                <a:spcPts val="600"/>
              </a:spcAft>
              <a:buFont typeface="+mj-lt"/>
              <a:buAutoNum type="arabicPeriod"/>
            </a:pPr>
            <a:r>
              <a:rPr lang="en-US" sz="2400" dirty="0">
                <a:solidFill>
                  <a:schemeClr val="tx1"/>
                </a:solidFill>
                <a:latin typeface="+mn-lt"/>
                <a:ea typeface="+mn-ea"/>
                <a:cs typeface="+mn-cs"/>
              </a:rPr>
              <a:t>Problem statement</a:t>
            </a:r>
          </a:p>
          <a:p>
            <a:pPr marL="742950" indent="-457200">
              <a:lnSpc>
                <a:spcPct val="90000"/>
              </a:lnSpc>
              <a:spcAft>
                <a:spcPts val="600"/>
              </a:spcAft>
              <a:buFont typeface="+mj-lt"/>
              <a:buAutoNum type="arabicPeriod"/>
            </a:pPr>
            <a:r>
              <a:rPr lang="en-US" sz="2400" dirty="0">
                <a:solidFill>
                  <a:schemeClr val="tx1"/>
                </a:solidFill>
                <a:latin typeface="+mn-lt"/>
                <a:ea typeface="+mn-ea"/>
                <a:cs typeface="+mn-cs"/>
              </a:rPr>
              <a:t>Proposed model</a:t>
            </a:r>
          </a:p>
          <a:p>
            <a:pPr marL="742950" indent="-457200">
              <a:lnSpc>
                <a:spcPct val="90000"/>
              </a:lnSpc>
              <a:spcAft>
                <a:spcPts val="600"/>
              </a:spcAft>
              <a:buFont typeface="+mj-lt"/>
              <a:buAutoNum type="arabicPeriod"/>
            </a:pPr>
            <a:r>
              <a:rPr lang="en-US" sz="2400" dirty="0">
                <a:solidFill>
                  <a:schemeClr val="tx1"/>
                </a:solidFill>
                <a:latin typeface="+mn-lt"/>
                <a:ea typeface="+mn-ea"/>
                <a:cs typeface="+mn-cs"/>
              </a:rPr>
              <a:t>Conclusion</a:t>
            </a:r>
          </a:p>
          <a:p>
            <a:pPr marL="742950" indent="-457200">
              <a:lnSpc>
                <a:spcPct val="90000"/>
              </a:lnSpc>
              <a:spcAft>
                <a:spcPts val="600"/>
              </a:spcAft>
              <a:buFont typeface="+mj-lt"/>
              <a:buAutoNum type="arabicPeriod"/>
            </a:pPr>
            <a:r>
              <a:rPr lang="en-US" sz="2400" dirty="0">
                <a:solidFill>
                  <a:schemeClr val="tx1"/>
                </a:solidFill>
                <a:latin typeface="+mn-lt"/>
                <a:ea typeface="+mn-ea"/>
                <a:cs typeface="+mn-cs"/>
              </a:rPr>
              <a:t>References</a:t>
            </a:r>
          </a:p>
        </p:txBody>
      </p:sp>
      <p:pic>
        <p:nvPicPr>
          <p:cNvPr id="108" name="Artboard 3@4x.png" descr="Artboard 3@4x.png"/>
          <p:cNvPicPr>
            <a:picLocks noChangeAspect="1"/>
          </p:cNvPicPr>
          <p:nvPr/>
        </p:nvPicPr>
        <p:blipFill>
          <a:blip r:embed="rId2"/>
          <a:stretch>
            <a:fillRect/>
          </a:stretch>
        </p:blipFill>
        <p:spPr>
          <a:xfrm>
            <a:off x="5297764" y="5538923"/>
            <a:ext cx="6894236" cy="13443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Introduction</a:t>
            </a:r>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sp>
        <p:nvSpPr>
          <p:cNvPr id="5" name="Text Placeholder 3">
            <a:extLst>
              <a:ext uri="{FF2B5EF4-FFF2-40B4-BE49-F238E27FC236}">
                <a16:creationId xmlns:a16="http://schemas.microsoft.com/office/drawing/2014/main" id="{B33DB723-F5E2-41A5-84C1-EBDEDA5B2188}"/>
              </a:ext>
            </a:extLst>
          </p:cNvPr>
          <p:cNvSpPr>
            <a:spLocks noGrp="1"/>
          </p:cNvSpPr>
          <p:nvPr>
            <p:ph idx="1"/>
          </p:nvPr>
        </p:nvSpPr>
        <p:spPr>
          <a:xfrm>
            <a:off x="679450" y="1724025"/>
            <a:ext cx="5181600" cy="4079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credit card fraud is perpetrated whenever any person intentionally and unsympathetically uses the information on the card for dishonest purpose, impersonation and other egocentric and dubious intentions.</a:t>
            </a:r>
          </a:p>
          <a:p>
            <a:pPr algn="just"/>
            <a:endParaRPr lang="en-US" dirty="0"/>
          </a:p>
        </p:txBody>
      </p:sp>
      <p:pic>
        <p:nvPicPr>
          <p:cNvPr id="6" name="Picture 5" descr="A picture containing text, person, person, computer&#10;&#10;Description automatically generated">
            <a:extLst>
              <a:ext uri="{FF2B5EF4-FFF2-40B4-BE49-F238E27FC236}">
                <a16:creationId xmlns:a16="http://schemas.microsoft.com/office/drawing/2014/main" id="{13B81498-15C7-4255-9F3F-BEB6A12B2DA7}"/>
              </a:ext>
            </a:extLst>
          </p:cNvPr>
          <p:cNvPicPr>
            <a:picLocks noChangeAspect="1"/>
          </p:cNvPicPr>
          <p:nvPr/>
        </p:nvPicPr>
        <p:blipFill rotWithShape="1">
          <a:blip r:embed="rId2"/>
          <a:srcRect l="17283" r="3230" b="-1"/>
          <a:stretch/>
        </p:blipFill>
        <p:spPr>
          <a:xfrm>
            <a:off x="6330950" y="1341821"/>
            <a:ext cx="5181600" cy="4351338"/>
          </a:xfrm>
          <a:prstGeom prst="rect">
            <a:avLst/>
          </a:prstGeom>
          <a:noFill/>
        </p:spPr>
      </p:pic>
    </p:spTree>
    <p:extLst>
      <p:ext uri="{BB962C8B-B14F-4D97-AF65-F5344CB8AC3E}">
        <p14:creationId xmlns:p14="http://schemas.microsoft.com/office/powerpoint/2010/main" val="2986144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Introduction</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fontScale="92500" lnSpcReduction="10000"/>
          </a:bodyPr>
          <a:lstStyle/>
          <a:p>
            <a:pPr marL="0" indent="0" fontAlgn="base">
              <a:buNone/>
            </a:pPr>
            <a:r>
              <a:rPr lang="en-US" dirty="0"/>
              <a:t>Financial losses due to fraud often have serious negative impacts on merchants, banks and individual customers.</a:t>
            </a:r>
          </a:p>
          <a:p>
            <a:pPr marL="0" indent="0" fontAlgn="base">
              <a:buNone/>
            </a:pPr>
            <a:r>
              <a:rPr lang="en-US" dirty="0"/>
              <a:t>Billions of dollars have been lost in recent years due to the nefarious activities of credit card fraudsters. </a:t>
            </a:r>
          </a:p>
          <a:p>
            <a:pPr marL="0" indent="0" fontAlgn="base">
              <a:buNone/>
            </a:pPr>
            <a:r>
              <a:rPr lang="en-US" dirty="0"/>
              <a:t>A credit card fraud can be perpetrated using any of the following :</a:t>
            </a:r>
          </a:p>
          <a:p>
            <a:pPr lvl="1" fontAlgn="base"/>
            <a:r>
              <a:rPr lang="en-US" dirty="0"/>
              <a:t>Cardholder-Not-Present (CNP)</a:t>
            </a:r>
          </a:p>
          <a:p>
            <a:pPr lvl="1" fontAlgn="base"/>
            <a:r>
              <a:rPr lang="en-US" dirty="0"/>
              <a:t>Misplaced/ thieved card,</a:t>
            </a:r>
          </a:p>
          <a:p>
            <a:pPr lvl="1" fontAlgn="base"/>
            <a:r>
              <a:rPr lang="en-US" dirty="0"/>
              <a:t>Magnetic stripe obliteration,</a:t>
            </a:r>
          </a:p>
          <a:p>
            <a:pPr lvl="1" fontAlgn="base"/>
            <a:r>
              <a:rPr lang="en-US" dirty="0"/>
              <a:t>Hijacked account,</a:t>
            </a:r>
          </a:p>
          <a:p>
            <a:pPr lvl="1" fontAlgn="base"/>
            <a:r>
              <a:rPr lang="en-US" dirty="0"/>
              <a:t>Card cloning and scanning.</a:t>
            </a:r>
          </a:p>
          <a:p>
            <a:pPr marL="0" indent="0" fontAlgn="base">
              <a:buNone/>
            </a:pPr>
            <a:r>
              <a:rPr lang="en-US" dirty="0"/>
              <a:t> </a:t>
            </a:r>
          </a:p>
          <a:p>
            <a:pPr fontAlgn="base"/>
            <a:endParaRPr lang="en-US" sz="2800" b="1" dirty="0"/>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spTree>
    <p:extLst>
      <p:ext uri="{BB962C8B-B14F-4D97-AF65-F5344CB8AC3E}">
        <p14:creationId xmlns:p14="http://schemas.microsoft.com/office/powerpoint/2010/main" val="293034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Introduction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a:bodyPr>
          <a:lstStyle/>
          <a:p>
            <a:pPr fontAlgn="base"/>
            <a:r>
              <a:rPr lang="en-US" dirty="0"/>
              <a:t>Some of the popular methods used by fraudster to perpetrate internet credit card fraud include: </a:t>
            </a:r>
          </a:p>
          <a:p>
            <a:pPr lvl="1" fontAlgn="base"/>
            <a:r>
              <a:rPr lang="en-US" dirty="0"/>
              <a:t>Site duplication, </a:t>
            </a:r>
          </a:p>
          <a:p>
            <a:pPr lvl="1" fontAlgn="base"/>
            <a:r>
              <a:rPr lang="en-US" dirty="0"/>
              <a:t>Deceptive trading sites and manufacturing of illegal credit card. </a:t>
            </a:r>
          </a:p>
          <a:p>
            <a:pPr fontAlgn="base"/>
            <a:r>
              <a:rPr lang="en-US" dirty="0"/>
              <a:t>Credit card frauds connected to trading can be done through conspiracy. </a:t>
            </a:r>
          </a:p>
          <a:p>
            <a:pPr fontAlgn="base"/>
            <a:r>
              <a:rPr lang="en-US" dirty="0"/>
              <a:t>Here the traders and/or workers connived to do fraud by illegally gathering sensitive information about customers such as accounts details, bank verification number (</a:t>
            </a:r>
            <a:r>
              <a:rPr lang="en-US" dirty="0" err="1"/>
              <a:t>bvn</a:t>
            </a:r>
            <a:r>
              <a:rPr lang="en-US" dirty="0"/>
              <a:t>), password and username.</a:t>
            </a:r>
          </a:p>
          <a:p>
            <a:pPr fontAlgn="base"/>
            <a:r>
              <a:rPr lang="en-US" dirty="0"/>
              <a:t>Fraud can also take the form of triangulation.</a:t>
            </a:r>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spTree>
    <p:extLst>
      <p:ext uri="{BB962C8B-B14F-4D97-AF65-F5344CB8AC3E}">
        <p14:creationId xmlns:p14="http://schemas.microsoft.com/office/powerpoint/2010/main" val="267842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Literature review </a:t>
            </a:r>
          </a:p>
        </p:txBody>
      </p:sp>
      <p:sp>
        <p:nvSpPr>
          <p:cNvPr id="3" name="Content Placeholder 2">
            <a:extLst>
              <a:ext uri="{FF2B5EF4-FFF2-40B4-BE49-F238E27FC236}">
                <a16:creationId xmlns:a16="http://schemas.microsoft.com/office/drawing/2014/main" id="{C2BF12DD-A53F-4A65-B80B-332C86001C32}"/>
              </a:ext>
            </a:extLst>
          </p:cNvPr>
          <p:cNvSpPr>
            <a:spLocks noGrp="1"/>
          </p:cNvSpPr>
          <p:nvPr>
            <p:ph idx="1"/>
          </p:nvPr>
        </p:nvSpPr>
        <p:spPr>
          <a:xfrm>
            <a:off x="678730" y="1724679"/>
            <a:ext cx="11302738" cy="4079784"/>
          </a:xfrm>
        </p:spPr>
        <p:txBody>
          <a:bodyPr>
            <a:normAutofit fontScale="70000" lnSpcReduction="20000"/>
          </a:bodyPr>
          <a:lstStyle/>
          <a:p>
            <a:pPr marL="0" indent="0" fontAlgn="base">
              <a:buNone/>
            </a:pPr>
            <a:r>
              <a:rPr lang="en-US" b="1" dirty="0"/>
              <a:t>A: Fraud Detection Process</a:t>
            </a:r>
          </a:p>
          <a:p>
            <a:pPr fontAlgn="base"/>
            <a:r>
              <a:rPr lang="en-US" dirty="0"/>
              <a:t>Credit card fraud detection is the process of knowing whether or not a set of credit card transactions is in the category of fraudulent or legitimate instances of buying or selling something (</a:t>
            </a:r>
            <a:r>
              <a:rPr lang="en-US" dirty="0" err="1"/>
              <a:t>maes</a:t>
            </a:r>
            <a:r>
              <a:rPr lang="en-US" dirty="0"/>
              <a:t> et al., 2002). </a:t>
            </a:r>
          </a:p>
          <a:p>
            <a:pPr fontAlgn="base"/>
            <a:r>
              <a:rPr lang="en-US" dirty="0"/>
              <a:t>Some desirable characteristics of a fraud detection system (</a:t>
            </a:r>
            <a:r>
              <a:rPr lang="en-US" dirty="0" err="1"/>
              <a:t>fds</a:t>
            </a:r>
            <a:r>
              <a:rPr lang="en-US" dirty="0"/>
              <a:t>) include efficient detection of fraud, and high effectiveness or productivity in relation to its cost in transaction checking (</a:t>
            </a:r>
            <a:r>
              <a:rPr lang="en-US" dirty="0" err="1"/>
              <a:t>quah</a:t>
            </a:r>
            <a:r>
              <a:rPr lang="en-US" dirty="0"/>
              <a:t> and </a:t>
            </a:r>
            <a:r>
              <a:rPr lang="en-US" dirty="0" err="1"/>
              <a:t>sriganesh</a:t>
            </a:r>
            <a:r>
              <a:rPr lang="en-US" dirty="0"/>
              <a:t>, 2008). </a:t>
            </a:r>
          </a:p>
          <a:p>
            <a:pPr fontAlgn="base"/>
            <a:r>
              <a:rPr lang="en-US" dirty="0"/>
              <a:t>Increasingly, fraud investigators are depending on innovative machine learning methods to aid their investigations. </a:t>
            </a:r>
          </a:p>
          <a:p>
            <a:pPr fontAlgn="base"/>
            <a:r>
              <a:rPr lang="en-US" dirty="0"/>
              <a:t>The non-stationary distribution of data, the substantially one-sided classes divisions and the inaccessibility of many transactions labeled by fraud investigators have made the task of developing effective fraud detection algorithms a very demanding one. </a:t>
            </a:r>
          </a:p>
          <a:p>
            <a:pPr fontAlgn="base"/>
            <a:r>
              <a:rPr lang="en-US" dirty="0"/>
              <a:t>Also contributing to the difficulty is the fact that public data are barely available due to privacy concerns, thereby making it difficult to know the most efficient approach to adopt in curbing this menace.</a:t>
            </a:r>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spTree>
    <p:extLst>
      <p:ext uri="{BB962C8B-B14F-4D97-AF65-F5344CB8AC3E}">
        <p14:creationId xmlns:p14="http://schemas.microsoft.com/office/powerpoint/2010/main" val="311733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852-7B85-4E54-9271-03FC903D2982}"/>
              </a:ext>
            </a:extLst>
          </p:cNvPr>
          <p:cNvSpPr>
            <a:spLocks noGrp="1"/>
          </p:cNvSpPr>
          <p:nvPr>
            <p:ph type="title"/>
          </p:nvPr>
        </p:nvSpPr>
        <p:spPr>
          <a:xfrm>
            <a:off x="979602" y="542983"/>
            <a:ext cx="6381466" cy="641639"/>
          </a:xfrm>
        </p:spPr>
        <p:txBody>
          <a:bodyPr>
            <a:normAutofit/>
          </a:bodyPr>
          <a:lstStyle/>
          <a:p>
            <a:r>
              <a:rPr lang="en-US" sz="3200" b="1" dirty="0">
                <a:solidFill>
                  <a:srgbClr val="532F84"/>
                </a:solidFill>
                <a:latin typeface="FrutigerLTArabic-55Roman"/>
              </a:rPr>
              <a:t>Literature Review </a:t>
            </a:r>
          </a:p>
        </p:txBody>
      </p:sp>
      <p:sp>
        <p:nvSpPr>
          <p:cNvPr id="4" name="خط">
            <a:extLst>
              <a:ext uri="{FF2B5EF4-FFF2-40B4-BE49-F238E27FC236}">
                <a16:creationId xmlns:a16="http://schemas.microsoft.com/office/drawing/2014/main" id="{F0F427EF-C245-4EC3-87A2-EA6858460952}"/>
              </a:ext>
            </a:extLst>
          </p:cNvPr>
          <p:cNvSpPr/>
          <p:nvPr/>
        </p:nvSpPr>
        <p:spPr>
          <a:xfrm flipV="1">
            <a:off x="4511634" y="542983"/>
            <a:ext cx="1" cy="598869"/>
          </a:xfrm>
          <a:prstGeom prst="line">
            <a:avLst/>
          </a:prstGeom>
          <a:ln w="12700">
            <a:solidFill>
              <a:srgbClr val="532F84"/>
            </a:solidFill>
            <a:miter/>
          </a:ln>
        </p:spPr>
        <p:txBody>
          <a:bodyPr lIns="45718" tIns="45718" rIns="45718" bIns="45718"/>
          <a:lstStyle/>
          <a:p>
            <a:endParaRPr/>
          </a:p>
        </p:txBody>
      </p:sp>
      <p:pic>
        <p:nvPicPr>
          <p:cNvPr id="5" name="Content Placeholder 4">
            <a:extLst>
              <a:ext uri="{FF2B5EF4-FFF2-40B4-BE49-F238E27FC236}">
                <a16:creationId xmlns:a16="http://schemas.microsoft.com/office/drawing/2014/main" id="{DBB915CD-DB56-9F57-150B-CD5C1FBEE08F}"/>
              </a:ext>
            </a:extLst>
          </p:cNvPr>
          <p:cNvPicPr>
            <a:picLocks noGrp="1" noChangeAspect="1"/>
          </p:cNvPicPr>
          <p:nvPr>
            <p:ph idx="1"/>
          </p:nvPr>
        </p:nvPicPr>
        <p:blipFill>
          <a:blip r:embed="rId2"/>
          <a:stretch>
            <a:fillRect/>
          </a:stretch>
        </p:blipFill>
        <p:spPr>
          <a:xfrm>
            <a:off x="1936956" y="1349865"/>
            <a:ext cx="7197207" cy="4433574"/>
          </a:xfrm>
          <a:prstGeom prst="rect">
            <a:avLst/>
          </a:prstGeom>
        </p:spPr>
      </p:pic>
      <p:sp>
        <p:nvSpPr>
          <p:cNvPr id="7" name="TextBox 6">
            <a:extLst>
              <a:ext uri="{FF2B5EF4-FFF2-40B4-BE49-F238E27FC236}">
                <a16:creationId xmlns:a16="http://schemas.microsoft.com/office/drawing/2014/main" id="{EF8972A5-5372-227E-BBC6-A59C499D696E}"/>
              </a:ext>
            </a:extLst>
          </p:cNvPr>
          <p:cNvSpPr txBox="1"/>
          <p:nvPr/>
        </p:nvSpPr>
        <p:spPr>
          <a:xfrm>
            <a:off x="2094271" y="5948682"/>
            <a:ext cx="7197207" cy="300339"/>
          </a:xfrm>
          <a:prstGeom prst="rect">
            <a:avLst/>
          </a:prstGeom>
          <a:noFill/>
        </p:spPr>
        <p:txBody>
          <a:bodyPr wrap="square">
            <a:spAutoFit/>
          </a:bodyPr>
          <a:lstStyle/>
          <a:p>
            <a:pPr indent="180340" algn="just">
              <a:lnSpc>
                <a:spcPts val="1600"/>
              </a:lnSpc>
            </a:pPr>
            <a:r>
              <a:rPr lang="en-US" sz="1800" dirty="0">
                <a:effectLst/>
                <a:latin typeface="Times New Roman" panose="02020603050405020304" pitchFamily="18" charset="0"/>
                <a:ea typeface="Times New Roman" panose="02020603050405020304" pitchFamily="18" charset="0"/>
              </a:rPr>
              <a:t>Credit card fraud detection process (Source: Andrea, 2015)</a:t>
            </a:r>
          </a:p>
        </p:txBody>
      </p:sp>
    </p:spTree>
    <p:extLst>
      <p:ext uri="{BB962C8B-B14F-4D97-AF65-F5344CB8AC3E}">
        <p14:creationId xmlns:p14="http://schemas.microsoft.com/office/powerpoint/2010/main" val="618972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2460</TotalTime>
  <Words>1337</Words>
  <Application>Microsoft Office PowerPoint</Application>
  <PresentationFormat>Widescreen</PresentationFormat>
  <Paragraphs>111</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charter</vt:lpstr>
      <vt:lpstr>Frutiger LT Arabic 45 Light</vt:lpstr>
      <vt:lpstr>FrutigerLTArabic-55Roman</vt:lpstr>
      <vt:lpstr>Inter</vt:lpstr>
      <vt:lpstr>Times New Roman</vt:lpstr>
      <vt:lpstr>Office Theme</vt:lpstr>
      <vt:lpstr>PowerPoint Presentation</vt:lpstr>
      <vt:lpstr>PowerPoint Presentation</vt:lpstr>
      <vt:lpstr>PowerPoint Presentation</vt:lpstr>
      <vt:lpstr>PowerPoint Presentation</vt:lpstr>
      <vt:lpstr>Introduction</vt:lpstr>
      <vt:lpstr>Introduction</vt:lpstr>
      <vt:lpstr>Introduction </vt:lpstr>
      <vt:lpstr>Literature review </vt:lpstr>
      <vt:lpstr>Literature Review </vt:lpstr>
      <vt:lpstr>Literature Review  </vt:lpstr>
      <vt:lpstr>Literature Review  </vt:lpstr>
      <vt:lpstr>Materials and Methods</vt:lpstr>
      <vt:lpstr>Problem statement </vt:lpstr>
      <vt:lpstr>Methodology </vt:lpstr>
      <vt:lpstr>How it works </vt:lpstr>
      <vt:lpstr>Methodology </vt:lpstr>
      <vt:lpstr>Classification report </vt:lpstr>
      <vt:lpstr>ANN Classification report </vt:lpstr>
      <vt:lpstr>Logistic Regression report </vt:lpstr>
      <vt:lpstr>Random Forest report </vt:lpstr>
      <vt:lpstr>XGBoost report </vt:lpstr>
      <vt:lpstr>Model Comparison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Mohamed I. Habib</dc:creator>
  <cp:lastModifiedBy>عبدالعزيز القميزي</cp:lastModifiedBy>
  <cp:revision>131</cp:revision>
  <dcterms:created xsi:type="dcterms:W3CDTF">2021-06-25T15:13:11Z</dcterms:created>
  <dcterms:modified xsi:type="dcterms:W3CDTF">2022-05-15T19:33:50Z</dcterms:modified>
</cp:coreProperties>
</file>