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59" r:id="rId3"/>
    <p:sldId id="267" r:id="rId4"/>
    <p:sldId id="268" r:id="rId5"/>
    <p:sldId id="315" r:id="rId6"/>
    <p:sldId id="316" r:id="rId7"/>
    <p:sldId id="317" r:id="rId8"/>
    <p:sldId id="321" r:id="rId9"/>
    <p:sldId id="322" r:id="rId10"/>
    <p:sldId id="323" r:id="rId11"/>
    <p:sldId id="324" r:id="rId12"/>
    <p:sldId id="318" r:id="rId13"/>
    <p:sldId id="319" r:id="rId14"/>
    <p:sldId id="320" r:id="rId15"/>
    <p:sldId id="325" r:id="rId16"/>
    <p:sldId id="334" r:id="rId17"/>
    <p:sldId id="335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1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9369A-E962-4A02-9279-447E543C137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61711-3807-4FBC-AD5F-FDE052CA5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8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effectLst/>
              </a:rPr>
              <a:t>Lorberfeld</a:t>
            </a:r>
            <a:r>
              <a:rPr lang="en-US" dirty="0">
                <a:effectLst/>
              </a:rPr>
              <a:t>, A. (2019, April 25). </a:t>
            </a:r>
            <a:r>
              <a:rPr lang="en-US" i="1" dirty="0">
                <a:effectLst/>
              </a:rPr>
              <a:t>Machine learning algorithms in layman's terms, part 1</a:t>
            </a:r>
            <a:r>
              <a:rPr lang="en-US" dirty="0">
                <a:effectLst/>
              </a:rPr>
              <a:t>. Medium. Retrieved March 25, 2022, from https://towardsdatascience.com/machine-learning-algorithms-in-laymans-terms-part-1-d0368d769a7b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61711-3807-4FBC-AD5F-FDE052CA54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3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Preferred stock pays its holders guaranteed dividends.</a:t>
            </a:r>
          </a:p>
          <a:p>
            <a:r>
              <a:rPr lang="en-US" dirty="0"/>
              <a:t>preferred stockholders don’t have any voting rights.</a:t>
            </a:r>
          </a:p>
          <a:p>
            <a:r>
              <a:rPr lang="en-US" dirty="0"/>
              <a:t>common stock gives you the right to vote.</a:t>
            </a:r>
          </a:p>
          <a:p>
            <a:r>
              <a:rPr lang="en-US" dirty="0"/>
              <a:t>Common stock shareholders are last in line to be repaid if the company goes bankrupt.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61711-3807-4FBC-AD5F-FDE052CA54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61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83BCE-F9F0-46B2-82BA-89D6978EE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B513A-FFEA-4DB1-A30B-883FA4DF6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48F93-23BA-4A8F-A6BC-4A965ED1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5D81-A70C-498F-9944-E908A625172A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1E8E0-CD70-4FF8-BE30-B936C58F3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5DE16-A2D1-4DF1-8D4C-40DF8A94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52AF-19B8-49DB-B4EF-7D8FE5384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48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F07C-223D-45DE-AC98-DC480F61F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2D252-87B8-4D35-B010-7ABB11D8C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D8F9F-B48D-4E77-9E90-4C24B86C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5D81-A70C-498F-9944-E908A625172A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66F44-9264-451A-8BA1-622E632E8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C1A5E-7AF8-4080-83CF-2DBC897D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52AF-19B8-49DB-B4EF-7D8FE5384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97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C06AEE-8410-4C63-8704-2415B3407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BE28B-A25F-43CD-AC35-23D099319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221A5-C852-4FBF-BF5F-52F044AF3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5D81-A70C-498F-9944-E908A625172A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97EB0-CD60-48DB-9078-E6799FF5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308EC-EEBB-4B8B-A57E-81905EC7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52AF-19B8-49DB-B4EF-7D8FE5384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13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0B91-3B1E-4463-BC33-E4907328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A90E-D6E3-474C-8102-F51F59EE2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1D932-121B-4075-9980-58AD405F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5D81-A70C-498F-9944-E908A625172A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40960-FDD6-4089-9EDD-6C43FB13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BFF08-479E-431C-ABBC-E1DA19AE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52AF-19B8-49DB-B4EF-7D8FE5384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75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FCC4-F4CB-43BC-B091-90311BF90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EC31D-115E-4BFB-A885-0CD101FAF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1E40A-DCCA-4B15-B159-549AD8C4A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5D81-A70C-498F-9944-E908A625172A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429AB-3277-48E1-AF60-BC4EE0D0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A661A-D5AC-4328-8C2F-A2496413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52AF-19B8-49DB-B4EF-7D8FE5384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21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1955-01D9-4159-B750-40E3CAAC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C7F7E-7005-4518-88DC-BDE748E19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22C0A-8895-43AE-8A40-E8B8CA727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DB2D9-C287-4ED6-B90F-EEADDDA7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5D81-A70C-498F-9944-E908A625172A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2A5E7-60FC-476D-BBAD-97F2F363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E82FE-35D6-4A11-BD88-C12B9022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52AF-19B8-49DB-B4EF-7D8FE5384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33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3B8A-8686-4C6B-BCB6-B709F926D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70BE1-A510-431D-82C2-D31C845EB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2093B-A52B-4D1D-96EE-76D0764D1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E5C94-AE4D-4B14-B349-89B3658EE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9BBC7-57DA-41DD-9BD5-853B7322D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4B4E9C-4B5A-41D8-AE58-40F0323B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5D81-A70C-498F-9944-E908A625172A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39655-7E44-4004-846A-FF74C076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E8094E-C2EE-4E37-BF1D-CCF95C78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52AF-19B8-49DB-B4EF-7D8FE5384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97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1F92C-1854-4BAC-BDCB-20493084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92E20A-66D5-4685-95AB-B565A484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5D81-A70C-498F-9944-E908A625172A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E6679-CA41-4568-81E7-88D2F330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5411C-CB57-4977-BB04-14187716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52AF-19B8-49DB-B4EF-7D8FE5384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28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AD072-2C55-4387-8DAF-00FF54AD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5D81-A70C-498F-9944-E908A625172A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A9AED-5D13-4151-BB52-64E730C5E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5CD6E-386E-427F-9815-3801E633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52AF-19B8-49DB-B4EF-7D8FE5384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05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3EE72-1803-4CE3-B116-043E40C35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150CD-0AA7-498C-9650-6EA63F42F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66982-64BE-493C-80E0-DD2E47A31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55D80-C641-471F-9FF3-89CD421D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5D81-A70C-498F-9944-E908A625172A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26DA6-7AA9-4A98-A003-D7156600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9AE39-3570-4E0F-AF93-7A4F814E9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52AF-19B8-49DB-B4EF-7D8FE5384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67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3129-8DD6-4A02-A989-72D921E46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70772-6FAA-440D-B717-19AAE468B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C2786-D2DB-4F30-85C9-8A85BC760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4F8B6-7EE0-4D5F-BADE-BBF6CF49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5D81-A70C-498F-9944-E908A625172A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4A546-9230-4A8B-86D4-74E5E0B3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C455E-CEDA-4CFA-9F73-81311873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52AF-19B8-49DB-B4EF-7D8FE5384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35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825347-5E2B-42DD-92DA-E18914F6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806F2-17C1-4CEC-98DC-379F119AF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3E67F-1719-4E54-A7F7-A5655BC93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55D81-A70C-498F-9944-E908A625172A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9E3C9-DE45-4C55-B832-8B79F5FFE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442C2-CF5A-4FF4-9E2C-3C43FFE9F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C52AF-19B8-49DB-B4EF-7D8FE5384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92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ulfbusiness.com/deepfakes-novel-trend-or-novel-threat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90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656" y="647411"/>
            <a:ext cx="2980798" cy="1624456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TextBox 5"/>
          <p:cNvSpPr txBox="1"/>
          <p:nvPr/>
        </p:nvSpPr>
        <p:spPr>
          <a:xfrm>
            <a:off x="766639" y="2985690"/>
            <a:ext cx="7214387" cy="75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>
                <a:solidFill>
                  <a:srgbClr val="FFFFFF"/>
                </a:solidFill>
                <a:latin typeface="FrutigerLTArabic-55Roman"/>
                <a:ea typeface="FrutigerLTArabic-55Roman"/>
                <a:cs typeface="FrutigerLTArabic-55Roman"/>
                <a:sym typeface="FrutigerLTArabic-55Roman"/>
              </a:defRPr>
            </a:lvl1pPr>
          </a:lstStyle>
          <a:p>
            <a:pPr rtl="0">
              <a:defRPr/>
            </a:pPr>
            <a:r>
              <a:t>الجامعة السعودية الالكترونية</a:t>
            </a:r>
          </a:p>
        </p:txBody>
      </p:sp>
      <p:sp>
        <p:nvSpPr>
          <p:cNvPr id="97" name="TextBox 7"/>
          <p:cNvSpPr txBox="1"/>
          <p:nvPr/>
        </p:nvSpPr>
        <p:spPr>
          <a:xfrm>
            <a:off x="766639" y="3633720"/>
            <a:ext cx="5606235" cy="559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>
                <a:solidFill>
                  <a:srgbClr val="FFFFFF"/>
                </a:solidFill>
                <a:latin typeface="Frutiger LT Arabic 45 Light"/>
                <a:ea typeface="Frutiger LT Arabic 45 Light"/>
                <a:cs typeface="Frutiger LT Arabic 45 Light"/>
                <a:sym typeface="Frutiger LT Arabic 45 Light"/>
              </a:defRPr>
            </a:lvl1pPr>
          </a:lstStyle>
          <a:p>
            <a:pPr rtl="0">
              <a:defRPr/>
            </a:pPr>
            <a:r>
              <a:t>الجامعة السعودية الالكترونية</a:t>
            </a:r>
          </a:p>
        </p:txBody>
      </p:sp>
      <p:sp>
        <p:nvSpPr>
          <p:cNvPr id="98" name="TextBox 8"/>
          <p:cNvSpPr txBox="1"/>
          <p:nvPr/>
        </p:nvSpPr>
        <p:spPr>
          <a:xfrm>
            <a:off x="882050" y="6223460"/>
            <a:ext cx="1461659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FFFFFF"/>
                </a:solidFill>
                <a:latin typeface="Frutiger LT Arabic 45 Light"/>
                <a:ea typeface="Frutiger LT Arabic 45 Light"/>
                <a:cs typeface="Frutiger LT Arabic 45 Light"/>
                <a:sym typeface="Frutiger LT Arabic 45 Light"/>
              </a:defRPr>
            </a:lvl1pPr>
          </a:lstStyle>
          <a:p>
            <a:pPr rtl="0">
              <a:defRPr/>
            </a:pPr>
            <a:r>
              <a:t>26/12/2021</a:t>
            </a:r>
          </a:p>
        </p:txBody>
      </p:sp>
      <p:pic>
        <p:nvPicPr>
          <p:cNvPr id="99" name="Picture 10" descr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874" y="5935098"/>
            <a:ext cx="5418602" cy="484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Artboard 3@2x.png" descr="Artboard 3@2x.png"/>
          <p:cNvPicPr>
            <a:picLocks noChangeAspect="1"/>
          </p:cNvPicPr>
          <p:nvPr/>
        </p:nvPicPr>
        <p:blipFill>
          <a:blip r:embed="rId5"/>
          <a:srcRect t="8869" r="116" b="11106"/>
          <a:stretch>
            <a:fillRect/>
          </a:stretch>
        </p:blipFill>
        <p:spPr>
          <a:xfrm>
            <a:off x="1784" y="-22926"/>
            <a:ext cx="12188316" cy="6903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Artboard 4@2x.png" descr="Artboard 4@2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7271" y="2299741"/>
            <a:ext cx="3877457" cy="22585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8852-7B85-4E54-9271-03FC903D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602" y="542983"/>
            <a:ext cx="6381466" cy="6416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532F84"/>
                </a:solidFill>
                <a:latin typeface="FrutigerLTArabic-55Roman"/>
              </a:rPr>
              <a:t>Types of GANs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F12DD-A53F-4A65-B80B-332C86001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730" y="1724679"/>
            <a:ext cx="11302738" cy="4079784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Original (Vanilla) GAN</a:t>
            </a:r>
          </a:p>
          <a:p>
            <a:pPr fontAlgn="base"/>
            <a:r>
              <a:rPr lang="en-US" dirty="0"/>
              <a:t>Deep Convolution GANs (DCGAN)</a:t>
            </a:r>
          </a:p>
          <a:p>
            <a:pPr fontAlgn="base"/>
            <a:r>
              <a:rPr lang="en-US" dirty="0"/>
              <a:t>Conditional GAN (</a:t>
            </a:r>
            <a:r>
              <a:rPr lang="en-US" dirty="0" err="1"/>
              <a:t>cGAN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Wasserstein GAN (WGAN)</a:t>
            </a:r>
          </a:p>
          <a:p>
            <a:pPr fontAlgn="base"/>
            <a:r>
              <a:rPr lang="en-US" dirty="0"/>
              <a:t>Image-to-Image Transfer (pix2pix)</a:t>
            </a:r>
          </a:p>
          <a:p>
            <a:pPr fontAlgn="base"/>
            <a:r>
              <a:rPr lang="en-US" dirty="0"/>
              <a:t>Cyclic Image Domain Transfer (</a:t>
            </a:r>
            <a:r>
              <a:rPr lang="en-US" dirty="0" err="1"/>
              <a:t>CycleGAN</a:t>
            </a:r>
            <a:r>
              <a:rPr lang="en-US" dirty="0"/>
              <a:t>) </a:t>
            </a:r>
          </a:p>
          <a:p>
            <a:pPr fontAlgn="base"/>
            <a:r>
              <a:rPr lang="en-US" dirty="0"/>
              <a:t>Text-to-Image Transfer (</a:t>
            </a:r>
            <a:r>
              <a:rPr lang="en-US" dirty="0" err="1"/>
              <a:t>StackGAN</a:t>
            </a:r>
            <a:r>
              <a:rPr lang="en-US" dirty="0"/>
              <a:t>)</a:t>
            </a:r>
          </a:p>
        </p:txBody>
      </p:sp>
      <p:sp>
        <p:nvSpPr>
          <p:cNvPr id="4" name="خط">
            <a:extLst>
              <a:ext uri="{FF2B5EF4-FFF2-40B4-BE49-F238E27FC236}">
                <a16:creationId xmlns:a16="http://schemas.microsoft.com/office/drawing/2014/main" id="{F0F427EF-C245-4EC3-87A2-EA6858460952}"/>
              </a:ext>
            </a:extLst>
          </p:cNvPr>
          <p:cNvSpPr/>
          <p:nvPr/>
        </p:nvSpPr>
        <p:spPr>
          <a:xfrm flipV="1">
            <a:off x="4511634" y="542983"/>
            <a:ext cx="1" cy="598869"/>
          </a:xfrm>
          <a:prstGeom prst="line">
            <a:avLst/>
          </a:prstGeom>
          <a:ln w="12700">
            <a:solidFill>
              <a:srgbClr val="532F84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27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8852-7B85-4E54-9271-03FC903D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602" y="542983"/>
            <a:ext cx="6381466" cy="6416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532F84"/>
                </a:solidFill>
                <a:latin typeface="FrutigerLTArabic-55Roman"/>
              </a:rPr>
              <a:t>DCGAN  </a:t>
            </a:r>
          </a:p>
        </p:txBody>
      </p:sp>
      <p:sp>
        <p:nvSpPr>
          <p:cNvPr id="4" name="خط">
            <a:extLst>
              <a:ext uri="{FF2B5EF4-FFF2-40B4-BE49-F238E27FC236}">
                <a16:creationId xmlns:a16="http://schemas.microsoft.com/office/drawing/2014/main" id="{F0F427EF-C245-4EC3-87A2-EA6858460952}"/>
              </a:ext>
            </a:extLst>
          </p:cNvPr>
          <p:cNvSpPr/>
          <p:nvPr/>
        </p:nvSpPr>
        <p:spPr>
          <a:xfrm flipV="1">
            <a:off x="4511634" y="542983"/>
            <a:ext cx="1" cy="598869"/>
          </a:xfrm>
          <a:prstGeom prst="line">
            <a:avLst/>
          </a:prstGeom>
          <a:ln w="12700">
            <a:solidFill>
              <a:srgbClr val="532F84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AA50B4-0A6A-4179-13C0-22D86E01A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327" y="1978089"/>
            <a:ext cx="11301413" cy="24115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0C2ED9-F691-DEAB-962A-51E129EFC2E3}"/>
              </a:ext>
            </a:extLst>
          </p:cNvPr>
          <p:cNvSpPr txBox="1"/>
          <p:nvPr/>
        </p:nvSpPr>
        <p:spPr>
          <a:xfrm>
            <a:off x="2965468" y="62295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Source Paper : https://arxiv.org/abs/1511.06434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0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8852-7B85-4E54-9271-03FC903D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602" y="542983"/>
            <a:ext cx="6381466" cy="6416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532F84"/>
                </a:solidFill>
                <a:latin typeface="FrutigerLTArabic-55Roman"/>
              </a:rPr>
              <a:t>Our proposed 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F12DD-A53F-4A65-B80B-332C86001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238" y="1724678"/>
            <a:ext cx="5020229" cy="2031245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n-US" dirty="0"/>
              <a:t>Generate take a noise which we set to 60 and generate 64x64x3 image from that.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Pass the generated image to discriminator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Keep improving itself until equilibrium establishes</a:t>
            </a:r>
          </a:p>
          <a:p>
            <a:pPr fontAlgn="base"/>
            <a:endParaRPr lang="en-US" dirty="0"/>
          </a:p>
        </p:txBody>
      </p:sp>
      <p:sp>
        <p:nvSpPr>
          <p:cNvPr id="4" name="خط">
            <a:extLst>
              <a:ext uri="{FF2B5EF4-FFF2-40B4-BE49-F238E27FC236}">
                <a16:creationId xmlns:a16="http://schemas.microsoft.com/office/drawing/2014/main" id="{F0F427EF-C245-4EC3-87A2-EA6858460952}"/>
              </a:ext>
            </a:extLst>
          </p:cNvPr>
          <p:cNvSpPr/>
          <p:nvPr/>
        </p:nvSpPr>
        <p:spPr>
          <a:xfrm flipV="1">
            <a:off x="6841879" y="585753"/>
            <a:ext cx="1" cy="598869"/>
          </a:xfrm>
          <a:prstGeom prst="line">
            <a:avLst/>
          </a:prstGeom>
          <a:ln w="12700">
            <a:solidFill>
              <a:srgbClr val="532F84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0990CC-36B9-1872-5B1E-02D8EF8FCB2A}"/>
              </a:ext>
            </a:extLst>
          </p:cNvPr>
          <p:cNvSpPr txBox="1"/>
          <p:nvPr/>
        </p:nvSpPr>
        <p:spPr>
          <a:xfrm>
            <a:off x="1714387" y="1085318"/>
            <a:ext cx="180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Generator Model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63D78DD-426A-D609-4A69-77B5E7890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02" y="1454650"/>
            <a:ext cx="3911019" cy="513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393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8852-7B85-4E54-9271-03FC903D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602" y="542983"/>
            <a:ext cx="6381466" cy="6416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532F84"/>
                </a:solidFill>
                <a:latin typeface="FrutigerLTArabic-55Roman"/>
              </a:rPr>
              <a:t>Our proposed model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F12DD-A53F-4A65-B80B-332C86001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730" y="2399071"/>
            <a:ext cx="4394715" cy="3028335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0" i="0" dirty="0">
                <a:effectLst/>
                <a:latin typeface="Inter"/>
              </a:rPr>
              <a:t>Discriminator take the real and generator generated image.</a:t>
            </a:r>
          </a:p>
          <a:p>
            <a:pPr algn="just"/>
            <a:endParaRPr lang="en-US" b="0" i="0" dirty="0">
              <a:effectLst/>
              <a:latin typeface="Inter"/>
            </a:endParaRPr>
          </a:p>
          <a:p>
            <a:pPr algn="just"/>
            <a:r>
              <a:rPr lang="en-US" b="0" i="0" dirty="0">
                <a:effectLst/>
                <a:latin typeface="Inter"/>
              </a:rPr>
              <a:t>Tries to distinguish between real and fake and minimizes the GAN Game</a:t>
            </a:r>
          </a:p>
          <a:p>
            <a:pPr algn="just"/>
            <a:endParaRPr lang="en-US" b="0" i="0" dirty="0">
              <a:effectLst/>
              <a:latin typeface="Inter"/>
            </a:endParaRPr>
          </a:p>
          <a:p>
            <a:pPr algn="just"/>
            <a:r>
              <a:rPr lang="en-US" b="0" i="0" dirty="0">
                <a:effectLst/>
                <a:latin typeface="Inter"/>
              </a:rPr>
              <a:t>It uses sigmoid in output layer which returns output between 1 and 0.</a:t>
            </a:r>
          </a:p>
        </p:txBody>
      </p:sp>
      <p:sp>
        <p:nvSpPr>
          <p:cNvPr id="4" name="خط">
            <a:extLst>
              <a:ext uri="{FF2B5EF4-FFF2-40B4-BE49-F238E27FC236}">
                <a16:creationId xmlns:a16="http://schemas.microsoft.com/office/drawing/2014/main" id="{F0F427EF-C245-4EC3-87A2-EA6858460952}"/>
              </a:ext>
            </a:extLst>
          </p:cNvPr>
          <p:cNvSpPr/>
          <p:nvPr/>
        </p:nvSpPr>
        <p:spPr>
          <a:xfrm flipV="1">
            <a:off x="6881208" y="585753"/>
            <a:ext cx="1" cy="598869"/>
          </a:xfrm>
          <a:prstGeom prst="line">
            <a:avLst/>
          </a:prstGeom>
          <a:ln w="12700">
            <a:solidFill>
              <a:srgbClr val="532F84"/>
            </a:solidFill>
            <a:miter/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AB8795-4C54-A29F-10DF-D58DA52C727F}"/>
              </a:ext>
            </a:extLst>
          </p:cNvPr>
          <p:cNvSpPr txBox="1"/>
          <p:nvPr/>
        </p:nvSpPr>
        <p:spPr>
          <a:xfrm>
            <a:off x="7903796" y="1107295"/>
            <a:ext cx="21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Discriminator Model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8E3B580E-E01D-A10D-FC8E-2D3C11408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881" y="1476627"/>
            <a:ext cx="3911019" cy="500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803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8852-7B85-4E54-9271-03FC903D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602" y="542983"/>
            <a:ext cx="6381466" cy="6416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532F84"/>
                </a:solidFill>
                <a:latin typeface="FrutigerLTArabic-55Roman"/>
              </a:rPr>
              <a:t>GAN 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F12DD-A53F-4A65-B80B-332C86001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730" y="1724679"/>
            <a:ext cx="11302738" cy="4079784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dirty="0"/>
              <a:t>The below mentioned parameters are used in our proposed GAN model </a:t>
            </a:r>
          </a:p>
          <a:p>
            <a:pPr lvl="1" fontAlgn="base"/>
            <a:r>
              <a:rPr lang="en-US" dirty="0"/>
              <a:t>Optimizer = Adam</a:t>
            </a:r>
          </a:p>
          <a:p>
            <a:pPr lvl="1" fontAlgn="base"/>
            <a:r>
              <a:rPr lang="en-US" dirty="0"/>
              <a:t>Learning rate = 0.0002</a:t>
            </a:r>
          </a:p>
          <a:p>
            <a:pPr lvl="1" fontAlgn="base"/>
            <a:r>
              <a:rPr lang="en-US" dirty="0"/>
              <a:t>Beta1= 0.5</a:t>
            </a:r>
          </a:p>
          <a:p>
            <a:pPr lvl="1" fontAlgn="base"/>
            <a:r>
              <a:rPr lang="en-US" dirty="0"/>
              <a:t>Size of Noise = 60</a:t>
            </a:r>
          </a:p>
          <a:p>
            <a:pPr lvl="1" fontAlgn="base"/>
            <a:r>
              <a:rPr lang="en-US" dirty="0"/>
              <a:t>Leaky </a:t>
            </a:r>
            <a:r>
              <a:rPr lang="en-US" dirty="0" err="1"/>
              <a:t>ReLU</a:t>
            </a:r>
            <a:r>
              <a:rPr lang="en-US" dirty="0"/>
              <a:t> Leak Parameter = 0.2</a:t>
            </a:r>
          </a:p>
          <a:p>
            <a:pPr lvl="1" fontAlgn="base"/>
            <a:r>
              <a:rPr lang="en-US" dirty="0"/>
              <a:t>Batch size =128</a:t>
            </a:r>
          </a:p>
          <a:p>
            <a:pPr lvl="1" fontAlgn="base"/>
            <a:r>
              <a:rPr lang="en-US" dirty="0"/>
              <a:t>Epochs = 100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marL="0" indent="0" fontAlgn="base">
              <a:buNone/>
            </a:pPr>
            <a:r>
              <a:rPr lang="en-US" sz="1700" dirty="0"/>
              <a:t>Note :These parameters are selected based on hit and trial and literature review.</a:t>
            </a:r>
          </a:p>
          <a:p>
            <a:pPr fontAlgn="base"/>
            <a:endParaRPr lang="en-US" b="1" dirty="0"/>
          </a:p>
          <a:p>
            <a:pPr fontAlgn="base"/>
            <a:endParaRPr lang="en-US" sz="2800" b="1" dirty="0"/>
          </a:p>
        </p:txBody>
      </p:sp>
      <p:sp>
        <p:nvSpPr>
          <p:cNvPr id="4" name="خط">
            <a:extLst>
              <a:ext uri="{FF2B5EF4-FFF2-40B4-BE49-F238E27FC236}">
                <a16:creationId xmlns:a16="http://schemas.microsoft.com/office/drawing/2014/main" id="{F0F427EF-C245-4EC3-87A2-EA6858460952}"/>
              </a:ext>
            </a:extLst>
          </p:cNvPr>
          <p:cNvSpPr/>
          <p:nvPr/>
        </p:nvSpPr>
        <p:spPr>
          <a:xfrm flipV="1">
            <a:off x="4511634" y="542983"/>
            <a:ext cx="1" cy="598869"/>
          </a:xfrm>
          <a:prstGeom prst="line">
            <a:avLst/>
          </a:prstGeom>
          <a:ln w="12700">
            <a:solidFill>
              <a:srgbClr val="532F84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2391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8852-7B85-4E54-9271-03FC903D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602" y="542983"/>
            <a:ext cx="6381466" cy="6416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532F84"/>
                </a:solidFill>
                <a:latin typeface="FrutigerLTArabic-55Roman"/>
              </a:rPr>
              <a:t>Linear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F12DD-A53F-4A65-B80B-332C86001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730" y="1724679"/>
            <a:ext cx="11302738" cy="1539631"/>
          </a:xfrm>
        </p:spPr>
        <p:txBody>
          <a:bodyPr>
            <a:normAutofit/>
          </a:bodyPr>
          <a:lstStyle/>
          <a:p>
            <a:pPr fontAlgn="base"/>
            <a:endParaRPr lang="en-US" b="1" dirty="0"/>
          </a:p>
          <a:p>
            <a:pPr fontAlgn="base"/>
            <a:endParaRPr lang="en-US" sz="2800" b="1" dirty="0"/>
          </a:p>
        </p:txBody>
      </p:sp>
      <p:sp>
        <p:nvSpPr>
          <p:cNvPr id="4" name="خط">
            <a:extLst>
              <a:ext uri="{FF2B5EF4-FFF2-40B4-BE49-F238E27FC236}">
                <a16:creationId xmlns:a16="http://schemas.microsoft.com/office/drawing/2014/main" id="{F0F427EF-C245-4EC3-87A2-EA6858460952}"/>
              </a:ext>
            </a:extLst>
          </p:cNvPr>
          <p:cNvSpPr/>
          <p:nvPr/>
        </p:nvSpPr>
        <p:spPr>
          <a:xfrm flipV="1">
            <a:off x="4511634" y="542983"/>
            <a:ext cx="1" cy="598869"/>
          </a:xfrm>
          <a:prstGeom prst="line">
            <a:avLst/>
          </a:prstGeom>
          <a:ln w="12700">
            <a:solidFill>
              <a:srgbClr val="532F84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91D16E-D988-8F7C-7975-371E3FD1E51B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814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</a:rPr>
              <a:t>The linear interpolation is performed between two points in the latent space by function which returns the interpolated vectors between two points in the latent space.</a:t>
            </a:r>
            <a:endParaRPr lang="en-US" sz="20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9981AAE-E48E-F06E-2CC2-9A7BB191A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04367"/>
            <a:ext cx="12192000" cy="149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217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8852-7B85-4E54-9271-03FC903D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602" y="542983"/>
            <a:ext cx="6381466" cy="6416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532F84"/>
                </a:solidFill>
                <a:latin typeface="FrutigerLTArabic-55Roman"/>
              </a:rPr>
              <a:t>Vector Arithmetic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F12DD-A53F-4A65-B80B-332C86001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730" y="1724679"/>
            <a:ext cx="11302738" cy="4079784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 vector characteristics allow us to manipulate the semantic qualities of many generated samples using arithmetic operations</a:t>
            </a:r>
          </a:p>
          <a:p>
            <a:pPr fontAlgn="base"/>
            <a:endParaRPr lang="en-US" b="1" dirty="0"/>
          </a:p>
          <a:p>
            <a:pPr fontAlgn="base"/>
            <a:endParaRPr lang="en-US" sz="2800" b="1" dirty="0"/>
          </a:p>
        </p:txBody>
      </p:sp>
      <p:sp>
        <p:nvSpPr>
          <p:cNvPr id="4" name="خط">
            <a:extLst>
              <a:ext uri="{FF2B5EF4-FFF2-40B4-BE49-F238E27FC236}">
                <a16:creationId xmlns:a16="http://schemas.microsoft.com/office/drawing/2014/main" id="{F0F427EF-C245-4EC3-87A2-EA6858460952}"/>
              </a:ext>
            </a:extLst>
          </p:cNvPr>
          <p:cNvSpPr/>
          <p:nvPr/>
        </p:nvSpPr>
        <p:spPr>
          <a:xfrm flipV="1">
            <a:off x="4511634" y="542983"/>
            <a:ext cx="1" cy="598869"/>
          </a:xfrm>
          <a:prstGeom prst="line">
            <a:avLst/>
          </a:prstGeom>
          <a:ln w="12700">
            <a:solidFill>
              <a:srgbClr val="532F84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11CD0D6-AF22-3577-AAF6-5B2F4460F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14" y="2608526"/>
            <a:ext cx="5650620" cy="39417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E1382B-BBD3-5654-663E-5B117DFE5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960" y="3102384"/>
            <a:ext cx="2653608" cy="254317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35B0AFE-6C79-9290-CFB5-563E0E1DF1F6}"/>
              </a:ext>
            </a:extLst>
          </p:cNvPr>
          <p:cNvSpPr/>
          <p:nvPr/>
        </p:nvSpPr>
        <p:spPr>
          <a:xfrm>
            <a:off x="6908590" y="3969158"/>
            <a:ext cx="2009775" cy="8096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67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8852-7B85-4E54-9271-03FC903D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602" y="542983"/>
            <a:ext cx="6381466" cy="6416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532F84"/>
                </a:solidFill>
                <a:latin typeface="FrutigerLTArabic-55Roman"/>
              </a:rPr>
              <a:t>Age prediction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F12DD-A53F-4A65-B80B-332C86001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730" y="1724679"/>
            <a:ext cx="11302738" cy="99885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000" dirty="0"/>
              <a:t>We also used pre-trained model (age-net) to detect the age of fake images generated by the model</a:t>
            </a:r>
          </a:p>
          <a:p>
            <a:pPr marL="0" indent="0" fontAlgn="base">
              <a:buNone/>
            </a:pPr>
            <a:endParaRPr lang="en-US" b="1" dirty="0"/>
          </a:p>
          <a:p>
            <a:pPr fontAlgn="base"/>
            <a:endParaRPr lang="en-US" sz="2800" b="1" dirty="0"/>
          </a:p>
        </p:txBody>
      </p:sp>
      <p:sp>
        <p:nvSpPr>
          <p:cNvPr id="4" name="خط">
            <a:extLst>
              <a:ext uri="{FF2B5EF4-FFF2-40B4-BE49-F238E27FC236}">
                <a16:creationId xmlns:a16="http://schemas.microsoft.com/office/drawing/2014/main" id="{F0F427EF-C245-4EC3-87A2-EA6858460952}"/>
              </a:ext>
            </a:extLst>
          </p:cNvPr>
          <p:cNvSpPr/>
          <p:nvPr/>
        </p:nvSpPr>
        <p:spPr>
          <a:xfrm flipV="1">
            <a:off x="4511634" y="542983"/>
            <a:ext cx="1" cy="598869"/>
          </a:xfrm>
          <a:prstGeom prst="line">
            <a:avLst/>
          </a:prstGeom>
          <a:ln w="12700">
            <a:solidFill>
              <a:srgbClr val="532F84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E1B762-8CBB-E665-D79B-66FD33C87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263" y="2998619"/>
            <a:ext cx="3433473" cy="304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33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Artboard 3@2x.png" descr="Artboard 3@2x.png"/>
          <p:cNvPicPr>
            <a:picLocks noChangeAspect="1"/>
          </p:cNvPicPr>
          <p:nvPr/>
        </p:nvPicPr>
        <p:blipFill>
          <a:blip r:embed="rId2"/>
          <a:srcRect t="8869" r="116" b="11106"/>
          <a:stretch>
            <a:fillRect/>
          </a:stretch>
        </p:blipFill>
        <p:spPr>
          <a:xfrm>
            <a:off x="1784" y="-22926"/>
            <a:ext cx="12188316" cy="6903851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extBox 2"/>
          <p:cNvSpPr txBox="1"/>
          <p:nvPr/>
        </p:nvSpPr>
        <p:spPr>
          <a:xfrm>
            <a:off x="1238140" y="3111212"/>
            <a:ext cx="4163854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rtl="0">
              <a:defRPr sz="3800">
                <a:solidFill>
                  <a:srgbClr val="FFFFFF"/>
                </a:solidFill>
                <a:latin typeface="FrutigerLTArabic-55Roman"/>
                <a:ea typeface="FrutigerLTArabic-55Roman"/>
                <a:cs typeface="FrutigerLTArabic-55Roman"/>
                <a:sym typeface="FrutigerLTArabic-55Roman"/>
              </a:defRPr>
            </a:lvl1pPr>
          </a:lstStyle>
          <a:p>
            <a:r>
              <a:rPr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pic>
        <p:nvPicPr>
          <p:cNvPr id="129" name="Artboard 2@4x.png" descr="Artboard 2@4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898" y="5811861"/>
            <a:ext cx="6080963" cy="10505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Artboard 3@2x.png" descr="Artboard 3@2x.png"/>
          <p:cNvPicPr>
            <a:picLocks noChangeAspect="1"/>
          </p:cNvPicPr>
          <p:nvPr/>
        </p:nvPicPr>
        <p:blipFill>
          <a:blip r:embed="rId2"/>
          <a:srcRect t="8869" r="116" b="11106"/>
          <a:stretch>
            <a:fillRect/>
          </a:stretch>
        </p:blipFill>
        <p:spPr>
          <a:xfrm>
            <a:off x="1784" y="-22926"/>
            <a:ext cx="12188316" cy="6903851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extBox 2"/>
          <p:cNvSpPr txBox="1"/>
          <p:nvPr/>
        </p:nvSpPr>
        <p:spPr>
          <a:xfrm>
            <a:off x="526941" y="2193631"/>
            <a:ext cx="7661715" cy="2062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rtl="0">
              <a:defRPr sz="3200">
                <a:solidFill>
                  <a:srgbClr val="FFFFFF"/>
                </a:solidFill>
                <a:latin typeface="FrutigerLTArabic-55Roman"/>
                <a:ea typeface="FrutigerLTArabic-55Roman"/>
                <a:cs typeface="FrutigerLTArabic-55Roman"/>
                <a:sym typeface="FrutigerLTArabic-55Roman"/>
              </a:defRPr>
            </a:lvl1pPr>
          </a:lstStyle>
          <a:p>
            <a:r>
              <a:rPr lang="en-US" dirty="0"/>
              <a:t>College of Computing and Informatics</a:t>
            </a:r>
          </a:p>
          <a:p>
            <a:r>
              <a:rPr lang="en-US" dirty="0"/>
              <a:t>Master of Data Science</a:t>
            </a:r>
          </a:p>
          <a:p>
            <a:r>
              <a:rPr lang="en-US" dirty="0"/>
              <a:t>DS660</a:t>
            </a:r>
          </a:p>
          <a:p>
            <a:r>
              <a:rPr lang="en-US" dirty="0"/>
              <a:t>Course Project</a:t>
            </a:r>
          </a:p>
        </p:txBody>
      </p:sp>
      <p:pic>
        <p:nvPicPr>
          <p:cNvPr id="105" name="Artboard 2@4x.png" descr="Artboard 2@4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298" y="5811861"/>
            <a:ext cx="6080963" cy="10505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Artboard 3@2x.png" descr="Artboard 3@2x.png"/>
          <p:cNvPicPr>
            <a:picLocks noChangeAspect="1"/>
          </p:cNvPicPr>
          <p:nvPr/>
        </p:nvPicPr>
        <p:blipFill>
          <a:blip r:embed="rId2"/>
          <a:srcRect t="8869" r="116" b="11106"/>
          <a:stretch>
            <a:fillRect/>
          </a:stretch>
        </p:blipFill>
        <p:spPr>
          <a:xfrm>
            <a:off x="1784" y="-22926"/>
            <a:ext cx="12188316" cy="6903851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extBox 2"/>
          <p:cNvSpPr txBox="1"/>
          <p:nvPr/>
        </p:nvSpPr>
        <p:spPr>
          <a:xfrm>
            <a:off x="526941" y="2193631"/>
            <a:ext cx="9229618" cy="3847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rtl="0">
              <a:defRPr sz="3200">
                <a:solidFill>
                  <a:srgbClr val="FFFFFF"/>
                </a:solidFill>
                <a:latin typeface="FrutigerLTArabic-55Roman"/>
                <a:ea typeface="FrutigerLTArabic-55Roman"/>
                <a:cs typeface="FrutigerLTArabic-55Roman"/>
                <a:sym typeface="FrutigerLTArabic-55Roman"/>
              </a:defRPr>
            </a:lvl1pPr>
          </a:lstStyle>
          <a:p>
            <a:pPr algn="ctr"/>
            <a:r>
              <a:rPr lang="en-US" dirty="0"/>
              <a:t>Deep Fakes - Generative Adversarial Network (GAN)</a:t>
            </a:r>
          </a:p>
          <a:p>
            <a:pPr algn="ctr"/>
            <a:r>
              <a:rPr lang="en-US" sz="2000" dirty="0"/>
              <a:t>Fake Image Creation of celebrities using GAN</a:t>
            </a:r>
          </a:p>
          <a:p>
            <a:pPr algn="ctr"/>
            <a:endParaRPr lang="en-US" dirty="0"/>
          </a:p>
          <a:p>
            <a:r>
              <a:rPr lang="en-US" dirty="0"/>
              <a:t>Student’s Names: </a:t>
            </a:r>
            <a:r>
              <a:rPr lang="en-US" dirty="0" err="1"/>
              <a:t>Abdulaziz</a:t>
            </a:r>
            <a:r>
              <a:rPr lang="en-US" dirty="0"/>
              <a:t> &amp; </a:t>
            </a:r>
            <a:r>
              <a:rPr lang="en-US" dirty="0" err="1"/>
              <a:t>Enad</a:t>
            </a:r>
            <a:endParaRPr lang="en-US" dirty="0"/>
          </a:p>
          <a:p>
            <a:r>
              <a:rPr lang="en-US" dirty="0"/>
              <a:t>CRN: 21608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Supervisor</a:t>
            </a:r>
          </a:p>
          <a:p>
            <a:pPr algn="ctr"/>
            <a:r>
              <a:rPr lang="en-US" b="1" dirty="0"/>
              <a:t>Dr. Mohamed Habib</a:t>
            </a:r>
            <a:endParaRPr dirty="0"/>
          </a:p>
        </p:txBody>
      </p:sp>
      <p:pic>
        <p:nvPicPr>
          <p:cNvPr id="105" name="Artboard 2@4x.png" descr="Artboard 2@4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298" y="5811861"/>
            <a:ext cx="6080963" cy="105052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732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TextBox 2"/>
          <p:cNvSpPr txBox="1"/>
          <p:nvPr/>
        </p:nvSpPr>
        <p:spPr>
          <a:xfrm>
            <a:off x="643467" y="640080"/>
            <a:ext cx="3096427" cy="561323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rtl="0">
              <a:defRPr sz="3200">
                <a:solidFill>
                  <a:srgbClr val="58BBCF"/>
                </a:solidFill>
                <a:latin typeface="FrutigerLTArabic-55Roman"/>
                <a:ea typeface="FrutigerLTArabic-55Roman"/>
                <a:cs typeface="FrutigerLTArabic-55Roman"/>
                <a:sym typeface="FrutigerLTArabic-55Roman"/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15A2C34D-3770-4DB0-9CF9-77919C7AB067}"/>
              </a:ext>
            </a:extLst>
          </p:cNvPr>
          <p:cNvSpPr txBox="1"/>
          <p:nvPr/>
        </p:nvSpPr>
        <p:spPr>
          <a:xfrm>
            <a:off x="4699818" y="640081"/>
            <a:ext cx="6848715" cy="43398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rtl="0">
              <a:defRPr sz="3200">
                <a:solidFill>
                  <a:srgbClr val="58BBCF"/>
                </a:solidFill>
                <a:latin typeface="FrutigerLTArabic-55Roman"/>
                <a:ea typeface="FrutigerLTArabic-55Roman"/>
                <a:cs typeface="FrutigerLTArabic-55Roman"/>
                <a:sym typeface="FrutigerLTArabic-55Roman"/>
              </a:defRPr>
            </a:lvl1pPr>
          </a:lstStyle>
          <a:p>
            <a:pPr marL="7429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Deep Fakes</a:t>
            </a:r>
          </a:p>
          <a:p>
            <a:pPr marL="7429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GAN and It’s architecture</a:t>
            </a:r>
          </a:p>
          <a:p>
            <a:pPr marL="7429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GAN game</a:t>
            </a:r>
          </a:p>
          <a:p>
            <a:pPr marL="7429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Types of GAN</a:t>
            </a:r>
          </a:p>
          <a:p>
            <a:pPr marL="7429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DCGAN</a:t>
            </a:r>
          </a:p>
          <a:p>
            <a:pPr marL="7429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Proposed model</a:t>
            </a:r>
          </a:p>
          <a:p>
            <a:pPr marL="7429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Interpolation</a:t>
            </a:r>
          </a:p>
          <a:p>
            <a:pPr marL="7429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Arithmetic operations</a:t>
            </a:r>
          </a:p>
          <a:p>
            <a:pPr marL="7429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 prediction</a:t>
            </a:r>
          </a:p>
        </p:txBody>
      </p:sp>
      <p:pic>
        <p:nvPicPr>
          <p:cNvPr id="108" name="Artboard 3@4x.png" descr="Artboard 3@4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4" y="5538923"/>
            <a:ext cx="6894236" cy="13443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8852-7B85-4E54-9271-03FC903D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602" y="542983"/>
            <a:ext cx="6381466" cy="6416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532F84"/>
                </a:solidFill>
                <a:latin typeface="FrutigerLTArabic-55Roman"/>
              </a:rPr>
              <a:t>Deep Fakes</a:t>
            </a:r>
          </a:p>
        </p:txBody>
      </p:sp>
      <p:sp>
        <p:nvSpPr>
          <p:cNvPr id="4" name="خط">
            <a:extLst>
              <a:ext uri="{FF2B5EF4-FFF2-40B4-BE49-F238E27FC236}">
                <a16:creationId xmlns:a16="http://schemas.microsoft.com/office/drawing/2014/main" id="{F0F427EF-C245-4EC3-87A2-EA6858460952}"/>
              </a:ext>
            </a:extLst>
          </p:cNvPr>
          <p:cNvSpPr/>
          <p:nvPr/>
        </p:nvSpPr>
        <p:spPr>
          <a:xfrm flipV="1">
            <a:off x="4511634" y="542983"/>
            <a:ext cx="1" cy="598869"/>
          </a:xfrm>
          <a:prstGeom prst="line">
            <a:avLst/>
          </a:prstGeom>
          <a:ln w="12700">
            <a:solidFill>
              <a:srgbClr val="532F84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33DB723-F5E2-41A5-84C1-EBDEDA5B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724026"/>
            <a:ext cx="10834124" cy="1146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0" dirty="0">
                <a:solidFill>
                  <a:srgbClr val="202122"/>
                </a:solidFill>
                <a:effectLst/>
              </a:rPr>
              <a:t>Deepfakes</a:t>
            </a:r>
            <a:r>
              <a:rPr lang="en-US" sz="2800" dirty="0">
                <a:solidFill>
                  <a:srgbClr val="202122"/>
                </a:solidFill>
              </a:rPr>
              <a:t> </a:t>
            </a:r>
            <a:r>
              <a:rPr lang="en-US" sz="2800" b="0" i="0" dirty="0">
                <a:solidFill>
                  <a:srgbClr val="202122"/>
                </a:solidFill>
                <a:effectLst/>
              </a:rPr>
              <a:t>are synthetic media in  which a person in an existing image or video is replaced with someone else's likeness</a:t>
            </a:r>
            <a:endParaRPr lang="en-US" sz="2800" dirty="0"/>
          </a:p>
          <a:p>
            <a:pPr algn="just"/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C4B2662-5FE3-BD96-8838-FEE663154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051" y="2646678"/>
            <a:ext cx="7266562" cy="33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A3A727-C541-D091-AD7F-0519EA4A2BA0}"/>
              </a:ext>
            </a:extLst>
          </p:cNvPr>
          <p:cNvSpPr txBox="1"/>
          <p:nvPr/>
        </p:nvSpPr>
        <p:spPr>
          <a:xfrm>
            <a:off x="2925394" y="6315017"/>
            <a:ext cx="609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Source: Deepfakes: Novel trend or novel threat? - Gulf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44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8852-7B85-4E54-9271-03FC903D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602" y="542983"/>
            <a:ext cx="6381466" cy="6416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532F84"/>
                </a:solidFill>
                <a:latin typeface="FrutigerLTArabic-55Roman"/>
              </a:rPr>
              <a:t>What is GAN?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F12DD-A53F-4A65-B80B-332C86001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730" y="1724679"/>
            <a:ext cx="11302738" cy="4079784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Generative Adversarial Networks (GANs) simultaneously train two models: a generative model G that captures the data distribution, and a discriminative model D that estimates the probability that a sample came from the training data rather than G.</a:t>
            </a:r>
          </a:p>
          <a:p>
            <a:pPr marL="0" indent="0" fontAlgn="base">
              <a:buNone/>
            </a:pPr>
            <a:r>
              <a:rPr lang="en-US" dirty="0"/>
              <a:t>There are two networks in GAN architecture</a:t>
            </a:r>
          </a:p>
          <a:p>
            <a:pPr lvl="1" fontAlgn="base"/>
            <a:r>
              <a:rPr lang="en-US" dirty="0"/>
              <a:t>Generator Model</a:t>
            </a:r>
          </a:p>
          <a:p>
            <a:pPr lvl="1" fontAlgn="base"/>
            <a:r>
              <a:rPr lang="en-US" dirty="0"/>
              <a:t>Discriminator Model</a:t>
            </a:r>
          </a:p>
          <a:p>
            <a:pPr marL="0" indent="0" fontAlgn="base">
              <a:buNone/>
            </a:pPr>
            <a:r>
              <a:rPr lang="en-US" dirty="0"/>
              <a:t> </a:t>
            </a:r>
          </a:p>
          <a:p>
            <a:pPr fontAlgn="base"/>
            <a:endParaRPr lang="en-US" sz="2800" b="1" dirty="0"/>
          </a:p>
        </p:txBody>
      </p:sp>
      <p:sp>
        <p:nvSpPr>
          <p:cNvPr id="4" name="خط">
            <a:extLst>
              <a:ext uri="{FF2B5EF4-FFF2-40B4-BE49-F238E27FC236}">
                <a16:creationId xmlns:a16="http://schemas.microsoft.com/office/drawing/2014/main" id="{F0F427EF-C245-4EC3-87A2-EA6858460952}"/>
              </a:ext>
            </a:extLst>
          </p:cNvPr>
          <p:cNvSpPr/>
          <p:nvPr/>
        </p:nvSpPr>
        <p:spPr>
          <a:xfrm flipV="1">
            <a:off x="4511634" y="542983"/>
            <a:ext cx="1" cy="598869"/>
          </a:xfrm>
          <a:prstGeom prst="line">
            <a:avLst/>
          </a:prstGeom>
          <a:ln w="12700">
            <a:solidFill>
              <a:srgbClr val="532F84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34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8852-7B85-4E54-9271-03FC903D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602" y="542983"/>
            <a:ext cx="6381466" cy="6416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532F84"/>
                </a:solidFill>
                <a:latin typeface="FrutigerLTArabic-55Roman"/>
              </a:rPr>
              <a:t>The GAN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F12DD-A53F-4A65-B80B-332C86001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730" y="1724679"/>
            <a:ext cx="11302738" cy="179526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000" dirty="0"/>
              <a:t>Generator model:</a:t>
            </a:r>
          </a:p>
          <a:p>
            <a:pPr marL="0" indent="0" fontAlgn="base">
              <a:buNone/>
            </a:pPr>
            <a:r>
              <a:rPr lang="en-US" sz="2000" dirty="0"/>
              <a:t>	The generator model generate images that resembles to real dataset to fool discriminator.</a:t>
            </a:r>
          </a:p>
          <a:p>
            <a:pPr marL="0" indent="0" fontAlgn="base">
              <a:buNone/>
            </a:pPr>
            <a:r>
              <a:rPr lang="en-US" sz="2000" dirty="0"/>
              <a:t>Discriminator Model:</a:t>
            </a:r>
          </a:p>
          <a:p>
            <a:pPr marL="0" indent="0" fontAlgn="base">
              <a:buNone/>
            </a:pPr>
            <a:r>
              <a:rPr lang="en-US" sz="2000" dirty="0"/>
              <a:t>	The discriminator model is a binary classifier, to classify whether image is fake or real.</a:t>
            </a:r>
          </a:p>
        </p:txBody>
      </p:sp>
      <p:sp>
        <p:nvSpPr>
          <p:cNvPr id="4" name="خط">
            <a:extLst>
              <a:ext uri="{FF2B5EF4-FFF2-40B4-BE49-F238E27FC236}">
                <a16:creationId xmlns:a16="http://schemas.microsoft.com/office/drawing/2014/main" id="{F0F427EF-C245-4EC3-87A2-EA6858460952}"/>
              </a:ext>
            </a:extLst>
          </p:cNvPr>
          <p:cNvSpPr/>
          <p:nvPr/>
        </p:nvSpPr>
        <p:spPr>
          <a:xfrm flipV="1">
            <a:off x="4747608" y="542983"/>
            <a:ext cx="1" cy="598869"/>
          </a:xfrm>
          <a:prstGeom prst="line">
            <a:avLst/>
          </a:prstGeom>
          <a:ln w="12700">
            <a:solidFill>
              <a:srgbClr val="532F84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1A64B0-D5DD-2E1C-3DEB-B1A418D93FDB}"/>
              </a:ext>
            </a:extLst>
          </p:cNvPr>
          <p:cNvSpPr/>
          <p:nvPr/>
        </p:nvSpPr>
        <p:spPr>
          <a:xfrm>
            <a:off x="2094202" y="3789252"/>
            <a:ext cx="1403928" cy="49385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Real Images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C5A1AE-7AF9-C7A2-FA47-908FE8B2E1F0}"/>
              </a:ext>
            </a:extLst>
          </p:cNvPr>
          <p:cNvSpPr/>
          <p:nvPr/>
        </p:nvSpPr>
        <p:spPr>
          <a:xfrm>
            <a:off x="4654984" y="4886357"/>
            <a:ext cx="1403928" cy="49385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sample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36443A-C63E-BB2E-D9CF-DE8929E29FD5}"/>
              </a:ext>
            </a:extLst>
          </p:cNvPr>
          <p:cNvSpPr/>
          <p:nvPr/>
        </p:nvSpPr>
        <p:spPr>
          <a:xfrm>
            <a:off x="2094202" y="4886358"/>
            <a:ext cx="1403928" cy="49385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9A563F-BF99-F2F7-16F8-B504E8A37642}"/>
              </a:ext>
            </a:extLst>
          </p:cNvPr>
          <p:cNvSpPr/>
          <p:nvPr/>
        </p:nvSpPr>
        <p:spPr>
          <a:xfrm>
            <a:off x="4654984" y="3789251"/>
            <a:ext cx="1403928" cy="49385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8B8866-E912-6D06-888A-84581624428A}"/>
              </a:ext>
            </a:extLst>
          </p:cNvPr>
          <p:cNvSpPr/>
          <p:nvPr/>
        </p:nvSpPr>
        <p:spPr>
          <a:xfrm>
            <a:off x="678730" y="4246596"/>
            <a:ext cx="574963" cy="17733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R</a:t>
            </a:r>
          </a:p>
          <a:p>
            <a:pPr algn="ctr"/>
            <a:r>
              <a:rPr lang="en-US" sz="1050" dirty="0"/>
              <a:t>A</a:t>
            </a:r>
          </a:p>
          <a:p>
            <a:pPr algn="ctr"/>
            <a:r>
              <a:rPr lang="en-US" sz="1050" dirty="0"/>
              <a:t>N</a:t>
            </a:r>
          </a:p>
          <a:p>
            <a:pPr algn="ctr"/>
            <a:r>
              <a:rPr lang="en-US" sz="1050" dirty="0"/>
              <a:t>D</a:t>
            </a:r>
          </a:p>
          <a:p>
            <a:pPr algn="ctr"/>
            <a:r>
              <a:rPr lang="en-US" sz="1050" dirty="0"/>
              <a:t>O</a:t>
            </a:r>
          </a:p>
          <a:p>
            <a:pPr algn="ctr"/>
            <a:r>
              <a:rPr lang="en-US" sz="1050" dirty="0"/>
              <a:t>M </a:t>
            </a:r>
          </a:p>
          <a:p>
            <a:pPr algn="ctr"/>
            <a:r>
              <a:rPr lang="en-US" sz="1050" dirty="0"/>
              <a:t>I</a:t>
            </a:r>
          </a:p>
          <a:p>
            <a:pPr algn="ctr"/>
            <a:r>
              <a:rPr lang="en-US" sz="1050" dirty="0"/>
              <a:t>N</a:t>
            </a:r>
          </a:p>
          <a:p>
            <a:pPr algn="ctr"/>
            <a:r>
              <a:rPr lang="en-US" sz="1050" dirty="0"/>
              <a:t>P</a:t>
            </a:r>
          </a:p>
          <a:p>
            <a:pPr algn="ctr"/>
            <a:r>
              <a:rPr lang="en-US" sz="1050" dirty="0"/>
              <a:t>U</a:t>
            </a:r>
          </a:p>
          <a:p>
            <a:pPr algn="ctr"/>
            <a:r>
              <a:rPr lang="en-US" sz="1050" dirty="0"/>
              <a:t>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6635A8-548B-3935-D951-55279DCFEBB1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1253693" y="5133287"/>
            <a:ext cx="840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BC2CE2-866F-F276-EF54-675589825B31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3498130" y="5133286"/>
            <a:ext cx="11568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AB4515-1ACA-87F4-27AC-69B54E50977C}"/>
              </a:ext>
            </a:extLst>
          </p:cNvPr>
          <p:cNvCxnSpPr/>
          <p:nvPr/>
        </p:nvCxnSpPr>
        <p:spPr>
          <a:xfrm flipV="1">
            <a:off x="3498130" y="4036178"/>
            <a:ext cx="11568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3CAF9BE-38CD-B3B9-C00B-8BF7F68A2703}"/>
              </a:ext>
            </a:extLst>
          </p:cNvPr>
          <p:cNvSpPr/>
          <p:nvPr/>
        </p:nvSpPr>
        <p:spPr>
          <a:xfrm>
            <a:off x="6924821" y="4140234"/>
            <a:ext cx="1874981" cy="57265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Discriminator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496F2D-9327-2087-5D3A-20DEBB7B17F8}"/>
              </a:ext>
            </a:extLst>
          </p:cNvPr>
          <p:cNvSpPr/>
          <p:nvPr/>
        </p:nvSpPr>
        <p:spPr>
          <a:xfrm>
            <a:off x="9485603" y="3567867"/>
            <a:ext cx="840509" cy="1708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221B06-E0BA-4A4B-1E59-41BAD243A426}"/>
              </a:ext>
            </a:extLst>
          </p:cNvPr>
          <p:cNvSpPr/>
          <p:nvPr/>
        </p:nvSpPr>
        <p:spPr>
          <a:xfrm>
            <a:off x="9607986" y="3808014"/>
            <a:ext cx="600363" cy="58189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B08921A-49B1-FCAF-1C0B-3DA784D2DC2D}"/>
              </a:ext>
            </a:extLst>
          </p:cNvPr>
          <p:cNvSpPr/>
          <p:nvPr/>
        </p:nvSpPr>
        <p:spPr>
          <a:xfrm>
            <a:off x="9644930" y="4558753"/>
            <a:ext cx="600363" cy="58189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7BBCC1-A95A-D1F6-E314-45464B9CDE11}"/>
              </a:ext>
            </a:extLst>
          </p:cNvPr>
          <p:cNvSpPr txBox="1"/>
          <p:nvPr/>
        </p:nvSpPr>
        <p:spPr>
          <a:xfrm>
            <a:off x="9553309" y="3206250"/>
            <a:ext cx="69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34DD2F-1BD1-E231-E1D4-000B52C47FD0}"/>
              </a:ext>
            </a:extLst>
          </p:cNvPr>
          <p:cNvSpPr txBox="1"/>
          <p:nvPr/>
        </p:nvSpPr>
        <p:spPr>
          <a:xfrm>
            <a:off x="9594874" y="5427606"/>
            <a:ext cx="714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Fake?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FC073B5-DB5D-4A03-5C3C-A0C09FCDE356}"/>
              </a:ext>
            </a:extLst>
          </p:cNvPr>
          <p:cNvSpPr/>
          <p:nvPr/>
        </p:nvSpPr>
        <p:spPr>
          <a:xfrm>
            <a:off x="10943793" y="4181797"/>
            <a:ext cx="942109" cy="49385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Loss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F26B7F-6686-DF74-EA0B-9BD65251556F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6058912" y="4036180"/>
            <a:ext cx="865909" cy="390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3E447D-F87C-7AF2-F659-A73C0497DFC5}"/>
              </a:ext>
            </a:extLst>
          </p:cNvPr>
          <p:cNvCxnSpPr>
            <a:stCxn id="6" idx="3"/>
            <a:endCxn id="13" idx="1"/>
          </p:cNvCxnSpPr>
          <p:nvPr/>
        </p:nvCxnSpPr>
        <p:spPr>
          <a:xfrm flipV="1">
            <a:off x="6058912" y="4426561"/>
            <a:ext cx="865909" cy="70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1F8469-2743-91AF-45AB-70ADB5696DB2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8799802" y="4422231"/>
            <a:ext cx="685801" cy="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A3720E-B235-A425-0901-A1C4FD85D866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10326112" y="4422231"/>
            <a:ext cx="617681" cy="6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8C02575-D080-4565-7DE9-29843C807386}"/>
              </a:ext>
            </a:extLst>
          </p:cNvPr>
          <p:cNvCxnSpPr>
            <a:cxnSpLocks/>
            <a:stCxn id="19" idx="2"/>
            <a:endCxn id="7" idx="2"/>
          </p:cNvCxnSpPr>
          <p:nvPr/>
        </p:nvCxnSpPr>
        <p:spPr>
          <a:xfrm rot="5400000">
            <a:off x="6753227" y="718593"/>
            <a:ext cx="704561" cy="8618682"/>
          </a:xfrm>
          <a:prstGeom prst="bentConnector3">
            <a:avLst>
              <a:gd name="adj1" fmla="val 2373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B18B74-FCE0-C5F5-73AD-0CB488C2DE2F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7862312" y="4712888"/>
            <a:ext cx="0" cy="166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8FBBC4-81EE-29C9-D124-53182EBAFB3B}"/>
              </a:ext>
            </a:extLst>
          </p:cNvPr>
          <p:cNvSpPr txBox="1"/>
          <p:nvPr/>
        </p:nvSpPr>
        <p:spPr>
          <a:xfrm>
            <a:off x="844983" y="6038018"/>
            <a:ext cx="408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345D49-906B-AB04-6159-53DF41C2282A}"/>
              </a:ext>
            </a:extLst>
          </p:cNvPr>
          <p:cNvSpPr txBox="1"/>
          <p:nvPr/>
        </p:nvSpPr>
        <p:spPr>
          <a:xfrm>
            <a:off x="4969309" y="5370831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G(Z)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3B2697-F778-9886-A9D5-AB0A25AC9320}"/>
              </a:ext>
            </a:extLst>
          </p:cNvPr>
          <p:cNvSpPr txBox="1"/>
          <p:nvPr/>
        </p:nvSpPr>
        <p:spPr>
          <a:xfrm>
            <a:off x="5094821" y="426666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CAE6FC-4161-3DFD-20AF-1A4ADD0A379C}"/>
              </a:ext>
            </a:extLst>
          </p:cNvPr>
          <p:cNvSpPr txBox="1"/>
          <p:nvPr/>
        </p:nvSpPr>
        <p:spPr>
          <a:xfrm>
            <a:off x="7636127" y="3869826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D(X)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3A447B-4F55-65ED-0AAC-77B24591B39B}"/>
              </a:ext>
            </a:extLst>
          </p:cNvPr>
          <p:cNvSpPr txBox="1"/>
          <p:nvPr/>
        </p:nvSpPr>
        <p:spPr>
          <a:xfrm>
            <a:off x="7544756" y="4750935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D(G(Z))</a:t>
            </a:r>
          </a:p>
        </p:txBody>
      </p:sp>
    </p:spTree>
    <p:extLst>
      <p:ext uri="{BB962C8B-B14F-4D97-AF65-F5344CB8AC3E}">
        <p14:creationId xmlns:p14="http://schemas.microsoft.com/office/powerpoint/2010/main" val="267842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8852-7B85-4E54-9271-03FC903D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602" y="542983"/>
            <a:ext cx="6381466" cy="6416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532F84"/>
                </a:solidFill>
                <a:latin typeface="FrutigerLTArabic-55Roman"/>
              </a:rPr>
              <a:t>GAN Game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F12DD-A53F-4A65-B80B-332C86001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730" y="3333135"/>
            <a:ext cx="11302738" cy="2471328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D(x) is the discriminator's estimate of the probability that real data instance x is real.</a:t>
            </a:r>
          </a:p>
          <a:p>
            <a:pPr fontAlgn="base"/>
            <a:r>
              <a:rPr lang="en-US" dirty="0"/>
              <a:t>Ex is the expected value over all real data instances.</a:t>
            </a:r>
          </a:p>
          <a:p>
            <a:pPr fontAlgn="base"/>
            <a:r>
              <a:rPr lang="en-US" dirty="0"/>
              <a:t>G(z) is the generator's output when given noise z.</a:t>
            </a:r>
          </a:p>
          <a:p>
            <a:pPr fontAlgn="base"/>
            <a:r>
              <a:rPr lang="en-US" dirty="0"/>
              <a:t>D(G(z)) is the discriminator's estimate of the probability that a fake instance is real.</a:t>
            </a:r>
          </a:p>
          <a:p>
            <a:pPr fontAlgn="base"/>
            <a:r>
              <a:rPr lang="en-US" dirty="0" err="1"/>
              <a:t>Ez</a:t>
            </a:r>
            <a:r>
              <a:rPr lang="en-US" dirty="0"/>
              <a:t> is the expected value over all random inputs to the generator (in effect, the expected value over all generated fake instances G(z)).</a:t>
            </a:r>
          </a:p>
          <a:p>
            <a:pPr fontAlgn="base"/>
            <a:r>
              <a:rPr lang="en-US" dirty="0"/>
              <a:t>The generator can't directly affect the log(D(x)) term in the function, so, for the generator, minimizing the loss is equivalent to minimizing log(1 - D(G(z))).</a:t>
            </a:r>
          </a:p>
          <a:p>
            <a:pPr marL="0" indent="0" fontAlgn="base">
              <a:buNone/>
            </a:pPr>
            <a:endParaRPr lang="en-US" dirty="0"/>
          </a:p>
        </p:txBody>
      </p:sp>
      <p:sp>
        <p:nvSpPr>
          <p:cNvPr id="4" name="خط">
            <a:extLst>
              <a:ext uri="{FF2B5EF4-FFF2-40B4-BE49-F238E27FC236}">
                <a16:creationId xmlns:a16="http://schemas.microsoft.com/office/drawing/2014/main" id="{F0F427EF-C245-4EC3-87A2-EA6858460952}"/>
              </a:ext>
            </a:extLst>
          </p:cNvPr>
          <p:cNvSpPr/>
          <p:nvPr/>
        </p:nvSpPr>
        <p:spPr>
          <a:xfrm flipV="1">
            <a:off x="4511634" y="542983"/>
            <a:ext cx="1" cy="598869"/>
          </a:xfrm>
          <a:prstGeom prst="line">
            <a:avLst/>
          </a:prstGeom>
          <a:ln w="12700">
            <a:solidFill>
              <a:srgbClr val="532F84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C2DB19-C704-6858-F072-B341A6389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63" y="1335433"/>
            <a:ext cx="6154009" cy="180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3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B10B83-2643-7AC3-C760-917E3DA0892D}"/>
              </a:ext>
            </a:extLst>
          </p:cNvPr>
          <p:cNvSpPr/>
          <p:nvPr/>
        </p:nvSpPr>
        <p:spPr>
          <a:xfrm>
            <a:off x="6872222" y="1831533"/>
            <a:ext cx="2133600" cy="1385455"/>
          </a:xfrm>
          <a:prstGeom prst="rect">
            <a:avLst/>
          </a:prstGeom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Discriminator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391224-706A-43D2-A901-3F3D602BE48A}"/>
              </a:ext>
            </a:extLst>
          </p:cNvPr>
          <p:cNvSpPr/>
          <p:nvPr/>
        </p:nvSpPr>
        <p:spPr>
          <a:xfrm>
            <a:off x="1889204" y="2972224"/>
            <a:ext cx="2133600" cy="1385455"/>
          </a:xfrm>
          <a:prstGeom prst="rect">
            <a:avLst/>
          </a:prstGeom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B9B2D2-FF21-431F-4523-1C64F17E0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783" y="3841356"/>
            <a:ext cx="571919" cy="5708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A0D2E4-BB73-C625-CEBD-E8A734069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183" y="3993756"/>
            <a:ext cx="571919" cy="5708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EFCBED-B120-AC96-2677-9A9744786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583" y="4146156"/>
            <a:ext cx="571919" cy="5708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75B966-A006-E98B-46D7-6592CC2E3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454" y="2667424"/>
            <a:ext cx="571919" cy="5708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0ED7C1-05BA-ABD6-053B-2148A33B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854" y="2819824"/>
            <a:ext cx="571919" cy="5708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F4DA83-EFFF-3DA2-86B1-4498DED8A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254" y="2972224"/>
            <a:ext cx="571919" cy="570828"/>
          </a:xfrm>
          <a:prstGeom prst="rect">
            <a:avLst/>
          </a:prstGeom>
        </p:spPr>
      </p:pic>
      <p:pic>
        <p:nvPicPr>
          <p:cNvPr id="16" name="Picture 2" descr="African Immigrant Runs to Become First Black Man in German Parliament - DER  SPIEGEL">
            <a:extLst>
              <a:ext uri="{FF2B5EF4-FFF2-40B4-BE49-F238E27FC236}">
                <a16:creationId xmlns:a16="http://schemas.microsoft.com/office/drawing/2014/main" id="{33BECDCA-936E-0C98-407E-41AE4477D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454" y="1321721"/>
            <a:ext cx="466869" cy="35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African Immigrant Runs to Become First Black Man in German Parliament - DER  SPIEGEL">
            <a:extLst>
              <a:ext uri="{FF2B5EF4-FFF2-40B4-BE49-F238E27FC236}">
                <a16:creationId xmlns:a16="http://schemas.microsoft.com/office/drawing/2014/main" id="{12B28005-6AE5-AFB6-1A47-AF7FE7B12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854" y="1474121"/>
            <a:ext cx="466869" cy="35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African Immigrant Runs to Become First Black Man in German Parliament - DER  SPIEGEL">
            <a:extLst>
              <a:ext uri="{FF2B5EF4-FFF2-40B4-BE49-F238E27FC236}">
                <a16:creationId xmlns:a16="http://schemas.microsoft.com/office/drawing/2014/main" id="{CE32A2D6-2697-8B4A-D568-EDE8A61D4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254" y="1626521"/>
            <a:ext cx="466869" cy="35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A6DF9E-7C48-385C-AF39-453D30889804}"/>
              </a:ext>
            </a:extLst>
          </p:cNvPr>
          <p:cNvSpPr txBox="1"/>
          <p:nvPr/>
        </p:nvSpPr>
        <p:spPr>
          <a:xfrm>
            <a:off x="0" y="2915086"/>
            <a:ext cx="1552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Z</a:t>
            </a:r>
          </a:p>
          <a:p>
            <a:r>
              <a:rPr lang="en-US" dirty="0"/>
              <a:t>(Noise Vector)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524012-41CC-E3D2-0E85-BB49AD3578F0}"/>
              </a:ext>
            </a:extLst>
          </p:cNvPr>
          <p:cNvCxnSpPr>
            <a:stCxn id="19" idx="3"/>
          </p:cNvCxnSpPr>
          <p:nvPr/>
        </p:nvCxnSpPr>
        <p:spPr>
          <a:xfrm>
            <a:off x="1552449" y="3238252"/>
            <a:ext cx="618463" cy="1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07B2CC4-6A7A-B0D5-99E9-E0BEFE7BD70D}"/>
              </a:ext>
            </a:extLst>
          </p:cNvPr>
          <p:cNvCxnSpPr>
            <a:cxnSpLocks/>
          </p:cNvCxnSpPr>
          <p:nvPr/>
        </p:nvCxnSpPr>
        <p:spPr>
          <a:xfrm>
            <a:off x="3722621" y="4126770"/>
            <a:ext cx="1492102" cy="3038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576890C-7608-75AC-E56E-847161136B4B}"/>
              </a:ext>
            </a:extLst>
          </p:cNvPr>
          <p:cNvCxnSpPr>
            <a:cxnSpLocks/>
          </p:cNvCxnSpPr>
          <p:nvPr/>
        </p:nvCxnSpPr>
        <p:spPr>
          <a:xfrm flipV="1">
            <a:off x="6105603" y="3465190"/>
            <a:ext cx="1062182" cy="9654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AF0AF8A-D275-7097-C319-0761D0BB3D7E}"/>
              </a:ext>
            </a:extLst>
          </p:cNvPr>
          <p:cNvCxnSpPr/>
          <p:nvPr/>
        </p:nvCxnSpPr>
        <p:spPr>
          <a:xfrm flipV="1">
            <a:off x="3722621" y="3257638"/>
            <a:ext cx="872833" cy="6530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7FB0401-9B78-FB32-2B37-FCDB2FDC9456}"/>
              </a:ext>
            </a:extLst>
          </p:cNvPr>
          <p:cNvCxnSpPr/>
          <p:nvPr/>
        </p:nvCxnSpPr>
        <p:spPr>
          <a:xfrm>
            <a:off x="5440583" y="1673225"/>
            <a:ext cx="2576947" cy="152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387AE07-FCAC-E1A2-CB85-E88D7293FCB0}"/>
              </a:ext>
            </a:extLst>
          </p:cNvPr>
          <p:cNvCxnSpPr>
            <a:stCxn id="15" idx="3"/>
          </p:cNvCxnSpPr>
          <p:nvPr/>
        </p:nvCxnSpPr>
        <p:spPr>
          <a:xfrm flipV="1">
            <a:off x="5472173" y="2819824"/>
            <a:ext cx="1695612" cy="43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B0CF27D-30F7-FBA9-F507-AAF98EEEAD8D}"/>
              </a:ext>
            </a:extLst>
          </p:cNvPr>
          <p:cNvSpPr txBox="1"/>
          <p:nvPr/>
        </p:nvSpPr>
        <p:spPr>
          <a:xfrm>
            <a:off x="9787706" y="1321721"/>
            <a:ext cx="1771511" cy="52322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D(x) tries to be near 1</a:t>
            </a:r>
          </a:p>
          <a:p>
            <a:r>
              <a:rPr lang="en-US" sz="1400" dirty="0">
                <a:solidFill>
                  <a:schemeClr val="bg1"/>
                </a:solidFill>
              </a:rPr>
              <a:t>Logits: Dx, Labels 1z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509D6F-A867-EF7A-3A9A-C5A0556787AB}"/>
              </a:ext>
            </a:extLst>
          </p:cNvPr>
          <p:cNvSpPr txBox="1"/>
          <p:nvPr/>
        </p:nvSpPr>
        <p:spPr>
          <a:xfrm>
            <a:off x="9790912" y="2120030"/>
            <a:ext cx="2347630" cy="52322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 tries to make D(G(z)) near 0</a:t>
            </a:r>
          </a:p>
          <a:p>
            <a:r>
              <a:rPr lang="en-US" sz="1400" dirty="0">
                <a:solidFill>
                  <a:schemeClr val="bg1"/>
                </a:solidFill>
              </a:rPr>
              <a:t>Logits: Dg, Labels 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1996FA-FCBF-104B-6270-4631A157E144}"/>
              </a:ext>
            </a:extLst>
          </p:cNvPr>
          <p:cNvSpPr txBox="1"/>
          <p:nvPr/>
        </p:nvSpPr>
        <p:spPr>
          <a:xfrm>
            <a:off x="9787706" y="2996028"/>
            <a:ext cx="2350836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G tries to make D(G(z)) near 1</a:t>
            </a:r>
          </a:p>
          <a:p>
            <a:r>
              <a:rPr lang="en-US" sz="1400" dirty="0">
                <a:solidFill>
                  <a:schemeClr val="bg1"/>
                </a:solidFill>
              </a:rPr>
              <a:t>Logits: D, Labels 1 	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8CEE296-53BF-E62C-1782-A7E7C7FF448E}"/>
              </a:ext>
            </a:extLst>
          </p:cNvPr>
          <p:cNvCxnSpPr>
            <a:endCxn id="26" idx="1"/>
          </p:cNvCxnSpPr>
          <p:nvPr/>
        </p:nvCxnSpPr>
        <p:spPr>
          <a:xfrm flipV="1">
            <a:off x="8821094" y="1583331"/>
            <a:ext cx="966612" cy="261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A7852FC-EF6D-C6B1-5509-FC2FB29A62D6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867276" y="2197719"/>
            <a:ext cx="923636" cy="183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967D71B-E34F-118D-AF86-B2FBC9F5B5B7}"/>
              </a:ext>
            </a:extLst>
          </p:cNvPr>
          <p:cNvCxnSpPr/>
          <p:nvPr/>
        </p:nvCxnSpPr>
        <p:spPr>
          <a:xfrm>
            <a:off x="8913458" y="2779967"/>
            <a:ext cx="874248" cy="4776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3A45580-EB6F-2C5F-067E-030A1B5B2307}"/>
              </a:ext>
            </a:extLst>
          </p:cNvPr>
          <p:cNvSpPr txBox="1"/>
          <p:nvPr/>
        </p:nvSpPr>
        <p:spPr>
          <a:xfrm>
            <a:off x="2924381" y="1312807"/>
            <a:ext cx="1489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X: real images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47B15E-E44A-E6F9-972A-C3A7A933C2F0}"/>
              </a:ext>
            </a:extLst>
          </p:cNvPr>
          <p:cNvSpPr txBox="1"/>
          <p:nvPr/>
        </p:nvSpPr>
        <p:spPr>
          <a:xfrm>
            <a:off x="2953672" y="2494828"/>
            <a:ext cx="163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Gz</a:t>
            </a:r>
            <a:r>
              <a:rPr lang="en-US" dirty="0"/>
              <a:t>: fake images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994947-C6E7-FFA7-823B-62BC964752F2}"/>
              </a:ext>
            </a:extLst>
          </p:cNvPr>
          <p:cNvSpPr txBox="1"/>
          <p:nvPr/>
        </p:nvSpPr>
        <p:spPr>
          <a:xfrm>
            <a:off x="6458953" y="4412184"/>
            <a:ext cx="163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Gz</a:t>
            </a:r>
            <a:r>
              <a:rPr lang="en-US" dirty="0"/>
              <a:t>: fake images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5E1920-40A7-EE08-7048-1FFE5B1AE5FB}"/>
              </a:ext>
            </a:extLst>
          </p:cNvPr>
          <p:cNvSpPr txBox="1"/>
          <p:nvPr/>
        </p:nvSpPr>
        <p:spPr>
          <a:xfrm>
            <a:off x="2924381" y="5780654"/>
            <a:ext cx="663170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D_loss</a:t>
            </a:r>
            <a:r>
              <a:rPr lang="en-US" dirty="0"/>
              <a:t> = </a:t>
            </a:r>
            <a:r>
              <a:rPr lang="en-US" dirty="0" err="1"/>
              <a:t>D_loss_real</a:t>
            </a:r>
            <a:r>
              <a:rPr lang="en-US" dirty="0"/>
              <a:t> (Dx, ones) + </a:t>
            </a:r>
            <a:r>
              <a:rPr lang="en-US" dirty="0" err="1"/>
              <a:t>D_loss_fake</a:t>
            </a:r>
            <a:r>
              <a:rPr lang="en-US" dirty="0"/>
              <a:t> (Dg, zeros)</a:t>
            </a:r>
          </a:p>
          <a:p>
            <a:r>
              <a:rPr lang="en-US" dirty="0" err="1"/>
              <a:t>G_loss</a:t>
            </a:r>
            <a:r>
              <a:rPr lang="en-US" dirty="0"/>
              <a:t> = </a:t>
            </a:r>
            <a:r>
              <a:rPr lang="en-US" dirty="0" err="1"/>
              <a:t>G_loss</a:t>
            </a:r>
            <a:r>
              <a:rPr lang="en-US" dirty="0"/>
              <a:t> (Dg, ones)</a:t>
            </a:r>
          </a:p>
        </p:txBody>
      </p:sp>
    </p:spTree>
    <p:extLst>
      <p:ext uri="{BB962C8B-B14F-4D97-AF65-F5344CB8AC3E}">
        <p14:creationId xmlns:p14="http://schemas.microsoft.com/office/powerpoint/2010/main" val="618972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2523</TotalTime>
  <Words>819</Words>
  <Application>Microsoft Office PowerPoint</Application>
  <PresentationFormat>Widescreen</PresentationFormat>
  <Paragraphs>135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Frutiger LT Arabic 45 Light</vt:lpstr>
      <vt:lpstr>FrutigerLTArabic-55Roman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Deep Fakes</vt:lpstr>
      <vt:lpstr>What is GAN?</vt:lpstr>
      <vt:lpstr>The GAN architecture </vt:lpstr>
      <vt:lpstr>GAN Game </vt:lpstr>
      <vt:lpstr>PowerPoint Presentation</vt:lpstr>
      <vt:lpstr>Types of GANs  </vt:lpstr>
      <vt:lpstr>DCGAN  </vt:lpstr>
      <vt:lpstr>Our proposed model Architecture</vt:lpstr>
      <vt:lpstr>Our proposed model Architecture </vt:lpstr>
      <vt:lpstr>GAN Parameters </vt:lpstr>
      <vt:lpstr>Linear Interpolation</vt:lpstr>
      <vt:lpstr>Vector Arithmetic </vt:lpstr>
      <vt:lpstr>Age prediction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Mohamed I. Habib</dc:creator>
  <cp:lastModifiedBy>عبدالعزيز القميزي</cp:lastModifiedBy>
  <cp:revision>132</cp:revision>
  <dcterms:created xsi:type="dcterms:W3CDTF">2021-06-25T15:13:11Z</dcterms:created>
  <dcterms:modified xsi:type="dcterms:W3CDTF">2022-05-17T08:16:16Z</dcterms:modified>
</cp:coreProperties>
</file>