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BRIc8sZPCTC6JJy0M6NKRK+zZ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e969a1903_3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1e969a1903_3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e969a1903_3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1e969a1903_3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18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e969a1903_3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1e969a1903_3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01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e969a1903_3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1e969a1903_3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248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e969a1903_3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1e969a1903_3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0520" y="997204"/>
            <a:ext cx="3490960" cy="159554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148527" y="3126055"/>
            <a:ext cx="989494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3200" b="1" dirty="0">
                <a:solidFill>
                  <a:srgbClr val="92D050"/>
                </a:solidFill>
                <a:latin typeface="DG Agnadeen" panose="00000500000000000000" pitchFamily="2" charset="-78"/>
                <a:ea typeface="Cascadia Code ExtraLight" panose="020B0609020000020004" pitchFamily="49" charset="0"/>
                <a:cs typeface="DG Agnadeen" panose="00000500000000000000" pitchFamily="2" charset="-78"/>
                <a:sym typeface="Calibri"/>
              </a:rPr>
              <a:t> </a:t>
            </a:r>
            <a:r>
              <a:rPr lang="en-SA" sz="3200" b="1" dirty="0">
                <a:solidFill>
                  <a:srgbClr val="92D050"/>
                </a:solidFill>
                <a:latin typeface="DG Agnadeen" panose="00000500000000000000" pitchFamily="2" charset="-78"/>
                <a:ea typeface="Cascadia Code ExtraLight" panose="020B0609020000020004" pitchFamily="49" charset="0"/>
                <a:cs typeface="DG Agnadeen" panose="00000500000000000000" pitchFamily="2" charset="-78"/>
                <a:sym typeface="Calibri"/>
              </a:rPr>
              <a:t>اسم المشروع:</a:t>
            </a:r>
            <a:r>
              <a:rPr lang="ar-SA" sz="3200" b="1" dirty="0">
                <a:solidFill>
                  <a:srgbClr val="92D050"/>
                </a:solidFill>
                <a:latin typeface="DG Agnadeen" panose="00000500000000000000" pitchFamily="2" charset="-78"/>
                <a:ea typeface="Cascadia Code ExtraLight" panose="020B0609020000020004" pitchFamily="49" charset="0"/>
                <a:cs typeface="DG Agnadeen" panose="00000500000000000000" pitchFamily="2" charset="-78"/>
                <a:sym typeface="Calibri"/>
              </a:rPr>
              <a:t> </a:t>
            </a:r>
            <a:r>
              <a:rPr lang="ar-SA" sz="3200" b="1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ea typeface="Cascadia Code ExtraLight" panose="020B0609020000020004" pitchFamily="49" charset="0"/>
                <a:cs typeface="DG Agnadeen" panose="00000500000000000000" pitchFamily="2" charset="-78"/>
                <a:sym typeface="Calibri"/>
              </a:rPr>
              <a:t>عقار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ea typeface="Cascadia Code ExtraLight" panose="020B0609020000020004" pitchFamily="49" charset="0"/>
                <a:cs typeface="DG Agnadeen" panose="00000500000000000000" pitchFamily="2" charset="-78"/>
                <a:sym typeface="Calibri"/>
              </a:rPr>
              <a:t>GPT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DG Agnadeen" panose="00000500000000000000" pitchFamily="2" charset="-78"/>
              <a:ea typeface="Cascadia Code ExtraLight" panose="020B0609020000020004" pitchFamily="49" charset="0"/>
              <a:cs typeface="DG Agnadeen" panose="00000500000000000000" pitchFamily="2" charset="-78"/>
              <a:sym typeface="Calibri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3200" b="1" dirty="0">
                <a:solidFill>
                  <a:srgbClr val="92D050"/>
                </a:solidFill>
                <a:latin typeface="DG Agnadeen" panose="00000500000000000000" pitchFamily="2" charset="-78"/>
                <a:ea typeface="Cascadia Code ExtraLight" panose="020B0609020000020004" pitchFamily="49" charset="0"/>
                <a:cs typeface="DG Agnadeen" panose="00000500000000000000" pitchFamily="2" charset="-78"/>
                <a:sym typeface="Calibri"/>
              </a:rPr>
              <a:t>اسم الفريق:</a:t>
            </a:r>
            <a:r>
              <a:rPr lang="ar-SA" sz="3200" b="1" dirty="0">
                <a:solidFill>
                  <a:srgbClr val="92D050"/>
                </a:solidFill>
                <a:latin typeface="DG Agnadeen" panose="00000500000000000000" pitchFamily="2" charset="-78"/>
                <a:ea typeface="Cascadia Code ExtraLight" panose="020B0609020000020004" pitchFamily="49" charset="0"/>
                <a:cs typeface="DG Agnadeen" panose="00000500000000000000" pitchFamily="2" charset="-78"/>
                <a:sym typeface="Calibri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ea typeface="Cascadia Code ExtraLight" panose="020B0609020000020004" pitchFamily="49" charset="0"/>
                <a:cs typeface="DG Agnadeen" panose="00000500000000000000" pitchFamily="2" charset="-78"/>
                <a:sym typeface="Calibri"/>
              </a:rPr>
              <a:t>REDPLATINUM</a:t>
            </a:r>
            <a:endParaRPr lang="ar-SA" sz="3200" b="1" dirty="0">
              <a:solidFill>
                <a:schemeClr val="accent6">
                  <a:lumMod val="75000"/>
                </a:schemeClr>
              </a:solidFill>
              <a:latin typeface="DG Agnadeen" panose="00000500000000000000" pitchFamily="2" charset="-78"/>
              <a:ea typeface="Cascadia Code ExtraLight" panose="020B0609020000020004" pitchFamily="49" charset="0"/>
              <a:cs typeface="DG Agnadeen" panose="00000500000000000000" pitchFamily="2" charset="-78"/>
              <a:sym typeface="Calibri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3200" b="1" dirty="0">
                <a:solidFill>
                  <a:srgbClr val="92D050"/>
                </a:solidFill>
                <a:latin typeface="DG Agnadeen" panose="00000500000000000000" pitchFamily="2" charset="-78"/>
                <a:ea typeface="Cascadia Code ExtraLight" panose="020B0609020000020004" pitchFamily="49" charset="0"/>
                <a:cs typeface="DG Agnadeen" panose="00000500000000000000" pitchFamily="2" charset="-78"/>
                <a:sym typeface="Calibri"/>
              </a:rPr>
              <a:t>تقديم: </a:t>
            </a:r>
            <a:r>
              <a:rPr lang="ar-SA" sz="3200" b="1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ea typeface="Cascadia Code ExtraLight" panose="020B0609020000020004" pitchFamily="49" charset="0"/>
                <a:cs typeface="DG Agnadeen" panose="00000500000000000000" pitchFamily="2" charset="-78"/>
                <a:sym typeface="Calibri"/>
              </a:rPr>
              <a:t>عبدالعزيز يعقوب الجميعه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DG Agnadeen" panose="00000500000000000000" pitchFamily="2" charset="-78"/>
              <a:ea typeface="Cascadia Code ExtraLight" panose="020B0609020000020004" pitchFamily="49" charset="0"/>
              <a:cs typeface="DG Agnadeen" panose="00000500000000000000" pitchFamily="2" charset="-78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1331685" y="2612571"/>
            <a:ext cx="9800771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Courier New" panose="02070309020205020404" pitchFamily="49" charset="0"/>
              <a:buChar char="o"/>
            </a:pPr>
            <a:r>
              <a:rPr lang="ar-SA" sz="18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ماهو </a:t>
            </a:r>
            <a:r>
              <a:rPr lang="ar-SA" sz="1800" dirty="0">
                <a:solidFill>
                  <a:schemeClr val="accent6">
                    <a:lumMod val="50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عقار</a:t>
            </a:r>
            <a:r>
              <a:rPr lang="ar-SA" sz="18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GPT</a:t>
            </a:r>
            <a:r>
              <a:rPr lang="ar-SA" sz="18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؟ هي خدمة تشاتبوت على تطبيق منصة البيانات العقارية</a:t>
            </a:r>
            <a:br>
              <a:rPr lang="ar-SA" sz="18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</a:br>
            <a:r>
              <a:rPr lang="ar-SA" sz="18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 مبنية على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ChatGPT3</a:t>
            </a:r>
            <a:r>
              <a:rPr lang="ar-SA" sz="18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 وتم تحديد خصائصها لخدمة القطاع العقاري في المملكة (</a:t>
            </a:r>
            <a:r>
              <a:rPr lang="ar-SA" sz="1800" u="sng" dirty="0">
                <a:solidFill>
                  <a:schemeClr val="accent6">
                    <a:lumMod val="50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في مدينة الرياض في النموذج التجريبي</a:t>
            </a:r>
            <a:r>
              <a:rPr lang="ar-SA" sz="18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) وتغذيتها ببيانات الصفقات العقارية المنفذة  على موقع</a:t>
            </a:r>
            <a:br>
              <a:rPr lang="ar-SA" sz="18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</a:br>
            <a:r>
              <a:rPr lang="ar-SA" sz="18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وزارة العدل التي تمت خلال الفترة الماضية والتي تحتوي على عدة تفاصيل مهمة مثل سعر المتر و المساحة و المخطط والحي وتاريخه.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DG Agnadeen" panose="00000500000000000000" pitchFamily="2" charset="-78"/>
              <a:cs typeface="DG Agnadeen" panose="00000500000000000000" pitchFamily="2" charset="-78"/>
            </a:endParaRPr>
          </a:p>
          <a:p>
            <a:pPr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Courier New" panose="02070309020205020404" pitchFamily="49" charset="0"/>
              <a:buChar char="o"/>
            </a:pPr>
            <a:endParaRPr lang="ar-SA" sz="1800" dirty="0">
              <a:solidFill>
                <a:schemeClr val="accent6">
                  <a:lumMod val="75000"/>
                </a:schemeClr>
              </a:solidFill>
              <a:latin typeface="DG Agnadeen" panose="00000500000000000000" pitchFamily="2" charset="-78"/>
              <a:cs typeface="DG Agnadeen" panose="00000500000000000000" pitchFamily="2" charset="-78"/>
            </a:endParaRPr>
          </a:p>
          <a:p>
            <a:pPr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Courier New" panose="02070309020205020404" pitchFamily="49" charset="0"/>
              <a:buChar char="o"/>
            </a:pPr>
            <a:r>
              <a:rPr lang="ar-SA" sz="18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- سؤال! هل قمتم بالتسائل عن سعر شقة أو فيلا أو إيجار أو أي عقار معين خلال الثلاثة أشهر الماضية؟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DG Agnadeen" panose="00000500000000000000" pitchFamily="2" charset="-78"/>
              <a:cs typeface="DG Agnadeen" panose="00000500000000000000" pitchFamily="2" charset="-78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547099" y="1827850"/>
            <a:ext cx="9800771" cy="51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lang="en-SA" sz="2800" b="1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ea typeface="Calibri"/>
                <a:cs typeface="DG Agnadeen" panose="00000500000000000000" pitchFamily="2" charset="-78"/>
                <a:sym typeface="Calibri"/>
              </a:rPr>
              <a:t>نب</a:t>
            </a:r>
            <a:r>
              <a:rPr lang="ar-SA" sz="2800" b="1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ea typeface="Calibri"/>
                <a:cs typeface="DG Agnadeen" panose="00000500000000000000" pitchFamily="2" charset="-78"/>
                <a:sym typeface="Calibri"/>
              </a:rPr>
              <a:t>ذة: </a:t>
            </a:r>
            <a:r>
              <a:rPr lang="ar-SA" sz="2000" b="1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ea typeface="Calibri"/>
                <a:cs typeface="DG Agnadeen" panose="00000500000000000000" pitchFamily="2" charset="-78"/>
                <a:sym typeface="Calibri"/>
              </a:rPr>
              <a:t>برمجة تشاتبوت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ea typeface="Calibri"/>
                <a:cs typeface="DG Agnadeen" panose="00000500000000000000" pitchFamily="2" charset="-78"/>
                <a:sym typeface="Calibri"/>
              </a:rPr>
              <a:t> </a:t>
            </a:r>
            <a:r>
              <a:rPr lang="ar-SA" sz="2000" b="1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ea typeface="Calibri"/>
                <a:cs typeface="DG Agnadeen" panose="00000500000000000000" pitchFamily="2" charset="-78"/>
                <a:sym typeface="Calibri"/>
              </a:rPr>
              <a:t> مبني على بيانات وزارة العدل العقارية. </a:t>
            </a:r>
            <a:endParaRPr sz="2000" b="1" dirty="0">
              <a:solidFill>
                <a:schemeClr val="accent6">
                  <a:lumMod val="75000"/>
                </a:schemeClr>
              </a:solidFill>
              <a:latin typeface="DG Agnadeen" panose="00000500000000000000" pitchFamily="2" charset="-78"/>
              <a:ea typeface="Calibri"/>
              <a:cs typeface="DG Agnadeen" panose="00000500000000000000" pitchFamily="2" charset="-78"/>
              <a:sym typeface="Calibri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E8DCF2B-0C73-8B2B-03C5-98764188666E}"/>
              </a:ext>
            </a:extLst>
          </p:cNvPr>
          <p:cNvSpPr/>
          <p:nvPr/>
        </p:nvSpPr>
        <p:spPr>
          <a:xfrm rot="2432497">
            <a:off x="2497393" y="1090095"/>
            <a:ext cx="501446" cy="446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0F110B3-75CA-2006-B832-17C423183819}"/>
              </a:ext>
            </a:extLst>
          </p:cNvPr>
          <p:cNvSpPr/>
          <p:nvPr/>
        </p:nvSpPr>
        <p:spPr>
          <a:xfrm rot="19321745">
            <a:off x="1649605" y="1519314"/>
            <a:ext cx="1005839" cy="88353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E452623-82C1-03FC-A73A-17FCE158EBF0}"/>
              </a:ext>
            </a:extLst>
          </p:cNvPr>
          <p:cNvSpPr/>
          <p:nvPr/>
        </p:nvSpPr>
        <p:spPr>
          <a:xfrm rot="20637349">
            <a:off x="223340" y="2464897"/>
            <a:ext cx="1005839" cy="88353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e969a1903_31_0"/>
          <p:cNvSpPr txBox="1">
            <a:spLocks noGrp="1"/>
          </p:cNvSpPr>
          <p:nvPr>
            <p:ph type="body" idx="1"/>
          </p:nvPr>
        </p:nvSpPr>
        <p:spPr>
          <a:xfrm>
            <a:off x="1331685" y="2612571"/>
            <a:ext cx="9800700" cy="25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indent="-457200" algn="r" rtl="1">
              <a:lnSpc>
                <a:spcPct val="150000"/>
              </a:lnSpc>
              <a:spcBef>
                <a:spcPts val="0"/>
              </a:spcBef>
              <a:buClr>
                <a:srgbClr val="3A3838"/>
              </a:buClr>
              <a:buSzPts val="2800"/>
            </a:pP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تيسير سهولة وصول المعلومات العقارية الصحيحة والغير </a:t>
            </a:r>
            <a:b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</a:b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مظللة (</a:t>
            </a:r>
            <a:r>
              <a:rPr lang="ar-SA" sz="2000" dirty="0">
                <a:solidFill>
                  <a:schemeClr val="accent6">
                    <a:lumMod val="50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مصداقية البيانات</a:t>
            </a: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) التي تساهم في تحسين إستيعاب المهتمين بالمجال</a:t>
            </a:r>
            <a:b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</a:b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بدون مشقة التعامل مع التصوير البياني  للكل وبالأخص </a:t>
            </a:r>
            <a:b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</a:b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الغير ملمين في التعامل مع التقنية.</a:t>
            </a:r>
          </a:p>
          <a:p>
            <a:pPr indent="-457200" algn="r" rtl="1">
              <a:lnSpc>
                <a:spcPct val="150000"/>
              </a:lnSpc>
              <a:spcBef>
                <a:spcPts val="0"/>
              </a:spcBef>
              <a:buClr>
                <a:srgbClr val="3A3838"/>
              </a:buClr>
              <a:buSzPts val="2800"/>
            </a:pP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سرعة الحصول على المعلومة مع تفاصيل أكثر في حال</a:t>
            </a:r>
            <a:b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</a:b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تحديدها مثل توفير إجابات منطقية للأسعار وعدد الصفقات و أرقام</a:t>
            </a:r>
            <a:b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</a:b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 وتواريخ مبسطة يفهمها العميل.</a:t>
            </a:r>
          </a:p>
          <a:p>
            <a:pPr indent="-457200" algn="r" rtl="1">
              <a:lnSpc>
                <a:spcPct val="150000"/>
              </a:lnSpc>
              <a:spcBef>
                <a:spcPts val="0"/>
              </a:spcBef>
              <a:buClr>
                <a:srgbClr val="3A3838"/>
              </a:buClr>
              <a:buSzPts val="2800"/>
            </a:pPr>
            <a:r>
              <a:rPr lang="ar-SA" sz="2000" u="sng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تحدي: </a:t>
            </a:r>
            <a:r>
              <a:rPr lang="ar-SA" sz="2000" u="sng" dirty="0">
                <a:solidFill>
                  <a:schemeClr val="accent6">
                    <a:lumMod val="50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التعرف على طريقة الكتابة العامية والمتداولة والإجابة عليها.</a:t>
            </a:r>
          </a:p>
        </p:txBody>
      </p:sp>
      <p:sp>
        <p:nvSpPr>
          <p:cNvPr id="97" name="Google Shape;97;g21e969a1903_31_0"/>
          <p:cNvSpPr txBox="1"/>
          <p:nvPr/>
        </p:nvSpPr>
        <p:spPr>
          <a:xfrm>
            <a:off x="1331685" y="1705429"/>
            <a:ext cx="98007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lang="ar-SA" sz="2800" b="1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ea typeface="Calibri"/>
                <a:cs typeface="DG Agnadeen" panose="00000500000000000000" pitchFamily="2" charset="-78"/>
                <a:sym typeface="Calibri"/>
              </a:rPr>
              <a:t>التحديات والمشاكل التي تم حلها.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D5036ED-5544-A636-32B7-C3D5D060EFED}"/>
              </a:ext>
            </a:extLst>
          </p:cNvPr>
          <p:cNvSpPr/>
          <p:nvPr/>
        </p:nvSpPr>
        <p:spPr>
          <a:xfrm rot="2432497">
            <a:off x="5211095" y="441167"/>
            <a:ext cx="501446" cy="446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E1377C4-728C-B714-B6A9-B72F949C4942}"/>
              </a:ext>
            </a:extLst>
          </p:cNvPr>
          <p:cNvSpPr/>
          <p:nvPr/>
        </p:nvSpPr>
        <p:spPr>
          <a:xfrm rot="19321745">
            <a:off x="2180545" y="959875"/>
            <a:ext cx="1005839" cy="88353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A3D2A6-722F-451B-F1E0-90F79FFE20DE}"/>
              </a:ext>
            </a:extLst>
          </p:cNvPr>
          <p:cNvSpPr/>
          <p:nvPr/>
        </p:nvSpPr>
        <p:spPr>
          <a:xfrm rot="20637349">
            <a:off x="3532325" y="847823"/>
            <a:ext cx="1005839" cy="88353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AD19F18-C7E5-F1E5-7BE5-B9FA8CE4BE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55" t="3234" r="755"/>
          <a:stretch/>
        </p:blipFill>
        <p:spPr>
          <a:xfrm>
            <a:off x="1464982" y="2220829"/>
            <a:ext cx="1100434" cy="23071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687F3A-809F-FD00-46BB-711165434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606" y="2220829"/>
            <a:ext cx="1064843" cy="23071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e969a1903_31_0"/>
          <p:cNvSpPr txBox="1">
            <a:spLocks noGrp="1"/>
          </p:cNvSpPr>
          <p:nvPr>
            <p:ph type="body" idx="1"/>
          </p:nvPr>
        </p:nvSpPr>
        <p:spPr>
          <a:xfrm>
            <a:off x="1331685" y="2612571"/>
            <a:ext cx="9800700" cy="25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indent="-457200" algn="r" rtl="1">
              <a:lnSpc>
                <a:spcPct val="150000"/>
              </a:lnSpc>
              <a:spcBef>
                <a:spcPts val="0"/>
              </a:spcBef>
              <a:buClr>
                <a:srgbClr val="3A3838"/>
              </a:buClr>
              <a:buSzPts val="2800"/>
            </a:pP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هناك الكثير من أفكار التوسع حول خدمة </a:t>
            </a:r>
            <a:r>
              <a:rPr lang="ar-SA" sz="2000" dirty="0">
                <a:solidFill>
                  <a:schemeClr val="accent6">
                    <a:lumMod val="50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عقار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GPT</a:t>
            </a: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 مثل </a:t>
            </a:r>
            <a:b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</a:b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توفير نشرة الأخبار اليومية المحدثة من قواعد البيانات أو الربط </a:t>
            </a:r>
            <a:b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</a:b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المباشر مع وزارة العدل.</a:t>
            </a:r>
          </a:p>
          <a:p>
            <a:pPr indent="-457200" algn="r" rtl="1">
              <a:lnSpc>
                <a:spcPct val="150000"/>
              </a:lnSpc>
              <a:spcBef>
                <a:spcPts val="0"/>
              </a:spcBef>
              <a:buClr>
                <a:srgbClr val="3A3838"/>
              </a:buClr>
              <a:buSzPts val="2800"/>
            </a:pP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إمكانية توسيع الخدمات لتشمل خدمات التطبيق الأخرى </a:t>
            </a:r>
            <a:b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</a:b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لتوفير معلومات عن بيانات العرض و الطلب المتواجدة في السوق</a:t>
            </a:r>
            <a:b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</a:b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مع عدم خلطها مع بيانات الصفقات التنفيذية للحفاظ على دقتها ومصداقيتها.</a:t>
            </a:r>
          </a:p>
          <a:p>
            <a:pPr indent="-457200" algn="r" rtl="1">
              <a:lnSpc>
                <a:spcPct val="150000"/>
              </a:lnSpc>
              <a:spcBef>
                <a:spcPts val="0"/>
              </a:spcBef>
              <a:buClr>
                <a:srgbClr val="3A3838"/>
              </a:buClr>
              <a:buSzPts val="2800"/>
            </a:pP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ويمكن الإستفادة منه في خدمات التطبيق نفسه.</a:t>
            </a:r>
          </a:p>
        </p:txBody>
      </p:sp>
      <p:sp>
        <p:nvSpPr>
          <p:cNvPr id="97" name="Google Shape;97;g21e969a1903_31_0"/>
          <p:cNvSpPr txBox="1"/>
          <p:nvPr/>
        </p:nvSpPr>
        <p:spPr>
          <a:xfrm>
            <a:off x="1331685" y="1705429"/>
            <a:ext cx="98007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lang="ar-SA" sz="2800" b="1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ea typeface="Calibri"/>
                <a:cs typeface="DG Agnadeen" panose="00000500000000000000" pitchFamily="2" charset="-78"/>
                <a:sym typeface="Calibri"/>
              </a:rPr>
              <a:t>قابلية التوسع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D5036ED-5544-A636-32B7-C3D5D060EFED}"/>
              </a:ext>
            </a:extLst>
          </p:cNvPr>
          <p:cNvSpPr/>
          <p:nvPr/>
        </p:nvSpPr>
        <p:spPr>
          <a:xfrm rot="2432497">
            <a:off x="5211095" y="441167"/>
            <a:ext cx="501446" cy="446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E1377C4-728C-B714-B6A9-B72F949C4942}"/>
              </a:ext>
            </a:extLst>
          </p:cNvPr>
          <p:cNvSpPr/>
          <p:nvPr/>
        </p:nvSpPr>
        <p:spPr>
          <a:xfrm rot="19321745">
            <a:off x="2180545" y="959875"/>
            <a:ext cx="1005839" cy="88353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A3D2A6-722F-451B-F1E0-90F79FFE20DE}"/>
              </a:ext>
            </a:extLst>
          </p:cNvPr>
          <p:cNvSpPr/>
          <p:nvPr/>
        </p:nvSpPr>
        <p:spPr>
          <a:xfrm rot="20637349">
            <a:off x="3532325" y="847823"/>
            <a:ext cx="1005839" cy="88353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4134B7C-813E-245A-3661-3831FD8FC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24261">
            <a:off x="1945782" y="2244574"/>
            <a:ext cx="1277516" cy="27679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5186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e969a1903_31_0"/>
          <p:cNvSpPr txBox="1">
            <a:spLocks noGrp="1"/>
          </p:cNvSpPr>
          <p:nvPr>
            <p:ph type="body" idx="1"/>
          </p:nvPr>
        </p:nvSpPr>
        <p:spPr>
          <a:xfrm>
            <a:off x="1331685" y="2612571"/>
            <a:ext cx="9800700" cy="25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algn="r" rtl="1">
              <a:lnSpc>
                <a:spcPct val="150000"/>
              </a:lnSpc>
              <a:spcBef>
                <a:spcPts val="0"/>
              </a:spcBef>
              <a:buClr>
                <a:srgbClr val="3A3838"/>
              </a:buClr>
              <a:buSzPts val="2800"/>
            </a:pP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بما أن التطبيق يقدم عدة خدمات عقارية مختلفة بإشتراكات شهرية</a:t>
            </a:r>
            <a:b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</a:b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يمكن إضافة هذه الخدمة لتعزيز الخدمات الأخرى وتوسيع القاعدة </a:t>
            </a:r>
            <a:b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</a:b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الجماهيرية للتطبيق من كل الفئات.</a:t>
            </a:r>
          </a:p>
          <a:p>
            <a:pPr marL="342900" algn="r" rtl="1">
              <a:lnSpc>
                <a:spcPct val="150000"/>
              </a:lnSpc>
              <a:spcBef>
                <a:spcPts val="0"/>
              </a:spcBef>
              <a:buClr>
                <a:srgbClr val="3A3838"/>
              </a:buClr>
              <a:buSzPts val="2800"/>
            </a:pP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تقديم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API</a:t>
            </a: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 هذه الخدمة للطلاب وعلماء البيانات في المستقبل</a:t>
            </a:r>
            <a:b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</a:b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 بإشتراكات زمنية لتمكينهم من الإعتماد على البيانات الحصرية</a:t>
            </a:r>
            <a:b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</a:br>
            <a:r>
              <a:rPr lang="ar-SA" sz="2000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cs typeface="DG Agnadeen" panose="00000500000000000000" pitchFamily="2" charset="-78"/>
              </a:rPr>
              <a:t>لدى المنصة مثل العرض والطلب وكذلك صفقات التنفيذ.</a:t>
            </a:r>
          </a:p>
        </p:txBody>
      </p:sp>
      <p:sp>
        <p:nvSpPr>
          <p:cNvPr id="97" name="Google Shape;97;g21e969a1903_31_0"/>
          <p:cNvSpPr txBox="1"/>
          <p:nvPr/>
        </p:nvSpPr>
        <p:spPr>
          <a:xfrm>
            <a:off x="1331685" y="1705429"/>
            <a:ext cx="98007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lang="ar-SA" sz="2800" b="1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ea typeface="Calibri"/>
                <a:cs typeface="DG Agnadeen" panose="00000500000000000000" pitchFamily="2" charset="-78"/>
                <a:sym typeface="Calibri"/>
              </a:rPr>
              <a:t>مالعائدات المتوقعة من الخدمة؟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D5036ED-5544-A636-32B7-C3D5D060EFED}"/>
              </a:ext>
            </a:extLst>
          </p:cNvPr>
          <p:cNvSpPr/>
          <p:nvPr/>
        </p:nvSpPr>
        <p:spPr>
          <a:xfrm rot="2432497">
            <a:off x="5211095" y="441167"/>
            <a:ext cx="501446" cy="446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E1377C4-728C-B714-B6A9-B72F949C4942}"/>
              </a:ext>
            </a:extLst>
          </p:cNvPr>
          <p:cNvSpPr/>
          <p:nvPr/>
        </p:nvSpPr>
        <p:spPr>
          <a:xfrm rot="19321745">
            <a:off x="2985498" y="1974935"/>
            <a:ext cx="1005839" cy="88353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A3D2A6-722F-451B-F1E0-90F79FFE20DE}"/>
              </a:ext>
            </a:extLst>
          </p:cNvPr>
          <p:cNvSpPr/>
          <p:nvPr/>
        </p:nvSpPr>
        <p:spPr>
          <a:xfrm rot="20637349">
            <a:off x="2742813" y="453629"/>
            <a:ext cx="1005839" cy="88353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4134B7C-813E-245A-3661-3831FD8FC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28827">
            <a:off x="875706" y="2403350"/>
            <a:ext cx="1202387" cy="26051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9764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e969a1903_31_0"/>
          <p:cNvSpPr txBox="1"/>
          <p:nvPr/>
        </p:nvSpPr>
        <p:spPr>
          <a:xfrm>
            <a:off x="1597156" y="1114358"/>
            <a:ext cx="98007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lang="ar-SA" sz="2800" b="1" dirty="0">
                <a:solidFill>
                  <a:schemeClr val="accent6">
                    <a:lumMod val="75000"/>
                  </a:schemeClr>
                </a:solidFill>
                <a:latin typeface="DG Agnadeen" panose="00000500000000000000" pitchFamily="2" charset="-78"/>
                <a:ea typeface="Calibri"/>
                <a:cs typeface="DG Agnadeen" panose="00000500000000000000" pitchFamily="2" charset="-78"/>
                <a:sym typeface="Calibri"/>
              </a:rPr>
              <a:t>صور للخدمة مع سهولة الوصول إليها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D5036ED-5544-A636-32B7-C3D5D060EFED}"/>
              </a:ext>
            </a:extLst>
          </p:cNvPr>
          <p:cNvSpPr/>
          <p:nvPr/>
        </p:nvSpPr>
        <p:spPr>
          <a:xfrm rot="2432497">
            <a:off x="5211095" y="441167"/>
            <a:ext cx="501446" cy="446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E1377C4-728C-B714-B6A9-B72F949C4942}"/>
              </a:ext>
            </a:extLst>
          </p:cNvPr>
          <p:cNvSpPr/>
          <p:nvPr/>
        </p:nvSpPr>
        <p:spPr>
          <a:xfrm rot="19321745">
            <a:off x="2985498" y="1974935"/>
            <a:ext cx="1005839" cy="88353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A3D2A6-722F-451B-F1E0-90F79FFE20DE}"/>
              </a:ext>
            </a:extLst>
          </p:cNvPr>
          <p:cNvSpPr/>
          <p:nvPr/>
        </p:nvSpPr>
        <p:spPr>
          <a:xfrm rot="20637349">
            <a:off x="2742813" y="453629"/>
            <a:ext cx="1005839" cy="88353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BEF05CA-3296-1061-F1D6-BA5565D76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764" y="1729523"/>
            <a:ext cx="2203719" cy="47747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678E8F3-252E-0CFC-A2C9-649A26A4E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033" y="1739356"/>
            <a:ext cx="2203719" cy="47747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4369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21e969a1903_31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0520" y="997204"/>
            <a:ext cx="3490961" cy="159554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1e969a1903_31_10"/>
          <p:cNvSpPr txBox="1"/>
          <p:nvPr/>
        </p:nvSpPr>
        <p:spPr>
          <a:xfrm>
            <a:off x="4063231" y="3204714"/>
            <a:ext cx="4065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4800" b="1" dirty="0">
                <a:solidFill>
                  <a:schemeClr val="lt1"/>
                </a:solidFill>
                <a:latin typeface="DG Agnadeen" panose="00000500000000000000" pitchFamily="2" charset="-78"/>
                <a:ea typeface="Calibri"/>
                <a:cs typeface="DG Agnadeen" panose="00000500000000000000" pitchFamily="2" charset="-78"/>
                <a:sym typeface="Calibri"/>
              </a:rPr>
              <a:t>شكرًا لكم</a:t>
            </a:r>
            <a:endParaRPr sz="4800" b="1" dirty="0">
              <a:solidFill>
                <a:schemeClr val="lt1"/>
              </a:solidFill>
              <a:latin typeface="DG Agnadeen" panose="00000500000000000000" pitchFamily="2" charset="-78"/>
              <a:ea typeface="Calibri"/>
              <a:cs typeface="DG Agnadeen" panose="00000500000000000000" pitchFamily="2" charset="-78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331</Words>
  <Application>Microsoft Office PowerPoint</Application>
  <PresentationFormat>Widescreen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DG Agnadeen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خلود</dc:creator>
  <cp:lastModifiedBy>Abdulaziz Yaqoob Yousef Aljumaia</cp:lastModifiedBy>
  <cp:revision>4</cp:revision>
  <dcterms:created xsi:type="dcterms:W3CDTF">2023-03-13T09:30:31Z</dcterms:created>
  <dcterms:modified xsi:type="dcterms:W3CDTF">2023-03-18T12:40:30Z</dcterms:modified>
</cp:coreProperties>
</file>