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1" r:id="rId3"/>
    <p:sldId id="257" r:id="rId4"/>
    <p:sldId id="262" r:id="rId5"/>
    <p:sldId id="263" r:id="rId6"/>
    <p:sldId id="258" r:id="rId7"/>
    <p:sldId id="259" r:id="rId8"/>
    <p:sldId id="260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7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0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45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496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5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6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04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1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2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2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0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3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9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7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4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3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0296A1A5-B6A7-4099-BA2A-B0081E6DD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123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630B-EDDE-4E52-8095-37CC13C37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Final  Project</a:t>
            </a:r>
            <a:br>
              <a:rPr lang="en-US" sz="4800" dirty="0"/>
            </a:br>
            <a:r>
              <a:rPr lang="en-US" sz="4800" dirty="0"/>
              <a:t>Respiratory  Cancer Survivability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02E9D-BA92-4F19-9A62-70D5176B2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/>
              <a:t>Abdulaziz Almuhaidib</a:t>
            </a:r>
          </a:p>
        </p:txBody>
      </p:sp>
    </p:spTree>
    <p:extLst>
      <p:ext uri="{BB962C8B-B14F-4D97-AF65-F5344CB8AC3E}">
        <p14:creationId xmlns:p14="http://schemas.microsoft.com/office/powerpoint/2010/main" val="3133013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 up shot of connecting patterns">
            <a:extLst>
              <a:ext uri="{FF2B5EF4-FFF2-40B4-BE49-F238E27FC236}">
                <a16:creationId xmlns:a16="http://schemas.microsoft.com/office/drawing/2014/main" id="{0296A1A5-B6A7-4099-BA2A-B0081E6DD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B630B-EDDE-4E52-8095-37CC13C37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37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3962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0AB9C63-27B3-4275-BF3D-3E471704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8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C43EA-88AD-4DA6-8BC8-0F1AB8E2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005" y="847082"/>
            <a:ext cx="6142748" cy="4779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l"/>
            <a:br>
              <a:rPr lang="en-US" sz="2200" dirty="0"/>
            </a:br>
            <a:r>
              <a:rPr lang="en-US" sz="4900" dirty="0"/>
              <a:t>Would early checkup make a huge difference?</a:t>
            </a:r>
            <a:br>
              <a:rPr lang="en-US" sz="4900" dirty="0"/>
            </a:br>
            <a:br>
              <a:rPr lang="en-US" sz="2200" dirty="0"/>
            </a:br>
            <a:endParaRPr lang="en-US" sz="2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23" name="Graphic 22" descr="Bullseye">
            <a:extLst>
              <a:ext uri="{FF2B5EF4-FFF2-40B4-BE49-F238E27FC236}">
                <a16:creationId xmlns:a16="http://schemas.microsoft.com/office/drawing/2014/main" id="{BED2E2CA-4F59-4CA5-961E-5BD018D21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7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7242AC-41C5-4DAE-839B-6339047F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Dataset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366F1A-F3DF-4FA2-941D-B475E5CF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The dataset used in this project is generated from the surveillance, epidemiology, and end results (SEER) program    dataset which contains over 9.5 million records. </a:t>
            </a:r>
          </a:p>
          <a:p>
            <a:r>
              <a:rPr lang="en-US" dirty="0"/>
              <a:t>Used dataset has 182099 records of patient who have respiratory cancer in the years 2008 to 2012.  </a:t>
            </a:r>
          </a:p>
          <a:p>
            <a:r>
              <a:rPr lang="en-US" dirty="0"/>
              <a:t>13 features including 1 target.</a:t>
            </a:r>
          </a:p>
        </p:txBody>
      </p:sp>
    </p:spTree>
    <p:extLst>
      <p:ext uri="{BB962C8B-B14F-4D97-AF65-F5344CB8AC3E}">
        <p14:creationId xmlns:p14="http://schemas.microsoft.com/office/powerpoint/2010/main" val="1762776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7242AC-41C5-4DAE-839B-6339047F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Target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366F1A-F3DF-4FA2-941D-B475E5CF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 fontScale="70000" lnSpcReduction="20000"/>
          </a:bodyPr>
          <a:lstStyle/>
          <a:p>
            <a:r>
              <a:rPr lang="en-US" dirty="0"/>
              <a:t>Our target is  survivability </a:t>
            </a:r>
          </a:p>
          <a:p>
            <a:r>
              <a:rPr lang="en-US" u="sng" dirty="0"/>
              <a:t>If</a:t>
            </a:r>
            <a:r>
              <a:rPr lang="en-US" dirty="0"/>
              <a:t> survival month is greater or equal to 60 months and vital status recode is alive: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u="sng" dirty="0"/>
              <a:t>Then</a:t>
            </a:r>
            <a:r>
              <a:rPr lang="en-US" dirty="0"/>
              <a:t> the patient is a survival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u="sng" dirty="0"/>
              <a:t>Else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u="sng" dirty="0"/>
              <a:t>If</a:t>
            </a:r>
            <a:r>
              <a:rPr lang="en-US" dirty="0"/>
              <a:t> survival month is less than 60 months and cause of death is respiratory cancer:</a:t>
            </a:r>
          </a:p>
          <a:p>
            <a:pPr marL="36900" indent="0">
              <a:buNone/>
            </a:pPr>
            <a:r>
              <a:rPr lang="en-US" dirty="0"/>
              <a:t>			</a:t>
            </a:r>
            <a:r>
              <a:rPr lang="en-US" u="sng" dirty="0"/>
              <a:t>Then</a:t>
            </a:r>
            <a:r>
              <a:rPr lang="en-US" dirty="0"/>
              <a:t> the patient is not a survival</a:t>
            </a:r>
          </a:p>
          <a:p>
            <a:pPr marL="36900" indent="0">
              <a:buNone/>
            </a:pPr>
            <a:r>
              <a:rPr lang="en-US" dirty="0"/>
              <a:t>		</a:t>
            </a:r>
            <a:r>
              <a:rPr lang="en-US" u="sng" dirty="0"/>
              <a:t>Else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			</a:t>
            </a:r>
            <a:r>
              <a:rPr lang="en-US" u="sng" dirty="0"/>
              <a:t>Then</a:t>
            </a:r>
            <a:r>
              <a:rPr lang="en-US" dirty="0"/>
              <a:t> the patient is died of other cause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71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2AFD0-456B-4AEC-8E69-1BECE74C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sz="2800" i="0" dirty="0">
                <a:solidFill>
                  <a:srgbClr val="000000"/>
                </a:solidFill>
                <a:effectLst/>
              </a:rPr>
              <a:t>Not </a:t>
            </a:r>
            <a:r>
              <a:rPr lang="en-US" sz="2800" dirty="0"/>
              <a:t>Survival = 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165,346</a:t>
            </a:r>
            <a:br>
              <a:rPr lang="en-US" sz="2800" i="0" dirty="0">
                <a:solidFill>
                  <a:srgbClr val="000000"/>
                </a:solidFill>
                <a:effectLst/>
              </a:rPr>
            </a:br>
            <a:br>
              <a:rPr lang="en-US" sz="2800" i="0" dirty="0">
                <a:solidFill>
                  <a:srgbClr val="000000"/>
                </a:solidFill>
                <a:effectLst/>
              </a:rPr>
            </a:br>
            <a:r>
              <a:rPr lang="en-US" sz="2800" i="0" dirty="0">
                <a:solidFill>
                  <a:srgbClr val="000000"/>
                </a:solidFill>
                <a:effectLst/>
              </a:rPr>
              <a:t>Survival</a:t>
            </a:r>
            <a:r>
              <a:rPr lang="en-US" sz="2800" dirty="0">
                <a:solidFill>
                  <a:srgbClr val="000000"/>
                </a:solidFill>
                <a:effectLst/>
              </a:rPr>
              <a:t> = </a:t>
            </a:r>
            <a:r>
              <a:rPr lang="en-US" sz="2800" i="0" dirty="0">
                <a:solidFill>
                  <a:srgbClr val="000000"/>
                </a:solidFill>
                <a:effectLst/>
              </a:rPr>
              <a:t>16,753</a:t>
            </a:r>
            <a:endParaRPr lang="en-US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DD8C9E-B9D1-4DFD-8B57-39052FE71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449" y="1802869"/>
            <a:ext cx="5998365" cy="3790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76852A-C68C-4622-820C-70289FDA0C57}"/>
              </a:ext>
            </a:extLst>
          </p:cNvPr>
          <p:cNvSpPr txBox="1"/>
          <p:nvPr/>
        </p:nvSpPr>
        <p:spPr>
          <a:xfrm>
            <a:off x="4096102" y="706837"/>
            <a:ext cx="399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Survival Vs. </a:t>
            </a:r>
            <a:r>
              <a:rPr lang="en-US" sz="280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Not Survival</a:t>
            </a: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7970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7242AC-41C5-4DAE-839B-6339047F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dirty="0"/>
              <a:t>Would early checkup make a huge difference?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366F1A-F3DF-4FA2-941D-B475E5CF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US" dirty="0"/>
              <a:t>We need to look at the percentage of survivability is each stage and each grade.</a:t>
            </a:r>
          </a:p>
        </p:txBody>
      </p:sp>
    </p:spTree>
    <p:extLst>
      <p:ext uri="{BB962C8B-B14F-4D97-AF65-F5344CB8AC3E}">
        <p14:creationId xmlns:p14="http://schemas.microsoft.com/office/powerpoint/2010/main" val="345953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7A11A-6420-46E3-8782-FD39C5BD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696" y="403913"/>
            <a:ext cx="1734609" cy="1164571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Stage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61F48D-2D04-46B2-BDCA-771EF0E40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0224" y="1954580"/>
            <a:ext cx="6432747" cy="2948838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152E2E5-D63D-4794-ABA5-842DB7300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75748"/>
              </p:ext>
            </p:extLst>
          </p:nvPr>
        </p:nvGraphicFramePr>
        <p:xfrm>
          <a:off x="444423" y="2307244"/>
          <a:ext cx="4440619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3113537445"/>
                    </a:ext>
                  </a:extLst>
                </a:gridCol>
                <a:gridCol w="2831402">
                  <a:extLst>
                    <a:ext uri="{9D8B030D-6E8A-4147-A177-3AD203B41FA5}">
                      <a16:colId xmlns:a16="http://schemas.microsoft.com/office/drawing/2014/main" val="379941536"/>
                    </a:ext>
                  </a:extLst>
                </a:gridCol>
                <a:gridCol w="1248537">
                  <a:extLst>
                    <a:ext uri="{9D8B030D-6E8A-4147-A177-3AD203B41FA5}">
                      <a16:colId xmlns:a16="http://schemas.microsoft.com/office/drawing/2014/main" val="186951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58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in situ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73.95%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57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localized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37.96%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regional by direct extension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83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distant site(s)-node(s) involved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5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unknown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4.05%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42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617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54CF9-9141-4D1F-8BC9-A0392C523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844" y="1342669"/>
            <a:ext cx="6818733" cy="38432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658BECC-03EE-4FFA-8D03-8934A267CDF5}"/>
              </a:ext>
            </a:extLst>
          </p:cNvPr>
          <p:cNvSpPr txBox="1">
            <a:spLocks/>
          </p:cNvSpPr>
          <p:nvPr/>
        </p:nvSpPr>
        <p:spPr>
          <a:xfrm>
            <a:off x="5228696" y="403913"/>
            <a:ext cx="1734609" cy="1164571"/>
          </a:xfrm>
          <a:prstGeom prst="rect">
            <a:avLst/>
          </a:prstGeom>
          <a:effectLst/>
        </p:spPr>
        <p:txBody>
          <a:bodyPr lIns="109728" tIns="109728" rIns="109728" bIns="9144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Grade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B5CC249-8107-4DE7-903F-95BBAEEF2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03228"/>
              </p:ext>
            </p:extLst>
          </p:nvPr>
        </p:nvGraphicFramePr>
        <p:xfrm>
          <a:off x="444423" y="2307244"/>
          <a:ext cx="4440619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3113537445"/>
                    </a:ext>
                  </a:extLst>
                </a:gridCol>
                <a:gridCol w="2831402">
                  <a:extLst>
                    <a:ext uri="{9D8B030D-6E8A-4147-A177-3AD203B41FA5}">
                      <a16:colId xmlns:a16="http://schemas.microsoft.com/office/drawing/2014/main" val="379941536"/>
                    </a:ext>
                  </a:extLst>
                </a:gridCol>
                <a:gridCol w="1248537">
                  <a:extLst>
                    <a:ext uri="{9D8B030D-6E8A-4147-A177-3AD203B41FA5}">
                      <a16:colId xmlns:a16="http://schemas.microsoft.com/office/drawing/2014/main" val="186951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58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grade </a:t>
                      </a:r>
                      <a:r>
                        <a:rPr lang="en-US" dirty="0" err="1">
                          <a:effectLst/>
                        </a:rPr>
                        <a:t>i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38.72%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57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grade ii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21.82%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grade iii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9.08%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83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grade iv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5.10%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5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not determined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42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854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7242AC-41C5-4DAE-839B-6339047F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4151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 dirty="0"/>
              <a:t>Would early checkup make a huge difference?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366F1A-F3DF-4FA2-941D-B475E5CF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70927"/>
            <a:ext cx="10353762" cy="3045558"/>
          </a:xfrm>
          <a:effectLst/>
        </p:spPr>
        <p:txBody>
          <a:bodyPr anchor="ctr">
            <a:normAutofit fontScale="62500" lnSpcReduction="20000"/>
          </a:bodyPr>
          <a:lstStyle/>
          <a:p>
            <a:pPr marL="36900" indent="0" algn="ctr">
              <a:buNone/>
            </a:pPr>
            <a:r>
              <a:rPr lang="en-US" sz="8800" b="1" dirty="0"/>
              <a:t>YES</a:t>
            </a:r>
          </a:p>
          <a:p>
            <a:pPr marL="36900" indent="0" algn="ctr">
              <a:buNone/>
            </a:pPr>
            <a:r>
              <a:rPr lang="en-US" sz="8800" b="1" dirty="0"/>
              <a:t> Stage: 73.95% - 1.7%</a:t>
            </a:r>
          </a:p>
          <a:p>
            <a:pPr marL="36900" indent="0" algn="ctr">
              <a:buNone/>
            </a:pPr>
            <a:r>
              <a:rPr lang="en-US" sz="8800" b="1" dirty="0"/>
              <a:t>Grade: 38.72 – 5.1%</a:t>
            </a:r>
          </a:p>
        </p:txBody>
      </p:sp>
    </p:spTree>
    <p:extLst>
      <p:ext uri="{BB962C8B-B14F-4D97-AF65-F5344CB8AC3E}">
        <p14:creationId xmlns:p14="http://schemas.microsoft.com/office/powerpoint/2010/main" val="1572826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280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Bodoni MT</vt:lpstr>
      <vt:lpstr>Goudy Old Style</vt:lpstr>
      <vt:lpstr>Wingdings 2</vt:lpstr>
      <vt:lpstr>SlateVTI</vt:lpstr>
      <vt:lpstr>Final  Project Respiratory  Cancer Survivability </vt:lpstr>
      <vt:lpstr> Would early checkup make a huge difference?  </vt:lpstr>
      <vt:lpstr>Dataset </vt:lpstr>
      <vt:lpstr>Target  </vt:lpstr>
      <vt:lpstr>Not Survival = 165,346  Survival = 16,753</vt:lpstr>
      <vt:lpstr>Would early checkup make a huge difference?</vt:lpstr>
      <vt:lpstr>Stage </vt:lpstr>
      <vt:lpstr>PowerPoint Presentation</vt:lpstr>
      <vt:lpstr>Would early checkup make a huge difference?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 Project Respiratory  Cancer Survivability </dc:title>
  <dc:creator>Abdulaziz Almuhaidib</dc:creator>
  <cp:lastModifiedBy>Abdulaziz Almuhaidib</cp:lastModifiedBy>
  <cp:revision>4</cp:revision>
  <dcterms:created xsi:type="dcterms:W3CDTF">2021-10-21T03:32:17Z</dcterms:created>
  <dcterms:modified xsi:type="dcterms:W3CDTF">2021-10-21T07:09:29Z</dcterms:modified>
</cp:coreProperties>
</file>