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0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4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49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0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2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7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0296A1A5-B6A7-4099-BA2A-B0081E6DD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123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630B-EDDE-4E52-8095-37CC13C3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Final  Project</a:t>
            </a:r>
            <a:br>
              <a:rPr lang="en-US" sz="4800" dirty="0"/>
            </a:br>
            <a:r>
              <a:rPr lang="en-US" sz="4800" dirty="0"/>
              <a:t>Respiratory  Cancer Survivability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E9D-BA92-4F19-9A62-70D5176B2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Abdulaziz Almuhaidib</a:t>
            </a:r>
          </a:p>
        </p:txBody>
      </p:sp>
    </p:spTree>
    <p:extLst>
      <p:ext uri="{BB962C8B-B14F-4D97-AF65-F5344CB8AC3E}">
        <p14:creationId xmlns:p14="http://schemas.microsoft.com/office/powerpoint/2010/main" val="313301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776D1-5127-475D-8195-0340FF72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26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Model Evaluation and Selection</a:t>
            </a:r>
            <a:endParaRPr 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B857AE-9EC4-4C18-8F90-0D62EF59F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87438"/>
              </p:ext>
            </p:extLst>
          </p:nvPr>
        </p:nvGraphicFramePr>
        <p:xfrm>
          <a:off x="785374" y="3847454"/>
          <a:ext cx="1035367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308724184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43390691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390512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Final random forest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K-Nearest Neighbors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0.939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0.926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6463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59E28C-35CB-454A-9C9B-62B40F267031}"/>
              </a:ext>
            </a:extLst>
          </p:cNvPr>
          <p:cNvSpPr txBox="1"/>
          <p:nvPr/>
        </p:nvSpPr>
        <p:spPr>
          <a:xfrm>
            <a:off x="830253" y="500956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10-fold 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9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0296A1A5-B6A7-4099-BA2A-B0081E6DD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630B-EDDE-4E52-8095-37CC13C3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37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396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43EA-88AD-4DA6-8BC8-0F1AB8E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005" y="847082"/>
            <a:ext cx="6142748" cy="4779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/>
            <a:br>
              <a:rPr lang="en-US" sz="2200" dirty="0"/>
            </a:br>
            <a:r>
              <a:rPr lang="en-US" sz="4900" dirty="0"/>
              <a:t>Would early checkup make a huge difference?</a:t>
            </a:r>
            <a:br>
              <a:rPr lang="en-US" sz="4900" dirty="0"/>
            </a:br>
            <a:br>
              <a:rPr lang="en-US" sz="2200" dirty="0"/>
            </a:br>
            <a:endParaRPr lang="en-US" sz="2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23" name="Graphic 22" descr="Bullseye">
            <a:extLst>
              <a:ext uri="{FF2B5EF4-FFF2-40B4-BE49-F238E27FC236}">
                <a16:creationId xmlns:a16="http://schemas.microsoft.com/office/drawing/2014/main" id="{BED2E2CA-4F59-4CA5-961E-5BD018D21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Dataset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The dataset used in this project is generated from the surveillance, epidemiology, and end results (SEER) program    dataset which contains over 9.5 million records. </a:t>
            </a:r>
          </a:p>
          <a:p>
            <a:r>
              <a:rPr lang="en-US" dirty="0"/>
              <a:t>Used dataset has 182099 records of patient who have respiratory cancer in the years 2008 to 2012.  </a:t>
            </a:r>
          </a:p>
          <a:p>
            <a:r>
              <a:rPr lang="en-US" dirty="0"/>
              <a:t>13 features including 1 target.</a:t>
            </a:r>
          </a:p>
        </p:txBody>
      </p:sp>
    </p:spTree>
    <p:extLst>
      <p:ext uri="{BB962C8B-B14F-4D97-AF65-F5344CB8AC3E}">
        <p14:creationId xmlns:p14="http://schemas.microsoft.com/office/powerpoint/2010/main" val="176277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Target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Our target is  survivability </a:t>
            </a:r>
          </a:p>
          <a:p>
            <a:r>
              <a:rPr lang="en-US" u="sng" dirty="0"/>
              <a:t>If</a:t>
            </a:r>
            <a:r>
              <a:rPr lang="en-US" dirty="0"/>
              <a:t> survival month is greater or equal to 60 months and vital status recode is alive: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u="sng" dirty="0"/>
              <a:t>Then</a:t>
            </a:r>
            <a:r>
              <a:rPr lang="en-US" dirty="0"/>
              <a:t> the patient is a survival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u="sng" dirty="0"/>
              <a:t>Else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survival month is less than 60 months and cause of death is respiratory cancer: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u="sng" dirty="0"/>
              <a:t>Then</a:t>
            </a:r>
            <a:r>
              <a:rPr lang="en-US" dirty="0"/>
              <a:t> the patient is not a survival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u="sng" dirty="0"/>
              <a:t>Else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u="sng" dirty="0"/>
              <a:t>Then</a:t>
            </a:r>
            <a:r>
              <a:rPr lang="en-US" dirty="0"/>
              <a:t> the patient is died of other 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71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AFD0-456B-4AEC-8E69-1BECE74C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</a:rPr>
              <a:t>Not </a:t>
            </a:r>
            <a:r>
              <a:rPr lang="en-US" sz="2800" dirty="0"/>
              <a:t>Survival =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165,346</a:t>
            </a:r>
            <a:br>
              <a:rPr lang="en-US" sz="2800" i="0" dirty="0">
                <a:solidFill>
                  <a:srgbClr val="000000"/>
                </a:solidFill>
                <a:effectLst/>
              </a:rPr>
            </a:br>
            <a:br>
              <a:rPr lang="en-US" sz="2800" i="0" dirty="0">
                <a:solidFill>
                  <a:srgbClr val="000000"/>
                </a:solidFill>
                <a:effectLst/>
              </a:rPr>
            </a:br>
            <a:r>
              <a:rPr lang="en-US" sz="2800" i="0" dirty="0">
                <a:solidFill>
                  <a:srgbClr val="000000"/>
                </a:solidFill>
                <a:effectLst/>
              </a:rPr>
              <a:t>Survival</a:t>
            </a:r>
            <a:r>
              <a:rPr lang="en-US" sz="28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16,753</a:t>
            </a:r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D8C9E-B9D1-4DFD-8B57-39052FE7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449" y="1802869"/>
            <a:ext cx="5998365" cy="3790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6852A-C68C-4622-820C-70289FDA0C57}"/>
              </a:ext>
            </a:extLst>
          </p:cNvPr>
          <p:cNvSpPr txBox="1"/>
          <p:nvPr/>
        </p:nvSpPr>
        <p:spPr>
          <a:xfrm>
            <a:off x="4096102" y="706837"/>
            <a:ext cx="399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Survival Vs. </a:t>
            </a:r>
            <a:r>
              <a:rPr lang="en-US" sz="2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 Survival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7970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Would early checkup make a huge difference?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dirty="0"/>
              <a:t>We need to look at the percentage of survivability is each stage and each grade.</a:t>
            </a:r>
          </a:p>
        </p:txBody>
      </p:sp>
    </p:spTree>
    <p:extLst>
      <p:ext uri="{BB962C8B-B14F-4D97-AF65-F5344CB8AC3E}">
        <p14:creationId xmlns:p14="http://schemas.microsoft.com/office/powerpoint/2010/main" val="345953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7A11A-6420-46E3-8782-FD39C5B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96" y="403913"/>
            <a:ext cx="1734609" cy="1164571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Stage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61F48D-2D04-46B2-BDCA-771EF0E4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224" y="1954580"/>
            <a:ext cx="6432747" cy="2948838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152E2E5-D63D-4794-ABA5-842DB7300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5748"/>
              </p:ext>
            </p:extLst>
          </p:nvPr>
        </p:nvGraphicFramePr>
        <p:xfrm>
          <a:off x="444423" y="2307244"/>
          <a:ext cx="444061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113537445"/>
                    </a:ext>
                  </a:extLst>
                </a:gridCol>
                <a:gridCol w="2831402">
                  <a:extLst>
                    <a:ext uri="{9D8B030D-6E8A-4147-A177-3AD203B41FA5}">
                      <a16:colId xmlns:a16="http://schemas.microsoft.com/office/drawing/2014/main" val="379941536"/>
                    </a:ext>
                  </a:extLst>
                </a:gridCol>
                <a:gridCol w="1248537">
                  <a:extLst>
                    <a:ext uri="{9D8B030D-6E8A-4147-A177-3AD203B41FA5}">
                      <a16:colId xmlns:a16="http://schemas.microsoft.com/office/drawing/2014/main" val="186951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8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in situ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73.95%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localized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37.96%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regional by direct extension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distant site(s)-node(s) involved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5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4.05%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4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1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54CF9-9141-4D1F-8BC9-A0392C52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44" y="1342669"/>
            <a:ext cx="6818733" cy="38432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58BECC-03EE-4FFA-8D03-8934A267CDF5}"/>
              </a:ext>
            </a:extLst>
          </p:cNvPr>
          <p:cNvSpPr txBox="1">
            <a:spLocks/>
          </p:cNvSpPr>
          <p:nvPr/>
        </p:nvSpPr>
        <p:spPr>
          <a:xfrm>
            <a:off x="5228696" y="403913"/>
            <a:ext cx="1734609" cy="1164571"/>
          </a:xfrm>
          <a:prstGeom prst="rect">
            <a:avLst/>
          </a:prstGeom>
          <a:effectLst/>
        </p:spPr>
        <p:txBody>
          <a:bodyPr lIns="109728" tIns="109728" rIns="109728" bIns="9144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Grade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5CC249-8107-4DE7-903F-95BBAEEF2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3228"/>
              </p:ext>
            </p:extLst>
          </p:nvPr>
        </p:nvGraphicFramePr>
        <p:xfrm>
          <a:off x="444423" y="2307244"/>
          <a:ext cx="444061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113537445"/>
                    </a:ext>
                  </a:extLst>
                </a:gridCol>
                <a:gridCol w="2831402">
                  <a:extLst>
                    <a:ext uri="{9D8B030D-6E8A-4147-A177-3AD203B41FA5}">
                      <a16:colId xmlns:a16="http://schemas.microsoft.com/office/drawing/2014/main" val="379941536"/>
                    </a:ext>
                  </a:extLst>
                </a:gridCol>
                <a:gridCol w="1248537">
                  <a:extLst>
                    <a:ext uri="{9D8B030D-6E8A-4147-A177-3AD203B41FA5}">
                      <a16:colId xmlns:a16="http://schemas.microsoft.com/office/drawing/2014/main" val="186951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8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38.72%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iii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9.08%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iv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5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not determined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4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54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Would early checkup make a huge difference?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 fontScale="62500" lnSpcReduction="20000"/>
          </a:bodyPr>
          <a:lstStyle/>
          <a:p>
            <a:pPr marL="36900" indent="0" algn="ctr">
              <a:buNone/>
            </a:pPr>
            <a:r>
              <a:rPr lang="en-US" sz="8800" b="1" dirty="0"/>
              <a:t>YES</a:t>
            </a:r>
          </a:p>
          <a:p>
            <a:pPr marL="36900" indent="0" algn="ctr">
              <a:buNone/>
            </a:pPr>
            <a:r>
              <a:rPr lang="en-US" sz="8800" b="1" dirty="0"/>
              <a:t> Stage: 73.95% - 1.7%</a:t>
            </a:r>
          </a:p>
          <a:p>
            <a:pPr marL="36900" indent="0" algn="ctr">
              <a:buNone/>
            </a:pPr>
            <a:r>
              <a:rPr lang="en-US" sz="8800" b="1" dirty="0"/>
              <a:t>Grade: 38.72 – 5.1%</a:t>
            </a:r>
          </a:p>
        </p:txBody>
      </p:sp>
    </p:spTree>
    <p:extLst>
      <p:ext uri="{BB962C8B-B14F-4D97-AF65-F5344CB8AC3E}">
        <p14:creationId xmlns:p14="http://schemas.microsoft.com/office/powerpoint/2010/main" val="157282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295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Bodoni MT</vt:lpstr>
      <vt:lpstr>Goudy Old Style</vt:lpstr>
      <vt:lpstr>Times New Roman</vt:lpstr>
      <vt:lpstr>Wingdings 2</vt:lpstr>
      <vt:lpstr>SlateVTI</vt:lpstr>
      <vt:lpstr>Final  Project Respiratory  Cancer Survivability </vt:lpstr>
      <vt:lpstr> Would early checkup make a huge difference?  </vt:lpstr>
      <vt:lpstr>Dataset </vt:lpstr>
      <vt:lpstr>Target  </vt:lpstr>
      <vt:lpstr>Not Survival = 165,346  Survival = 16,753</vt:lpstr>
      <vt:lpstr>Would early checkup make a huge difference?</vt:lpstr>
      <vt:lpstr>Stage </vt:lpstr>
      <vt:lpstr>PowerPoint Presentation</vt:lpstr>
      <vt:lpstr>Would early checkup make a huge difference?</vt:lpstr>
      <vt:lpstr>Model Evaluation and Selection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 Project Respiratory  Cancer Survivability </dc:title>
  <dc:creator>Abdulaziz Almuhaidib</dc:creator>
  <cp:lastModifiedBy>Abdulaziz Almuhaidib</cp:lastModifiedBy>
  <cp:revision>5</cp:revision>
  <dcterms:created xsi:type="dcterms:W3CDTF">2021-10-21T03:32:17Z</dcterms:created>
  <dcterms:modified xsi:type="dcterms:W3CDTF">2021-10-21T09:44:04Z</dcterms:modified>
</cp:coreProperties>
</file>