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9" r:id="rId7"/>
    <p:sldId id="261" r:id="rId8"/>
    <p:sldId id="264" r:id="rId9"/>
    <p:sldId id="268" r:id="rId10"/>
    <p:sldId id="267" r:id="rId11"/>
    <p:sldId id="269" r:id="rId12"/>
    <p:sldId id="265" r:id="rId13"/>
    <p:sldId id="266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DE342-F982-4FD4-A945-600F32F5C475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5E154-5313-441F-9B0E-7C8C3C7E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66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23342-DAC7-4100-B4E0-D96BCBA03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01E99-0ADB-4B38-8E82-6154A72F2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2A38D-8CF1-4458-9BFA-5DB94680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F158-5232-461E-8643-578BC1925B5F}" type="datetime1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F72F1-E611-4530-9786-4786C884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BD417-D060-4DDC-8AAB-027A0AA7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53D9-062C-4D92-AE49-C377E6EC3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6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EB119-D45D-4B3B-BD4C-56BFD513C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08284-9D09-4914-8EE0-9D706BCD0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E1E8C-07C7-4B6D-8564-771F622D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9224-246A-4B3A-821B-402EBA64AB77}" type="datetime1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C30E4-9CB1-48E2-B574-103FD02DD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3FAD2-CE8A-4701-9F66-B57B57EB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53D9-062C-4D92-AE49-C377E6EC3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2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8FBB7-F563-44FF-9069-C0B1A60D3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17B25-9C2E-4285-BC3C-DB70EAF91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3F05E-B391-487F-A5E2-B366FCFC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4D7F2-04BB-4A84-80EE-D75907BD37F7}" type="datetime1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E6A0B-2F9B-43C8-B3A5-ACAE6AC0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EAF05-06EA-46DE-A937-69ADE1C3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53D9-062C-4D92-AE49-C377E6EC3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5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845E-1DC1-4408-B0D9-96D453A2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7A3AF-23C5-4185-A3D8-91AC33218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78E37-4476-4D37-BC09-285C111A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28D7-1D41-4E89-9892-17194B7FE8AF}" type="datetime1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20666-7EAD-49C9-BBAD-955D7AD1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78D7C-B337-433D-B065-05DCE1DA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53D9-062C-4D92-AE49-C377E6EC3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8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F647-69D5-433B-BF19-270B85AF0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BD967-B336-4D28-9BD3-CE118DFD0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78AE2-7F39-4B6C-85D5-B8D3C93D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49A8-DE08-4FA2-9962-E195FC291C6C}" type="datetime1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432BE-C85B-4989-BA81-7F04E11F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9CB0F-BB7D-4509-886E-5F8A2893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53D9-062C-4D92-AE49-C377E6EC3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7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D4F7-3A74-4A28-9892-0E45E15E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EAEEC-23EA-4687-9ADB-592823F36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E7A77-9F2A-4A23-B24D-D5EEE56AC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3D443-B996-4FD1-BA02-2F2A5E2E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5171-50BD-40AB-8C33-631FFBB472CC}" type="datetime1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F90C6-A523-4D5A-ACB1-61354454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8B35A-0EEC-48B7-8E1C-56842B33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53D9-062C-4D92-AE49-C377E6EC3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8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C504B-FF4F-467F-A65C-54A103F56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B3C9-1297-4A59-A0C6-24603C8C2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74270-B99E-4AC1-BEA5-231565DFC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186C1-D134-4A45-B9CB-19C7ABD2F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F41ECF-88B6-4C67-A76D-3F5630DDD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42ED6B-74CC-4F9C-A3E8-81CD9862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0682-FD53-48A5-8D35-D2A03D7A09B8}" type="datetime1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11778-612E-42F4-93B4-8EB7AC63F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7C53BB-7BAF-4006-9527-ABA90D0C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53D9-062C-4D92-AE49-C377E6EC3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6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2A08-F567-4DE0-B8C6-C2A915E5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504BE-1B29-4160-B73C-9A2C8E850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F11B-25F6-4CA9-9273-648E2DC442EF}" type="datetime1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3686C-D981-41D4-8F38-BD56BDD9D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A1EB2-1259-49CE-B579-6F212431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53D9-062C-4D92-AE49-C377E6EC3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5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7A61FD-A46B-44AD-896B-5CC14985E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91AB-44BA-4F21-99D8-B873DAADD7B4}" type="datetime1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C2570-6ED5-4C6E-BF02-A8E3A0CA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6BC05-2486-43FD-A5F0-9F05B5C2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53D9-062C-4D92-AE49-C377E6EC3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8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5DA0D-BCF4-4D7F-8724-CF8457CB5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A443B-EBD5-4252-BC2C-FF87CF57C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E9FD4-A476-4158-A93C-57A7D4F59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996E2-C152-4946-AE20-6B68E385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8DFC-FA97-4FFC-AD26-070EE41648AF}" type="datetime1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CE1B4-ADE2-40E7-9C7C-A223C399C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939C5-B57B-4EC6-A133-374ED802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53D9-062C-4D92-AE49-C377E6EC3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4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67EA-F09E-4D06-BF3A-AC7D1ACB4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4F884-2EE2-4976-8F87-4D0E96BAE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950DC-AB03-42B4-8520-A919BC08D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0DFF1-3B3D-40F1-AE3A-9EE51FE6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A40E-6292-4931-9D15-FFF2F646CEF0}" type="datetime1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A96C2-4FA4-46F8-A84D-ACECF362A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722F2-815C-48E6-ACDF-04C4455A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53D9-062C-4D92-AE49-C377E6EC3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1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B14AEA-0E25-449C-96F8-D0800678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8354F-6316-4264-B259-FF97C0493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65A62-73E8-4304-AA4F-D63380780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D9995-5926-476E-942F-369383E103EE}" type="datetime1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A28FE-6BE2-46FA-A211-4C6FEABE7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EB3CE-022C-4ADF-BCEB-06CBC9D26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353D9-062C-4D92-AE49-C377E6EC3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5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5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31DFE-8E72-4C00-820F-AE81B87C0E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Image Car-Make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42BA0-EE6B-4CD9-ADB0-568CE100A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Ibrahim &amp; </a:t>
            </a:r>
            <a:r>
              <a:rPr lang="en-US" err="1"/>
              <a:t>Abdulaziz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3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38F5-75E2-4079-8BCC-DB58171CA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VGG-16 Experiment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DC65B-CFD9-4637-A6B8-24830A53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53D9-062C-4D92-AE49-C377E6EC3493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F3A3CAE-16DC-402C-A740-09EE56C8D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370" y="3062985"/>
            <a:ext cx="1562797" cy="14754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C1E229-B483-47E8-A2CF-5FEE275EB90A}"/>
              </a:ext>
            </a:extLst>
          </p:cNvPr>
          <p:cNvSpPr txBox="1"/>
          <p:nvPr/>
        </p:nvSpPr>
        <p:spPr>
          <a:xfrm>
            <a:off x="3627863" y="3553522"/>
            <a:ext cx="35423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Requires large GPU memory.</a:t>
            </a:r>
            <a:endParaRPr lang="en-US"/>
          </a:p>
        </p:txBody>
      </p:sp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DAB52FA2-242F-42E8-8DF9-E7D62E189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205" y="1711341"/>
            <a:ext cx="2287859" cy="12236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ACEBC3-DD4E-466E-A512-0AD6D336BBCA}"/>
              </a:ext>
            </a:extLst>
          </p:cNvPr>
          <p:cNvSpPr txBox="1"/>
          <p:nvPr/>
        </p:nvSpPr>
        <p:spPr>
          <a:xfrm>
            <a:off x="3668519" y="2190983"/>
            <a:ext cx="2743200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>
                <a:ea typeface="+mn-lt"/>
                <a:cs typeface="+mn-lt"/>
              </a:rPr>
              <a:t>Painfully slow.</a:t>
            </a:r>
            <a:endParaRPr lang="en-US"/>
          </a:p>
        </p:txBody>
      </p:sp>
      <p:pic>
        <p:nvPicPr>
          <p:cNvPr id="11" name="Picture 11" descr="Icon&#10;&#10;Description automatically generated">
            <a:extLst>
              <a:ext uri="{FF2B5EF4-FFF2-40B4-BE49-F238E27FC236}">
                <a16:creationId xmlns:a16="http://schemas.microsoft.com/office/drawing/2014/main" id="{E3CA2645-E830-4707-B567-4ACEEDE6C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013" y="4743102"/>
            <a:ext cx="1463366" cy="16464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1458A0-EDBB-4B44-8705-823DFB0D0DAF}"/>
              </a:ext>
            </a:extLst>
          </p:cNvPr>
          <p:cNvSpPr txBox="1"/>
          <p:nvPr/>
        </p:nvSpPr>
        <p:spPr>
          <a:xfrm>
            <a:off x="3672004" y="5307516"/>
            <a:ext cx="36167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Wrong setup have wasted time.</a:t>
            </a:r>
          </a:p>
        </p:txBody>
      </p:sp>
      <p:pic>
        <p:nvPicPr>
          <p:cNvPr id="13" name="Picture 13" descr="Chart&#10;&#10;Description automatically generated">
            <a:extLst>
              <a:ext uri="{FF2B5EF4-FFF2-40B4-BE49-F238E27FC236}">
                <a16:creationId xmlns:a16="http://schemas.microsoft.com/office/drawing/2014/main" id="{714BC053-50F0-48BA-B88F-8DFB8D574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8254" y="2033346"/>
            <a:ext cx="3319346" cy="215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4575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EFCD-DD66-48E9-8534-0A89D73A9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0644"/>
            <a:ext cx="10515600" cy="5476319"/>
          </a:xfrm>
        </p:spPr>
        <p:txBody>
          <a:bodyPr anchor="ctr">
            <a:norm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sz="6000" dirty="0"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9095A-8617-414A-B5F3-98AFC187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53D9-062C-4D92-AE49-C377E6EC34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9975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5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7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6B51E-4037-4D2D-A728-F121CD65A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Car-Make Classification?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CAAFE1-008A-4CD9-B749-417BDC2A67A9}"/>
              </a:ext>
            </a:extLst>
          </p:cNvPr>
          <p:cNvSpPr txBox="1"/>
          <p:nvPr/>
        </p:nvSpPr>
        <p:spPr>
          <a:xfrm>
            <a:off x="741561" y="2445004"/>
            <a:ext cx="4867366" cy="39085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cs typeface="Calibri" panose="020F0502020204030204"/>
              </a:rPr>
              <a:t>Outdoor targeted Advertisement</a:t>
            </a:r>
          </a:p>
        </p:txBody>
      </p:sp>
      <p:pic>
        <p:nvPicPr>
          <p:cNvPr id="10" name="Content Placeholder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AD93FD4-EE29-43F1-BD7B-046345F7F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41" t="1148" r="570" b="360"/>
          <a:stretch/>
        </p:blipFill>
        <p:spPr>
          <a:xfrm>
            <a:off x="6741684" y="1041400"/>
            <a:ext cx="3800812" cy="47752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E1E9E-6237-4C50-A2AE-8B040122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F353D9-062C-4D92-AE49-C377E6EC3493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4" descr="A picture containing text, sky, outdoor, several&#10;&#10;Description automatically generated">
            <a:extLst>
              <a:ext uri="{FF2B5EF4-FFF2-40B4-BE49-F238E27FC236}">
                <a16:creationId xmlns:a16="http://schemas.microsoft.com/office/drawing/2014/main" id="{471261F5-6F66-4ED1-8100-7D4994419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913" y="291232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7786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6B51E-4037-4D2D-A728-F121CD65A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9380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3E8D15-E569-4E67-AF8A-7BF613F0EABD}"/>
              </a:ext>
            </a:extLst>
          </p:cNvPr>
          <p:cNvSpPr txBox="1"/>
          <p:nvPr/>
        </p:nvSpPr>
        <p:spPr>
          <a:xfrm>
            <a:off x="838201" y="2482589"/>
            <a:ext cx="3816096" cy="36943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  16k  Images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  9k  for training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 196  Classes of cars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6" name="Content Placeholder 5" descr="A collage of a car&#10;&#10;Description automatically generated with low confidence">
            <a:extLst>
              <a:ext uri="{FF2B5EF4-FFF2-40B4-BE49-F238E27FC236}">
                <a16:creationId xmlns:a16="http://schemas.microsoft.com/office/drawing/2014/main" id="{617BC7D0-547D-4710-9D07-1674CDABA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0" r="14378" b="1"/>
          <a:stretch/>
        </p:blipFill>
        <p:spPr>
          <a:xfrm>
            <a:off x="4904316" y="-4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</p:spPr>
      </p:pic>
      <p:pic>
        <p:nvPicPr>
          <p:cNvPr id="19" name="Content Placeholder 5" descr="A collage of a car&#10;&#10;Description automatically generated with low confidence">
            <a:extLst>
              <a:ext uri="{FF2B5EF4-FFF2-40B4-BE49-F238E27FC236}">
                <a16:creationId xmlns:a16="http://schemas.microsoft.com/office/drawing/2014/main" id="{A6846FB3-B537-4C09-849C-6F67412517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1" r="5918"/>
          <a:stretch/>
        </p:blipFill>
        <p:spPr>
          <a:xfrm>
            <a:off x="4726728" y="3802961"/>
            <a:ext cx="7472381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2A5CB-DFB9-48C0-9533-7351BB521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356350"/>
            <a:ext cx="838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BF353D9-062C-4D92-AE49-C377E6EC349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7" descr="Icon&#10;&#10;Description automatically generated">
            <a:extLst>
              <a:ext uri="{FF2B5EF4-FFF2-40B4-BE49-F238E27FC236}">
                <a16:creationId xmlns:a16="http://schemas.microsoft.com/office/drawing/2014/main" id="{44A6B010-9D88-4C6D-A0E4-622224EF2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91" y="4096376"/>
            <a:ext cx="401444" cy="393687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7EC31B5C-C08E-4F59-AF32-4DCA30F80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76" y="3249186"/>
            <a:ext cx="504130" cy="517603"/>
          </a:xfrm>
          <a:prstGeom prst="rect">
            <a:avLst/>
          </a:prstGeom>
        </p:spPr>
      </p:pic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5AE999C6-A8EB-439D-94A1-4D1AEAEB34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155" y="2515220"/>
            <a:ext cx="485080" cy="3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63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B51E-4037-4D2D-A728-F121CD65A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Augmentation</a:t>
            </a:r>
          </a:p>
        </p:txBody>
      </p:sp>
      <p:pic>
        <p:nvPicPr>
          <p:cNvPr id="6" name="Content Placeholder 5" descr="A car on a road&#10;&#10;Description automatically generated with low confidence">
            <a:extLst>
              <a:ext uri="{FF2B5EF4-FFF2-40B4-BE49-F238E27FC236}">
                <a16:creationId xmlns:a16="http://schemas.microsoft.com/office/drawing/2014/main" id="{EE6D2AC1-F1D3-43CF-A192-622E32264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235" y="2139943"/>
            <a:ext cx="2227529" cy="1670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50FF7-6AA5-4B41-BE39-BD835C80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67285"/>
            <a:ext cx="2743200" cy="365125"/>
          </a:xfrm>
        </p:spPr>
        <p:txBody>
          <a:bodyPr/>
          <a:lstStyle/>
          <a:p>
            <a:fld id="{8BF353D9-062C-4D92-AE49-C377E6EC3493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 descr="A collage of a car&#10;&#10;Description automatically generated with low confidence">
            <a:extLst>
              <a:ext uri="{FF2B5EF4-FFF2-40B4-BE49-F238E27FC236}">
                <a16:creationId xmlns:a16="http://schemas.microsoft.com/office/drawing/2014/main" id="{CC013F8A-45AC-4A06-91CE-FC0B601A9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5" y="4402038"/>
            <a:ext cx="11592000" cy="1780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3F7BA5-8C13-47E5-B0C5-3A3FD91005F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442852" y="3810589"/>
            <a:ext cx="4653148" cy="591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FC69DB-EF3D-4438-BDE2-BA48FE1F2751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711039" y="3810589"/>
            <a:ext cx="2384961" cy="591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7EA801-7963-4205-B034-1D39D7D238F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6084755" y="3810589"/>
            <a:ext cx="11245" cy="591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3F3C6C-58E5-49D2-B9BD-C2015566EDA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6000" y="3810589"/>
            <a:ext cx="2244436" cy="591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E29EF4-06CE-40CC-9261-E6953F0D5A6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6000" y="3810589"/>
            <a:ext cx="4568042" cy="591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43222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B51E-4037-4D2D-A728-F121CD65A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        C  Challenges</a:t>
            </a: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80A5BBD9-E072-4FBE-A2A5-8E53A7C69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017" y="367738"/>
            <a:ext cx="1381358" cy="127333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784D0-7328-4899-84F3-7132E2EB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53D9-062C-4D92-AE49-C377E6EC3493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6D2623-6364-4B13-B8AB-498E9BDA3AA8}"/>
              </a:ext>
            </a:extLst>
          </p:cNvPr>
          <p:cNvSpPr txBox="1"/>
          <p:nvPr/>
        </p:nvSpPr>
        <p:spPr>
          <a:xfrm>
            <a:off x="1156010" y="218749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AB39584C-2AE0-4572-9469-77E2531A8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473" y="1886228"/>
            <a:ext cx="1144860" cy="9110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394B35-39BE-4EEC-8406-2F1CAEE4CE05}"/>
              </a:ext>
            </a:extLst>
          </p:cNvPr>
          <p:cNvSpPr txBox="1"/>
          <p:nvPr/>
        </p:nvSpPr>
        <p:spPr>
          <a:xfrm>
            <a:off x="4938131" y="22153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Code changes.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E5760F-B4D1-4CBE-9227-3E6C2433131F}"/>
              </a:ext>
            </a:extLst>
          </p:cNvPr>
          <p:cNvSpPr txBox="1"/>
          <p:nvPr/>
        </p:nvSpPr>
        <p:spPr>
          <a:xfrm>
            <a:off x="388434" y="362228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26331514-C725-49B5-8D77-613C62DBE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565" y="3035106"/>
            <a:ext cx="1562797" cy="14754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63A1C9-5925-4614-A88E-174818296719}"/>
              </a:ext>
            </a:extLst>
          </p:cNvPr>
          <p:cNvSpPr txBox="1"/>
          <p:nvPr/>
        </p:nvSpPr>
        <p:spPr>
          <a:xfrm>
            <a:off x="5031058" y="3386253"/>
            <a:ext cx="339368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Getting Tensorflow to recognize GPU was difficult</a:t>
            </a:r>
            <a:endParaRPr lang="en-US" sz="200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430191-BEEA-43D2-A3C5-FBFD4B377B2F}"/>
              </a:ext>
            </a:extLst>
          </p:cNvPr>
          <p:cNvSpPr txBox="1"/>
          <p:nvPr/>
        </p:nvSpPr>
        <p:spPr>
          <a:xfrm>
            <a:off x="5097227" y="5196087"/>
            <a:ext cx="39977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Tracking Experiments got messy</a:t>
            </a:r>
          </a:p>
        </p:txBody>
      </p:sp>
      <p:pic>
        <p:nvPicPr>
          <p:cNvPr id="18" name="Picture 8" descr="Icon&#10;&#10;Description automatically generated">
            <a:extLst>
              <a:ext uri="{FF2B5EF4-FFF2-40B4-BE49-F238E27FC236}">
                <a16:creationId xmlns:a16="http://schemas.microsoft.com/office/drawing/2014/main" id="{07A91A44-824D-4BEF-B460-5A19D18E06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9930" y="4620190"/>
            <a:ext cx="1925444" cy="164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5310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C3A98FF-DC65-4D94-8819-7797AA01C4EE}"/>
              </a:ext>
            </a:extLst>
          </p:cNvPr>
          <p:cNvSpPr/>
          <p:nvPr/>
        </p:nvSpPr>
        <p:spPr>
          <a:xfrm>
            <a:off x="472069" y="4486507"/>
            <a:ext cx="11309194" cy="20536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D5BF5-FFD8-4C2C-8AD1-29D3005D1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76" y="216442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MobileNetV2   - Transfer Learning</a:t>
            </a:r>
            <a:endParaRPr lang="en-US"/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5A5E51A-7FD2-4AE3-BB94-A687192C5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8693" y="1936480"/>
            <a:ext cx="3562350" cy="23431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6DF1B-935C-4247-8CDD-86096C14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53D9-062C-4D92-AE49-C377E6EC3493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6" descr="Icon&#10;&#10;Description automatically generated">
            <a:extLst>
              <a:ext uri="{FF2B5EF4-FFF2-40B4-BE49-F238E27FC236}">
                <a16:creationId xmlns:a16="http://schemas.microsoft.com/office/drawing/2014/main" id="{7E0DCDA5-E0F0-4DBC-B722-B25AB5184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153" y="1426776"/>
            <a:ext cx="1146718" cy="12631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3D8299-DCAB-4E31-A2A1-C45E26A108D4}"/>
              </a:ext>
            </a:extLst>
          </p:cNvPr>
          <p:cNvSpPr txBox="1"/>
          <p:nvPr/>
        </p:nvSpPr>
        <p:spPr>
          <a:xfrm>
            <a:off x="2661425" y="183649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Raw Images</a:t>
            </a:r>
          </a:p>
        </p:txBody>
      </p:sp>
      <p:pic>
        <p:nvPicPr>
          <p:cNvPr id="14" name="Picture 14" descr="Icon&#10;&#10;Description automatically generated">
            <a:extLst>
              <a:ext uri="{FF2B5EF4-FFF2-40B4-BE49-F238E27FC236}">
                <a16:creationId xmlns:a16="http://schemas.microsoft.com/office/drawing/2014/main" id="{3EB6173D-9614-4739-9895-7A968B578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590" y="4941965"/>
            <a:ext cx="1153455" cy="1230119"/>
          </a:xfrm>
          <a:prstGeom prst="rect">
            <a:avLst/>
          </a:prstGeom>
        </p:spPr>
      </p:pic>
      <p:pic>
        <p:nvPicPr>
          <p:cNvPr id="16" name="Picture 16" descr="Icon&#10;&#10;Description automatically generated">
            <a:extLst>
              <a:ext uri="{FF2B5EF4-FFF2-40B4-BE49-F238E27FC236}">
                <a16:creationId xmlns:a16="http://schemas.microsoft.com/office/drawing/2014/main" id="{DB83762C-76C2-4EB2-9F23-F4C2764FA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779" y="4869134"/>
            <a:ext cx="1366954" cy="13571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208D09E-AD93-43A0-97F7-7500E75B3F5A}"/>
              </a:ext>
            </a:extLst>
          </p:cNvPr>
          <p:cNvSpPr txBox="1"/>
          <p:nvPr/>
        </p:nvSpPr>
        <p:spPr>
          <a:xfrm>
            <a:off x="2856571" y="5365595"/>
            <a:ext cx="32078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It quickly overfitted trainning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79BF32-8357-4641-8B1A-CA41C5791409}"/>
              </a:ext>
            </a:extLst>
          </p:cNvPr>
          <p:cNvSpPr txBox="1"/>
          <p:nvPr/>
        </p:nvSpPr>
        <p:spPr>
          <a:xfrm>
            <a:off x="8376424" y="5365596"/>
            <a:ext cx="32078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Validation Stuck at minimum</a:t>
            </a:r>
            <a:endParaRPr lang="en-US"/>
          </a:p>
        </p:txBody>
      </p:sp>
      <p:pic>
        <p:nvPicPr>
          <p:cNvPr id="20" name="Picture 20" descr="Icon&#10;&#10;Description automatically generated">
            <a:extLst>
              <a:ext uri="{FF2B5EF4-FFF2-40B4-BE49-F238E27FC236}">
                <a16:creationId xmlns:a16="http://schemas.microsoft.com/office/drawing/2014/main" id="{F01E96FC-929B-453E-BF2E-3BEF9F38C3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033" y="2873259"/>
            <a:ext cx="1451518" cy="125087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1AC41E8-F043-44FD-9AAF-F4343DEC2D7F}"/>
              </a:ext>
            </a:extLst>
          </p:cNvPr>
          <p:cNvSpPr txBox="1"/>
          <p:nvPr/>
        </p:nvSpPr>
        <p:spPr>
          <a:xfrm>
            <a:off x="2810108" y="2968083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4096</a:t>
            </a:r>
          </a:p>
          <a:p>
            <a:pPr algn="l"/>
            <a:r>
              <a:rPr lang="en-US">
                <a:cs typeface="Calibri"/>
              </a:rPr>
              <a:t>4096</a:t>
            </a:r>
          </a:p>
          <a:p>
            <a:r>
              <a:rPr lang="en-US">
                <a:cs typeface="Calibri"/>
              </a:rPr>
              <a:t>1024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39857B-C4A2-4A72-956F-7DE36AFA7DF3}"/>
              </a:ext>
            </a:extLst>
          </p:cNvPr>
          <p:cNvSpPr txBox="1"/>
          <p:nvPr/>
        </p:nvSpPr>
        <p:spPr>
          <a:xfrm>
            <a:off x="1852961" y="259637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Trainable FC</a:t>
            </a:r>
          </a:p>
        </p:txBody>
      </p:sp>
    </p:spTree>
    <p:extLst>
      <p:ext uri="{BB962C8B-B14F-4D97-AF65-F5344CB8AC3E}">
        <p14:creationId xmlns:p14="http://schemas.microsoft.com/office/powerpoint/2010/main" val="235375061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67D8298-7BA8-4D99-8671-570C791DB36C}"/>
              </a:ext>
            </a:extLst>
          </p:cNvPr>
          <p:cNvSpPr/>
          <p:nvPr/>
        </p:nvSpPr>
        <p:spPr>
          <a:xfrm>
            <a:off x="695093" y="4690946"/>
            <a:ext cx="11309194" cy="20536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45B34-71A5-4C50-8D62-52CA2D0C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MobileNetV2   - Transfer Learning</a:t>
            </a:r>
            <a:endParaRPr lang="en-US"/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31A87AD-64B5-4563-B05F-52D6C9885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3062" y="1956459"/>
            <a:ext cx="3724275" cy="24003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C36EF-C033-47F3-9227-D24841B5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53D9-062C-4D92-AE49-C377E6EC3493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79924190-4613-4C45-B273-CEACB2399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448" y="1652440"/>
            <a:ext cx="1237786" cy="1099852"/>
          </a:xfrm>
          <a:prstGeom prst="rect">
            <a:avLst/>
          </a:prstGeom>
        </p:spPr>
      </p:pic>
      <p:pic>
        <p:nvPicPr>
          <p:cNvPr id="10" name="Picture 6" descr="Icon&#10;&#10;Description automatically generated">
            <a:extLst>
              <a:ext uri="{FF2B5EF4-FFF2-40B4-BE49-F238E27FC236}">
                <a16:creationId xmlns:a16="http://schemas.microsoft.com/office/drawing/2014/main" id="{1439C042-6A89-48AD-8AAF-83B939FA4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568" y="1649800"/>
            <a:ext cx="1146718" cy="12631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DE38DE-B50D-43F9-93D2-0D3E42E32137}"/>
              </a:ext>
            </a:extLst>
          </p:cNvPr>
          <p:cNvSpPr txBox="1"/>
          <p:nvPr/>
        </p:nvSpPr>
        <p:spPr>
          <a:xfrm>
            <a:off x="2745059" y="209668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Raw Images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0143EA-A305-4227-967A-4FA860FF54EF}"/>
              </a:ext>
            </a:extLst>
          </p:cNvPr>
          <p:cNvSpPr txBox="1"/>
          <p:nvPr/>
        </p:nvSpPr>
        <p:spPr>
          <a:xfrm>
            <a:off x="5783766" y="210133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L2 regularization</a:t>
            </a:r>
          </a:p>
        </p:txBody>
      </p:sp>
      <p:pic>
        <p:nvPicPr>
          <p:cNvPr id="13" name="Picture 13" descr="Chart&#10;&#10;Description automatically generated">
            <a:extLst>
              <a:ext uri="{FF2B5EF4-FFF2-40B4-BE49-F238E27FC236}">
                <a16:creationId xmlns:a16="http://schemas.microsoft.com/office/drawing/2014/main" id="{BE3ED7BC-3783-477A-AEC2-678018617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2735" y="5044765"/>
            <a:ext cx="1577433" cy="14612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4E4BE81-6790-4795-A2F1-299A4DCF06EB}"/>
              </a:ext>
            </a:extLst>
          </p:cNvPr>
          <p:cNvSpPr txBox="1"/>
          <p:nvPr/>
        </p:nvSpPr>
        <p:spPr>
          <a:xfrm>
            <a:off x="3553522" y="5532863"/>
            <a:ext cx="32078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Became Slower to Train</a:t>
            </a:r>
            <a:endParaRPr lang="en-US"/>
          </a:p>
        </p:txBody>
      </p:sp>
      <p:pic>
        <p:nvPicPr>
          <p:cNvPr id="19" name="Picture 20" descr="Icon&#10;&#10;Description automatically generated">
            <a:extLst>
              <a:ext uri="{FF2B5EF4-FFF2-40B4-BE49-F238E27FC236}">
                <a16:creationId xmlns:a16="http://schemas.microsoft.com/office/drawing/2014/main" id="{5720C657-6BDB-46FF-BC3C-A07BC0A43F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082" y="3152039"/>
            <a:ext cx="1451518" cy="125087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1BF76A8-03ED-4ADA-ADE9-DA30AF79CBCD}"/>
              </a:ext>
            </a:extLst>
          </p:cNvPr>
          <p:cNvSpPr txBox="1"/>
          <p:nvPr/>
        </p:nvSpPr>
        <p:spPr>
          <a:xfrm>
            <a:off x="2875157" y="3246864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1024</a:t>
            </a:r>
          </a:p>
          <a:p>
            <a:r>
              <a:rPr lang="en-US">
                <a:cs typeface="Calibri"/>
              </a:rPr>
              <a:t>1024</a:t>
            </a:r>
          </a:p>
          <a:p>
            <a:r>
              <a:rPr lang="en-US">
                <a:cs typeface="Calibri"/>
              </a:rPr>
              <a:t>512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9ABE11-6537-4EEE-806A-005338C89DAA}"/>
              </a:ext>
            </a:extLst>
          </p:cNvPr>
          <p:cNvSpPr txBox="1"/>
          <p:nvPr/>
        </p:nvSpPr>
        <p:spPr>
          <a:xfrm>
            <a:off x="1713570" y="28751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Trainable FC</a:t>
            </a:r>
          </a:p>
        </p:txBody>
      </p:sp>
    </p:spTree>
    <p:extLst>
      <p:ext uri="{BB962C8B-B14F-4D97-AF65-F5344CB8AC3E}">
        <p14:creationId xmlns:p14="http://schemas.microsoft.com/office/powerpoint/2010/main" val="262922101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11D9-908F-43DC-AA3E-4F6BB075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MobileNetV2   - Transfer Learning</a:t>
            </a:r>
            <a:endParaRPr lang="en-US">
              <a:ea typeface="+mj-lt"/>
              <a:cs typeface="+mj-lt"/>
            </a:endParaRPr>
          </a:p>
          <a:p>
            <a:endParaRPr lang="en-US">
              <a:cs typeface="Calibri Light"/>
            </a:endParaRP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F7ED944A-C173-42F5-9206-241AF1189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530" y="1885815"/>
            <a:ext cx="1533525" cy="12573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C81D9-B346-491B-8536-A66EC498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53D9-062C-4D92-AE49-C377E6EC3493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CA8B4132-1991-46FA-8C2A-EAFE39E92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915" y="1784217"/>
            <a:ext cx="1237786" cy="10998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338B4A-FF21-4D65-B4DF-82356EFD659D}"/>
              </a:ext>
            </a:extLst>
          </p:cNvPr>
          <p:cNvSpPr txBox="1"/>
          <p:nvPr/>
        </p:nvSpPr>
        <p:spPr>
          <a:xfrm>
            <a:off x="2730840" y="23390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Augmented Images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E9BA99-EB3D-4D77-B8EA-A72A29004EEF}"/>
              </a:ext>
            </a:extLst>
          </p:cNvPr>
          <p:cNvSpPr txBox="1"/>
          <p:nvPr/>
        </p:nvSpPr>
        <p:spPr>
          <a:xfrm>
            <a:off x="6520911" y="227800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L2 regularization</a:t>
            </a:r>
          </a:p>
        </p:txBody>
      </p:sp>
      <p:pic>
        <p:nvPicPr>
          <p:cNvPr id="14" name="Picture 20" descr="Icon&#10;&#10;Description automatically generated">
            <a:extLst>
              <a:ext uri="{FF2B5EF4-FFF2-40B4-BE49-F238E27FC236}">
                <a16:creationId xmlns:a16="http://schemas.microsoft.com/office/drawing/2014/main" id="{24963EE5-6066-4B20-AE47-726786040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009" y="3430820"/>
            <a:ext cx="1451518" cy="12508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CEA5F3-59BD-4EAB-BF3C-F59B53A53AA1}"/>
              </a:ext>
            </a:extLst>
          </p:cNvPr>
          <p:cNvSpPr txBox="1"/>
          <p:nvPr/>
        </p:nvSpPr>
        <p:spPr>
          <a:xfrm>
            <a:off x="2968084" y="3525645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1024</a:t>
            </a:r>
          </a:p>
          <a:p>
            <a:r>
              <a:rPr lang="en-US">
                <a:cs typeface="Calibri"/>
              </a:rPr>
              <a:t>1024</a:t>
            </a:r>
          </a:p>
          <a:p>
            <a:r>
              <a:rPr lang="en-US">
                <a:cs typeface="Calibri"/>
              </a:rPr>
              <a:t>512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0FD504-AD4C-4956-80E8-488F47235801}"/>
              </a:ext>
            </a:extLst>
          </p:cNvPr>
          <p:cNvSpPr txBox="1"/>
          <p:nvPr/>
        </p:nvSpPr>
        <p:spPr>
          <a:xfrm>
            <a:off x="1806497" y="315393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Trainable FC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F3961AB-4358-4E07-8C2D-AC1ABFE25713}"/>
              </a:ext>
            </a:extLst>
          </p:cNvPr>
          <p:cNvSpPr/>
          <p:nvPr/>
        </p:nvSpPr>
        <p:spPr>
          <a:xfrm>
            <a:off x="695093" y="4690946"/>
            <a:ext cx="11309194" cy="20536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3" descr="Chart&#10;&#10;Description automatically generated">
            <a:extLst>
              <a:ext uri="{FF2B5EF4-FFF2-40B4-BE49-F238E27FC236}">
                <a16:creationId xmlns:a16="http://schemas.microsoft.com/office/drawing/2014/main" id="{A20E47F9-659B-45C8-B218-A3580B3B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2735" y="5044765"/>
            <a:ext cx="1577433" cy="14612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414BD57-FCA0-4466-B2DC-F4015038A074}"/>
              </a:ext>
            </a:extLst>
          </p:cNvPr>
          <p:cNvSpPr txBox="1"/>
          <p:nvPr/>
        </p:nvSpPr>
        <p:spPr>
          <a:xfrm>
            <a:off x="3553522" y="5532863"/>
            <a:ext cx="32078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Became Slower to Train</a:t>
            </a:r>
            <a:endParaRPr lang="en-US"/>
          </a:p>
        </p:txBody>
      </p:sp>
      <p:pic>
        <p:nvPicPr>
          <p:cNvPr id="3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FA0FC53-DB9A-4350-AC3E-5FCBB360B8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2280" y="2372566"/>
            <a:ext cx="2743200" cy="1764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FBB3E4-86BA-4C3E-954F-07A2407AD774}"/>
              </a:ext>
            </a:extLst>
          </p:cNvPr>
          <p:cNvSpPr txBox="1"/>
          <p:nvPr/>
        </p:nvSpPr>
        <p:spPr>
          <a:xfrm>
            <a:off x="8575377" y="5532862"/>
            <a:ext cx="32078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Fluctuating Validation</a:t>
            </a:r>
            <a:endParaRPr lang="en-US"/>
          </a:p>
        </p:txBody>
      </p:sp>
      <p:pic>
        <p:nvPicPr>
          <p:cNvPr id="7" name="Picture 14" descr="Icon&#10;&#10;Description automatically generated">
            <a:extLst>
              <a:ext uri="{FF2B5EF4-FFF2-40B4-BE49-F238E27FC236}">
                <a16:creationId xmlns:a16="http://schemas.microsoft.com/office/drawing/2014/main" id="{B383F40B-6199-482E-99B6-F617BDC27E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4277" y="5162302"/>
            <a:ext cx="1153455" cy="123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1375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B51E-4037-4D2D-A728-F121CD65A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cs typeface="Calibri Light"/>
            </a:endParaRP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5AB644F1-D200-4DED-92A1-3E9D87493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085" y="1959140"/>
            <a:ext cx="1242936" cy="128161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50FF7-6AA5-4B41-BE39-BD835C80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53D9-062C-4D92-AE49-C377E6EC3493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AE4A92-DD42-4D9F-9453-82E8E9DB94AF}"/>
              </a:ext>
            </a:extLst>
          </p:cNvPr>
          <p:cNvSpPr txBox="1"/>
          <p:nvPr/>
        </p:nvSpPr>
        <p:spPr>
          <a:xfrm>
            <a:off x="2135437" y="228232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Train only the last 24 layers</a:t>
            </a:r>
          </a:p>
        </p:txBody>
      </p:sp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EAD9750-43A1-4726-851C-C9069154F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545" y="2403206"/>
            <a:ext cx="2743200" cy="1831251"/>
          </a:xfrm>
          <a:prstGeom prst="rect">
            <a:avLst/>
          </a:prstGeom>
        </p:spPr>
      </p:pic>
      <p:pic>
        <p:nvPicPr>
          <p:cNvPr id="14" name="Picture 5" descr="Icon&#10;&#10;Description automatically generated">
            <a:extLst>
              <a:ext uri="{FF2B5EF4-FFF2-40B4-BE49-F238E27FC236}">
                <a16:creationId xmlns:a16="http://schemas.microsoft.com/office/drawing/2014/main" id="{16893B1D-688D-4D8A-B835-98E44B5FD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61" y="3244562"/>
            <a:ext cx="1533525" cy="1257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ED2C2E9-9AFE-4A7C-A004-0904EF09D140}"/>
              </a:ext>
            </a:extLst>
          </p:cNvPr>
          <p:cNvSpPr txBox="1"/>
          <p:nvPr/>
        </p:nvSpPr>
        <p:spPr>
          <a:xfrm>
            <a:off x="2189178" y="361520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Augmented Images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1FEE04-220B-460C-A227-86DEDC9DCEFD}"/>
              </a:ext>
            </a:extLst>
          </p:cNvPr>
          <p:cNvSpPr/>
          <p:nvPr/>
        </p:nvSpPr>
        <p:spPr>
          <a:xfrm>
            <a:off x="545515" y="4660940"/>
            <a:ext cx="11309194" cy="20536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6" descr="Icon&#10;&#10;Description automatically generated">
            <a:extLst>
              <a:ext uri="{FF2B5EF4-FFF2-40B4-BE49-F238E27FC236}">
                <a16:creationId xmlns:a16="http://schemas.microsoft.com/office/drawing/2014/main" id="{3B4F7974-62AC-47E6-9A48-FC9F7744F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5309" y="5043567"/>
            <a:ext cx="1366954" cy="135719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CAF498B-13EF-4115-BD1B-B5C4F0BE9D39}"/>
              </a:ext>
            </a:extLst>
          </p:cNvPr>
          <p:cNvSpPr txBox="1"/>
          <p:nvPr/>
        </p:nvSpPr>
        <p:spPr>
          <a:xfrm>
            <a:off x="2819848" y="5494125"/>
            <a:ext cx="32078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Model still overfitted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F9EC73-9303-47B7-8EB0-A7E2326A039B}"/>
              </a:ext>
            </a:extLst>
          </p:cNvPr>
          <p:cNvSpPr txBox="1"/>
          <p:nvPr/>
        </p:nvSpPr>
        <p:spPr>
          <a:xfrm>
            <a:off x="7969449" y="5468597"/>
            <a:ext cx="32078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Higher Validation Accuracy</a:t>
            </a:r>
          </a:p>
        </p:txBody>
      </p:sp>
      <p:pic>
        <p:nvPicPr>
          <p:cNvPr id="26" name="Picture 14" descr="Icon&#10;&#10;Description automatically generated">
            <a:extLst>
              <a:ext uri="{FF2B5EF4-FFF2-40B4-BE49-F238E27FC236}">
                <a16:creationId xmlns:a16="http://schemas.microsoft.com/office/drawing/2014/main" id="{07073A54-4F48-4B1B-919D-D7066A567B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8349" y="5098037"/>
            <a:ext cx="1153455" cy="123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3866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8CF692E3F54C43BF9074F0985E0DF3" ma:contentTypeVersion="2" ma:contentTypeDescription="Create a new document." ma:contentTypeScope="" ma:versionID="1979793650011eaf612d75e4e7602225">
  <xsd:schema xmlns:xsd="http://www.w3.org/2001/XMLSchema" xmlns:xs="http://www.w3.org/2001/XMLSchema" xmlns:p="http://schemas.microsoft.com/office/2006/metadata/properties" xmlns:ns3="606c84d0-11ba-4805-b52c-6cdbc984008c" targetNamespace="http://schemas.microsoft.com/office/2006/metadata/properties" ma:root="true" ma:fieldsID="2566a6c1d4d03652eff2ecbfe3648df4" ns3:_="">
    <xsd:import namespace="606c84d0-11ba-4805-b52c-6cdbc98400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6c84d0-11ba-4805-b52c-6cdbc98400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365956-D6AF-4B78-84A9-BEA47484DA42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606c84d0-11ba-4805-b52c-6cdbc984008c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DAA8806-7BE3-49F8-B45D-F93F729501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A7A6AE-AED1-4D52-9613-257C500DC316}">
  <ds:schemaRefs>
    <ds:schemaRef ds:uri="606c84d0-11ba-4805-b52c-6cdbc98400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Image Car-Make Classification</vt:lpstr>
      <vt:lpstr>Why Car-Make Classification?</vt:lpstr>
      <vt:lpstr>Dataset</vt:lpstr>
      <vt:lpstr>Augmentation</vt:lpstr>
      <vt:lpstr>        C  Challenges</vt:lpstr>
      <vt:lpstr>MobileNetV2   - Transfer Learning</vt:lpstr>
      <vt:lpstr>MobileNetV2   - Transfer Learning</vt:lpstr>
      <vt:lpstr>MobileNetV2   - Transfer Learning </vt:lpstr>
      <vt:lpstr>PowerPoint Presentation</vt:lpstr>
      <vt:lpstr>VGG-16 Experiment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Car-Make Classification</dc:title>
  <dc:creator>عبدالعزيز محمد أحمد الشهري</dc:creator>
  <cp:lastModifiedBy>عبدالعزيز محمد أحمد الشهري</cp:lastModifiedBy>
  <cp:revision>2</cp:revision>
  <dcterms:created xsi:type="dcterms:W3CDTF">2021-11-24T15:14:44Z</dcterms:created>
  <dcterms:modified xsi:type="dcterms:W3CDTF">2021-12-28T12:41:20Z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0x010100258CF692E3F54C43BF9074F0985E0DF3</vt:lpwstr>
  </property>
</Properties>
</file>