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6" r:id="rId7"/>
    <p:sldId id="316" r:id="rId8"/>
    <p:sldId id="321" r:id="rId9"/>
    <p:sldId id="304" r:id="rId10"/>
    <p:sldId id="309" r:id="rId11"/>
    <p:sldId id="312" r:id="rId12"/>
    <p:sldId id="317" r:id="rId13"/>
    <p:sldId id="319" r:id="rId14"/>
    <p:sldId id="311" r:id="rId15"/>
    <p:sldId id="313" r:id="rId16"/>
    <p:sldId id="315" r:id="rId17"/>
    <p:sldId id="320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25ED8-1EBB-C356-5B15-58DCA63E1E54}" v="759" dt="2021-10-28T09:00:03.843"/>
    <p1510:client id="{FB0002ED-70D0-43A4-98EB-8DD1657F37DA}" v="533" dt="2021-10-28T19:01:54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11208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712741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Fetal Health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</a:t>
            </a:r>
            <a:r>
              <a:rPr lang="en-US" sz="1600" dirty="0" err="1"/>
              <a:t>Abdulaziz</a:t>
            </a:r>
            <a:r>
              <a:rPr lang="en-US" sz="1600"/>
              <a:t> &amp; Ibrahim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288F-3A7A-4178-8847-30BEC8E2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Finetuning </a:t>
            </a:r>
            <a:r>
              <a:rPr lang="en-US" dirty="0"/>
              <a:t>- </a:t>
            </a:r>
            <a:r>
              <a:rPr lang="en-US" dirty="0" err="1"/>
              <a:t>GridSearchCV</a:t>
            </a:r>
            <a:endParaRPr 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D7A0565-4929-478D-A495-6854D92759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46224"/>
            <a:ext cx="4640262" cy="289744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6D861C5-620E-4D16-800E-F6A86D1686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546719"/>
            <a:ext cx="4638675" cy="28964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51C42-769C-473B-93C8-D3FEE233DB5C}"/>
              </a:ext>
            </a:extLst>
          </p:cNvPr>
          <p:cNvSpPr txBox="1"/>
          <p:nvPr/>
        </p:nvSpPr>
        <p:spPr>
          <a:xfrm>
            <a:off x="2371940" y="2172559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5C13F-6B03-469E-BAA4-900D41939577}"/>
              </a:ext>
            </a:extLst>
          </p:cNvPr>
          <p:cNvSpPr txBox="1"/>
          <p:nvPr/>
        </p:nvSpPr>
        <p:spPr>
          <a:xfrm>
            <a:off x="7785603" y="2164189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1242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C41-BFAA-4837-B39B-DFB501E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DDB5-AAF2-4EE6-BCCF-1F68E28A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Precission:  96.434
Recall  96.415
Accuracy: 96.461
ROC over AUC:  99.622</a:t>
            </a:r>
            <a:endParaRPr lang="en-US">
              <a:latin typeface="Franklin Gothic Book" panose="020F0502020204030204"/>
            </a:endParaRPr>
          </a:p>
          <a:p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</p:txBody>
      </p:sp>
      <p:pic>
        <p:nvPicPr>
          <p:cNvPr id="5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56A61FD9-B1F0-42A8-9C5C-C60B6D4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29" y="2364794"/>
            <a:ext cx="4507282" cy="3495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5DA0B-109D-45FB-8DAD-5B0E2AB3161A}"/>
              </a:ext>
            </a:extLst>
          </p:cNvPr>
          <p:cNvSpPr txBox="1"/>
          <p:nvPr/>
        </p:nvSpPr>
        <p:spPr>
          <a:xfrm>
            <a:off x="1770345" y="2104372"/>
            <a:ext cx="30772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   </a:t>
            </a:r>
            <a:r>
              <a:rPr lang="en-US" sz="2400" b="1" err="1"/>
              <a:t>XGBoost</a:t>
            </a:r>
            <a:r>
              <a:rPr lang="en-US" sz="2400" b="1"/>
              <a:t> classifier </a:t>
            </a:r>
          </a:p>
          <a:p>
            <a:r>
              <a:rPr lang="en-US" sz="2400" b="1"/>
              <a:t>       14 Features</a:t>
            </a:r>
          </a:p>
        </p:txBody>
      </p:sp>
    </p:spTree>
    <p:extLst>
      <p:ext uri="{BB962C8B-B14F-4D97-AF65-F5344CB8AC3E}">
        <p14:creationId xmlns:p14="http://schemas.microsoft.com/office/powerpoint/2010/main" val="263091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C41-BFAA-4837-B39B-DFB501E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2618085-2CA8-4404-89E3-0F61EE5F7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181" y="2108201"/>
            <a:ext cx="5408103" cy="37608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2C3EF-F6D3-4351-9B1F-BA95CE27AB23}"/>
              </a:ext>
            </a:extLst>
          </p:cNvPr>
          <p:cNvSpPr txBox="1"/>
          <p:nvPr/>
        </p:nvSpPr>
        <p:spPr>
          <a:xfrm>
            <a:off x="1217112" y="2302701"/>
            <a:ext cx="4100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Examining Misclassified probabilities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7E7EC-8B8E-4D6B-AE80-556B4D7FB188}"/>
              </a:ext>
            </a:extLst>
          </p:cNvPr>
          <p:cNvSpPr txBox="1"/>
          <p:nvPr/>
        </p:nvSpPr>
        <p:spPr>
          <a:xfrm>
            <a:off x="1213850" y="4073960"/>
            <a:ext cx="3849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About 13 predictions were incorrectly classified with a very high confidence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2C953-F7EB-4C60-8138-C5A07DC1DF18}"/>
              </a:ext>
            </a:extLst>
          </p:cNvPr>
          <p:cNvSpPr txBox="1"/>
          <p:nvPr/>
        </p:nvSpPr>
        <p:spPr>
          <a:xfrm>
            <a:off x="5949602" y="5918287"/>
            <a:ext cx="5404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Minimum difference of probability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224058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7F9D-D6BE-4560-A3F9-EA86CE6E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AutoML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A236-CB19-444A-9484-99C7EE08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/>
              <a:t>AutoML</a:t>
            </a:r>
            <a:r>
              <a:rPr lang="en-US"/>
              <a:t>  is google cloud service that automatically find the best model and hyper parameter to use.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A79C45-D539-40E9-9A0E-62F780BB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1" y="2983082"/>
            <a:ext cx="10112678" cy="78745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3589C2D-98EA-46C3-AD33-A64B16EC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08" y="3991954"/>
            <a:ext cx="8171145" cy="23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436C-FCEC-4CFD-B92B-1728364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AutoML</a:t>
            </a:r>
            <a:endParaRPr lang="en-US" b="1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243CECB-7620-481E-A779-A4D021A5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81" y="1996059"/>
            <a:ext cx="3847439" cy="37608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59371-A230-441E-B7DE-D6D07AA7F050}"/>
              </a:ext>
            </a:extLst>
          </p:cNvPr>
          <p:cNvSpPr txBox="1"/>
          <p:nvPr/>
        </p:nvSpPr>
        <p:spPr>
          <a:xfrm>
            <a:off x="2125249" y="59456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Google Cloud </a:t>
            </a:r>
            <a:r>
              <a:rPr lang="en-US" err="1"/>
              <a:t>AutoML</a:t>
            </a:r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FB4BB46-8535-4C4A-A4FB-914C5D32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29" y="2364794"/>
            <a:ext cx="4507282" cy="3495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C042BA-11EF-4CF0-A543-D1D93540A074}"/>
              </a:ext>
            </a:extLst>
          </p:cNvPr>
          <p:cNvSpPr txBox="1"/>
          <p:nvPr/>
        </p:nvSpPr>
        <p:spPr>
          <a:xfrm>
            <a:off x="7633439" y="59319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Our </a:t>
            </a:r>
            <a:r>
              <a:rPr lang="en-US" err="1"/>
              <a:t>XGBoost</a:t>
            </a:r>
            <a:r>
              <a:rPr lang="en-US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3052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7F9D-D6BE-4560-A3F9-EA86CE6E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C42F3-6440-444D-9511-9CF5CE7B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9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5936-F056-4542-9C96-8528C4EF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/>
              <a:t>- Importance</a:t>
            </a:r>
            <a:r>
              <a:rPr lang="en-US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85577-B945-4AEE-9E57-7394042C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351166" y="2108200"/>
            <a:ext cx="3760788" cy="376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375C6-AEC7-43C3-A971-78EC16A135FF}"/>
              </a:ext>
            </a:extLst>
          </p:cNvPr>
          <p:cNvSpPr txBox="1"/>
          <p:nvPr/>
        </p:nvSpPr>
        <p:spPr>
          <a:xfrm>
            <a:off x="1097280" y="2255330"/>
            <a:ext cx="609694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211 death per 100,000 live birth (2017).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could have been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PREVENTED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9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25936-F056-4542-9C96-8528C4EF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Problem</a:t>
            </a:r>
            <a:r>
              <a:rPr lang="en-US"/>
              <a:t> - Goal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1073C4-2FA8-4A6C-AC18-536F5BCF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584992"/>
          </a:xfrm>
        </p:spPr>
        <p:txBody>
          <a:bodyPr>
            <a:normAutofit/>
          </a:bodyPr>
          <a:lstStyle/>
          <a:p>
            <a:r>
              <a:rPr lang="en-US"/>
              <a:t>Classify </a:t>
            </a:r>
            <a:r>
              <a:rPr lang="en-US" b="1"/>
              <a:t>fetal health</a:t>
            </a:r>
            <a:r>
              <a:rPr lang="en-US"/>
              <a:t> in order to prevent child and maternal mortality.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D44AB-B950-4EC1-B5EA-81E68A17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2572" y="3139912"/>
            <a:ext cx="2531429" cy="25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3F59EF-30FB-49BC-9591-82CEFBE6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6270" y="3139922"/>
            <a:ext cx="2531527" cy="253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3836A7F2-0081-45AB-B9FD-A70ADC2F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68" y="3139912"/>
            <a:ext cx="2531429" cy="25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FF8-6319-40E5-91A0-E7FDC79C63D1}"/>
              </a:ext>
            </a:extLst>
          </p:cNvPr>
          <p:cNvSpPr txBox="1"/>
          <p:nvPr/>
        </p:nvSpPr>
        <p:spPr>
          <a:xfrm>
            <a:off x="1525041" y="5856058"/>
            <a:ext cx="22834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16674-F45B-4EEF-B34E-BA228CA54F44}"/>
              </a:ext>
            </a:extLst>
          </p:cNvPr>
          <p:cNvSpPr txBox="1"/>
          <p:nvPr/>
        </p:nvSpPr>
        <p:spPr>
          <a:xfrm>
            <a:off x="5035287" y="5856057"/>
            <a:ext cx="22834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Suspect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C11B2-B338-4A7D-9E31-09DFBE7F188D}"/>
              </a:ext>
            </a:extLst>
          </p:cNvPr>
          <p:cNvSpPr txBox="1"/>
          <p:nvPr/>
        </p:nvSpPr>
        <p:spPr>
          <a:xfrm>
            <a:off x="8495979" y="5856057"/>
            <a:ext cx="22834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Pathological</a:t>
            </a:r>
          </a:p>
        </p:txBody>
      </p:sp>
    </p:spTree>
    <p:extLst>
      <p:ext uri="{BB962C8B-B14F-4D97-AF65-F5344CB8AC3E}">
        <p14:creationId xmlns:p14="http://schemas.microsoft.com/office/powerpoint/2010/main" val="168620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B4823-570A-4ECF-847D-9EAC4BCF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70868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Collected from </a:t>
            </a:r>
            <a:r>
              <a:rPr lang="en-US" sz="2400" dirty="0" err="1"/>
              <a:t>Cardiotocograms</a:t>
            </a:r>
            <a:r>
              <a:rPr lang="en-US" sz="2400" dirty="0"/>
              <a:t> (CTGs).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Labeled by 3 experts.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20553-FE86-4D56-8867-D06D587D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C29C7-9421-4C35-AC21-C9019959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836" y="1913502"/>
            <a:ext cx="3842844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8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E579-5584-4656-BC2B-0ACE8397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00F06-93F9-4B49-9B11-F2A9FB34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CE16321B-5D98-4D2E-BF48-C6FCFF51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0521" y="2609960"/>
            <a:ext cx="2768600" cy="276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DC04E-7430-4021-A72A-93C73DD63B98}"/>
              </a:ext>
            </a:extLst>
          </p:cNvPr>
          <p:cNvSpPr txBox="1"/>
          <p:nvPr/>
        </p:nvSpPr>
        <p:spPr>
          <a:xfrm>
            <a:off x="4841479" y="2704178"/>
            <a:ext cx="17907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6BEF5-6BAF-4C37-9354-CC73CBE06AEF}"/>
              </a:ext>
            </a:extLst>
          </p:cNvPr>
          <p:cNvCxnSpPr>
            <a:cxnSpLocks/>
          </p:cNvCxnSpPr>
          <p:nvPr/>
        </p:nvCxnSpPr>
        <p:spPr>
          <a:xfrm>
            <a:off x="4626638" y="3073510"/>
            <a:ext cx="2220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B88A38-5237-4313-A10B-64280A733FBE}"/>
              </a:ext>
            </a:extLst>
          </p:cNvPr>
          <p:cNvCxnSpPr>
            <a:cxnSpLocks/>
          </p:cNvCxnSpPr>
          <p:nvPr/>
        </p:nvCxnSpPr>
        <p:spPr>
          <a:xfrm flipV="1">
            <a:off x="4484821" y="3255544"/>
            <a:ext cx="0" cy="1477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70816C-FE27-4361-85FB-22822577997B}"/>
              </a:ext>
            </a:extLst>
          </p:cNvPr>
          <p:cNvSpPr txBox="1"/>
          <p:nvPr/>
        </p:nvSpPr>
        <p:spPr>
          <a:xfrm>
            <a:off x="3070041" y="3672036"/>
            <a:ext cx="17907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2126</a:t>
            </a:r>
          </a:p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22786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6520-FE23-4445-8A31-6F3C538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</a:t>
            </a:r>
            <a:r>
              <a:rPr lang="en-US" dirty="0"/>
              <a:t>– Balance Data (SMOTE)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5823-615A-4D54-80F4-4512341CD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8EB259-835C-453B-B511-0BB1B6AAE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096963" y="3019043"/>
            <a:ext cx="4640261" cy="27884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EEEBF-7F8E-4014-A5E2-5E6E5351D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Balanced Y</a:t>
            </a:r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B0716F-7435-4912-AFDA-9290040535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516688" y="3019520"/>
            <a:ext cx="4638674" cy="2787460"/>
          </a:xfrm>
        </p:spPr>
      </p:pic>
    </p:spTree>
    <p:extLst>
      <p:ext uri="{BB962C8B-B14F-4D97-AF65-F5344CB8AC3E}">
        <p14:creationId xmlns:p14="http://schemas.microsoft.com/office/powerpoint/2010/main" val="60941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C41-BFAA-4837-B39B-DFB501E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</a:t>
            </a:r>
            <a:r>
              <a:rPr lang="en-US" dirty="0"/>
              <a:t>– Cleaning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DDB5-AAF2-4EE6-BCCF-1F68E28A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CC37C-5D9F-4456-99F7-703BF309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02259"/>
              </p:ext>
            </p:extLst>
          </p:nvPr>
        </p:nvGraphicFramePr>
        <p:xfrm>
          <a:off x="2032000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96644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448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Duplicated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rows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3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Missing Values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55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Outliers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152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C41-BFAA-4837-B39B-DFB501E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0753FE-BDE4-42B4-9B5A-18F628208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41" t="9807" b="819"/>
          <a:stretch/>
        </p:blipFill>
        <p:spPr>
          <a:xfrm>
            <a:off x="1919671" y="2065992"/>
            <a:ext cx="6598853" cy="2189092"/>
          </a:xfrm>
        </p:spPr>
      </p:pic>
      <p:pic>
        <p:nvPicPr>
          <p:cNvPr id="45" name="Content Placeholder 14">
            <a:extLst>
              <a:ext uri="{FF2B5EF4-FFF2-40B4-BE49-F238E27FC236}">
                <a16:creationId xmlns:a16="http://schemas.microsoft.com/office/drawing/2014/main" id="{FE4C52C6-146A-4845-8F86-1DDC813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6" r="564" b="8609"/>
          <a:stretch/>
        </p:blipFill>
        <p:spPr>
          <a:xfrm flipV="1">
            <a:off x="1959429" y="4255084"/>
            <a:ext cx="6559096" cy="2112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6404FE-E0CE-42F8-BA40-D228B7C14BFC}"/>
              </a:ext>
            </a:extLst>
          </p:cNvPr>
          <p:cNvSpPr txBox="1"/>
          <p:nvPr/>
        </p:nvSpPr>
        <p:spPr>
          <a:xfrm>
            <a:off x="8845549" y="2813566"/>
            <a:ext cx="2553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1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ANOVA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829A56-9611-445E-AEF0-7E11A20EDF33}"/>
              </a:ext>
            </a:extLst>
          </p:cNvPr>
          <p:cNvSpPr txBox="1"/>
          <p:nvPr/>
        </p:nvSpPr>
        <p:spPr>
          <a:xfrm>
            <a:off x="8845550" y="4983467"/>
            <a:ext cx="2876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2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325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C41-BFAA-4837-B39B-DFB501E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AA2A7AB-5AD2-4425-9A79-9EA73D9C5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23" y="2515101"/>
            <a:ext cx="11284680" cy="36555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B5227-651D-43D0-B3B4-9857DD45A8CB}"/>
              </a:ext>
            </a:extLst>
          </p:cNvPr>
          <p:cNvSpPr txBox="1"/>
          <p:nvPr/>
        </p:nvSpPr>
        <p:spPr>
          <a:xfrm>
            <a:off x="4651375" y="2259612"/>
            <a:ext cx="288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 vs N-Feature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019505-887E-4E05-B39D-809D113E645E}"/>
              </a:ext>
            </a:extLst>
          </p:cNvPr>
          <p:cNvCxnSpPr>
            <a:cxnSpLocks/>
          </p:cNvCxnSpPr>
          <p:nvPr/>
        </p:nvCxnSpPr>
        <p:spPr>
          <a:xfrm>
            <a:off x="7871883" y="2317750"/>
            <a:ext cx="0" cy="448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8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CF692E3F54C43BF9074F0985E0DF3" ma:contentTypeVersion="2" ma:contentTypeDescription="Create a new document." ma:contentTypeScope="" ma:versionID="1979793650011eaf612d75e4e7602225">
  <xsd:schema xmlns:xsd="http://www.w3.org/2001/XMLSchema" xmlns:xs="http://www.w3.org/2001/XMLSchema" xmlns:p="http://schemas.microsoft.com/office/2006/metadata/properties" xmlns:ns3="606c84d0-11ba-4805-b52c-6cdbc984008c" targetNamespace="http://schemas.microsoft.com/office/2006/metadata/properties" ma:root="true" ma:fieldsID="2566a6c1d4d03652eff2ecbfe3648df4" ns3:_="">
    <xsd:import namespace="606c84d0-11ba-4805-b52c-6cdbc98400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c84d0-11ba-4805-b52c-6cdbc9840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2CA28-9CB3-4AE1-9AEB-5CF33A0FF0A2}">
  <ds:schemaRefs>
    <ds:schemaRef ds:uri="606c84d0-11ba-4805-b52c-6cdbc98400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606c84d0-11ba-4805-b52c-6cdbc984008c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{6C28801B-BE2E-44FD-AFDF-5B835DE77216}tf22712842_win32</Template>
  <TotalTime>1</TotalTime>
  <Words>176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Consolas</vt:lpstr>
      <vt:lpstr>Franklin Gothic Book</vt:lpstr>
      <vt:lpstr>1_RetrospectVTI</vt:lpstr>
      <vt:lpstr>Fetal Health Prediction</vt:lpstr>
      <vt:lpstr>Problem - Importance </vt:lpstr>
      <vt:lpstr>Problem - Goal</vt:lpstr>
      <vt:lpstr>Data</vt:lpstr>
      <vt:lpstr>Data</vt:lpstr>
      <vt:lpstr>EDA – Balance Data (SMOTE)</vt:lpstr>
      <vt:lpstr>EDA – Cleaning ?</vt:lpstr>
      <vt:lpstr>Feature Selection</vt:lpstr>
      <vt:lpstr>Feature Selection</vt:lpstr>
      <vt:lpstr>Finetuning - GridSearchCV</vt:lpstr>
      <vt:lpstr>Results </vt:lpstr>
      <vt:lpstr>Results </vt:lpstr>
      <vt:lpstr>AutoML</vt:lpstr>
      <vt:lpstr>AutoML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Health Prediction</dc:title>
  <dc:creator>عبدالعزيز محمد أحمد الشهري</dc:creator>
  <cp:lastModifiedBy>عبدالعزيز محمد أحمد الشهري</cp:lastModifiedBy>
  <cp:revision>2</cp:revision>
  <dcterms:created xsi:type="dcterms:W3CDTF">2021-10-27T12:40:58Z</dcterms:created>
  <dcterms:modified xsi:type="dcterms:W3CDTF">2021-10-28T22:46:21Z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0x010100258CF692E3F54C43BF9074F0985E0DF3</vt:lpwstr>
  </property>
</Properties>
</file>