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Roboto"/>
      <p:regular r:id="rId28"/>
      <p:bold r:id="rId29"/>
      <p:italic r:id="rId30"/>
      <p:boldItalic r:id="rId31"/>
    </p:embeddedFont>
    <p:embeddedFont>
      <p:font typeface="Book Antiqua"/>
      <p:regular r:id="rId32"/>
      <p:bold r:id="rId33"/>
      <p:italic r:id="rId34"/>
      <p:boldItalic r:id="rId35"/>
    </p:embeddedFont>
    <p:embeddedFont>
      <p:font typeface="Cambria Math"/>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7" roundtripDataSignature="AMtx7mjFaMqW6Hihh1PC5nLFSm9riRf3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B79E0-F1F6-4B2A-8193-12486CD37D6B}">
  <a:tblStyle styleId="{7E6B79E0-F1F6-4B2A-8193-12486CD37D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BookAntiqua-bold.fntdata"/><Relationship Id="rId10" Type="http://schemas.openxmlformats.org/officeDocument/2006/relationships/slide" Target="slides/slide4.xml"/><Relationship Id="rId32" Type="http://schemas.openxmlformats.org/officeDocument/2006/relationships/font" Target="fonts/BookAntiqua-regular.fntdata"/><Relationship Id="rId13" Type="http://schemas.openxmlformats.org/officeDocument/2006/relationships/slide" Target="slides/slide7.xml"/><Relationship Id="rId35" Type="http://schemas.openxmlformats.org/officeDocument/2006/relationships/font" Target="fonts/BookAntiqua-boldItalic.fntdata"/><Relationship Id="rId12" Type="http://schemas.openxmlformats.org/officeDocument/2006/relationships/slide" Target="slides/slide6.xml"/><Relationship Id="rId34" Type="http://schemas.openxmlformats.org/officeDocument/2006/relationships/font" Target="fonts/BookAntiqua-italic.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CambriaMath-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b065a87145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b065a8714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08926b70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b08926b70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08926b70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b08926b70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65a871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b065a8714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08926b7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b08926b70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065a8714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b065a87145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065a8714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b065a87145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65a8714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b065a87145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065a8714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b065a87145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065a8714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b065a87145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65a8714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b065a87145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065a87145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065a8714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03a982fc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gb03a982fca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03a982f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b03a982fc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8926b7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b08926b70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3a982f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b03a982fc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3a982f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b03a982fc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8926b7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b08926b70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showMasterSp="0" type="title">
  <p:cSld name="TITLE">
    <p:spTree>
      <p:nvGrpSpPr>
        <p:cNvPr id="13" name="Shape 13"/>
        <p:cNvGrpSpPr/>
        <p:nvPr/>
      </p:nvGrpSpPr>
      <p:grpSpPr>
        <a:xfrm>
          <a:off x="0" y="0"/>
          <a:ext cx="0" cy="0"/>
          <a:chOff x="0" y="0"/>
          <a:chExt cx="0" cy="0"/>
        </a:xfrm>
      </p:grpSpPr>
      <p:pic>
        <p:nvPicPr>
          <p:cNvPr descr="PPT-General7.jpg" id="14" name="Google Shape;14;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5" name="Google Shape;15;p8"/>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6" name="Google Shape;16;p8"/>
          <p:cNvSpPr txBox="1"/>
          <p:nvPr>
            <p:ph idx="1" type="subTitle"/>
          </p:nvPr>
        </p:nvSpPr>
        <p:spPr>
          <a:xfrm>
            <a:off x="3105628" y="3137687"/>
            <a:ext cx="5444279"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lnSpc>
                <a:spcPct val="100000"/>
              </a:lnSpc>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lnSpc>
                <a:spcPct val="100000"/>
              </a:lnSpc>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lnSpc>
                <a:spcPct val="100000"/>
              </a:lnSpc>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46" name="Shape 46"/>
        <p:cNvGrpSpPr/>
        <p:nvPr/>
      </p:nvGrpSpPr>
      <p:grpSpPr>
        <a:xfrm>
          <a:off x="0" y="0"/>
          <a:ext cx="0" cy="0"/>
          <a:chOff x="0" y="0"/>
          <a:chExt cx="0" cy="0"/>
        </a:xfrm>
      </p:grpSpPr>
      <p:pic>
        <p:nvPicPr>
          <p:cNvPr descr="PPT-General.jpg" id="47" name="Google Shape;47;p17"/>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idx="1" type="body"/>
          </p:nvPr>
        </p:nvSpPr>
        <p:spPr>
          <a:xfrm>
            <a:off x="699247" y="1861441"/>
            <a:ext cx="7745505" cy="317026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lnSpc>
                <a:spcPct val="100000"/>
              </a:lnSpc>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19" name="Google Shape;19;p9"/>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0"/>
          <p:cNvSpPr txBox="1"/>
          <p:nvPr/>
        </p:nvSpPr>
        <p:spPr>
          <a:xfrm>
            <a:off x="4147073" y="2887579"/>
            <a:ext cx="85776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t/>
            </a:r>
            <a:endParaRPr b="0" i="0" sz="5400" u="none" cap="none" strike="noStrike">
              <a:solidFill>
                <a:srgbClr val="DBA253"/>
              </a:solidFill>
              <a:latin typeface="Noto Sans Symbols"/>
              <a:ea typeface="Noto Sans Symbols"/>
              <a:cs typeface="Noto Sans Symbols"/>
              <a:sym typeface="Noto Sans Symbols"/>
            </a:endParaRPr>
          </a:p>
        </p:txBody>
      </p:sp>
      <p:sp>
        <p:nvSpPr>
          <p:cNvPr id="22" name="Google Shape;22;p10"/>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3" name="Google Shape;23;p10"/>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type="twoObj">
  <p:cSld name="TWO_OBJECTS">
    <p:spTree>
      <p:nvGrpSpPr>
        <p:cNvPr id="24" name="Shape 24"/>
        <p:cNvGrpSpPr/>
        <p:nvPr/>
      </p:nvGrpSpPr>
      <p:grpSpPr>
        <a:xfrm>
          <a:off x="0" y="0"/>
          <a:ext cx="0" cy="0"/>
          <a:chOff x="0" y="0"/>
          <a:chExt cx="0" cy="0"/>
        </a:xfrm>
      </p:grpSpPr>
      <p:sp>
        <p:nvSpPr>
          <p:cNvPr id="25" name="Google Shape;25;p11"/>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6" name="Google Shape;26;p11"/>
          <p:cNvSpPr txBox="1"/>
          <p:nvPr>
            <p:ph idx="1" type="body"/>
          </p:nvPr>
        </p:nvSpPr>
        <p:spPr>
          <a:xfrm>
            <a:off x="685800"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11"/>
          <p:cNvSpPr txBox="1"/>
          <p:nvPr>
            <p:ph idx="2" type="body"/>
          </p:nvPr>
        </p:nvSpPr>
        <p:spPr>
          <a:xfrm>
            <a:off x="4645151"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lnSpc>
                <a:spcPct val="100000"/>
              </a:lnSpc>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type="twoTxTwoObj">
  <p:cSld name="TWO_OBJECTS_WITH_TEXT">
    <p:spTree>
      <p:nvGrpSpPr>
        <p:cNvPr id="28" name="Shape 28"/>
        <p:cNvGrpSpPr/>
        <p:nvPr/>
      </p:nvGrpSpPr>
      <p:grpSpPr>
        <a:xfrm>
          <a:off x="0" y="0"/>
          <a:ext cx="0" cy="0"/>
          <a:chOff x="0" y="0"/>
          <a:chExt cx="0" cy="0"/>
        </a:xfrm>
      </p:grpSpPr>
      <p:sp>
        <p:nvSpPr>
          <p:cNvPr id="29" name="Google Shape;29;p12"/>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0" name="Google Shape;30;p12"/>
          <p:cNvSpPr txBox="1"/>
          <p:nvPr>
            <p:ph idx="1" type="body"/>
          </p:nvPr>
        </p:nvSpPr>
        <p:spPr>
          <a:xfrm>
            <a:off x="688490" y="1783601"/>
            <a:ext cx="3621929" cy="65836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1" name="Google Shape;31;p12"/>
          <p:cNvSpPr txBox="1"/>
          <p:nvPr>
            <p:ph idx="2" type="body"/>
          </p:nvPr>
        </p:nvSpPr>
        <p:spPr>
          <a:xfrm>
            <a:off x="688488" y="2622290"/>
            <a:ext cx="3621931" cy="259510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2" name="Google Shape;32;p12"/>
          <p:cNvSpPr txBox="1"/>
          <p:nvPr>
            <p:ph idx="3" type="body"/>
          </p:nvPr>
        </p:nvSpPr>
        <p:spPr>
          <a:xfrm>
            <a:off x="4785878" y="1783601"/>
            <a:ext cx="3663716" cy="65836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3" name="Google Shape;33;p12"/>
          <p:cNvSpPr txBox="1"/>
          <p:nvPr>
            <p:ph idx="4" type="body"/>
          </p:nvPr>
        </p:nvSpPr>
        <p:spPr>
          <a:xfrm>
            <a:off x="4785878" y="2619063"/>
            <a:ext cx="3658875" cy="259510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lnSpc>
                <a:spcPct val="100000"/>
              </a:lnSpc>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4" name="Shape 34"/>
        <p:cNvGrpSpPr/>
        <p:nvPr/>
      </p:nvGrpSpPr>
      <p:grpSpPr>
        <a:xfrm>
          <a:off x="0" y="0"/>
          <a:ext cx="0" cy="0"/>
          <a:chOff x="0" y="0"/>
          <a:chExt cx="0" cy="0"/>
        </a:xfrm>
      </p:grpSpPr>
      <p:sp>
        <p:nvSpPr>
          <p:cNvPr id="35" name="Google Shape;35;p13"/>
          <p:cNvSpPr txBox="1"/>
          <p:nvPr>
            <p:ph idx="1" type="body"/>
          </p:nvPr>
        </p:nvSpPr>
        <p:spPr>
          <a:xfrm>
            <a:off x="692002" y="559399"/>
            <a:ext cx="3580882" cy="44140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36" name="Google Shape;36;p13"/>
          <p:cNvSpPr txBox="1"/>
          <p:nvPr>
            <p:ph idx="2" type="body"/>
          </p:nvPr>
        </p:nvSpPr>
        <p:spPr>
          <a:xfrm>
            <a:off x="4889812" y="562026"/>
            <a:ext cx="3580882" cy="441401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lnSpc>
                <a:spcPct val="100000"/>
              </a:lnSpc>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37" name="Shape 37"/>
        <p:cNvGrpSpPr/>
        <p:nvPr/>
      </p:nvGrpSpPr>
      <p:grpSpPr>
        <a:xfrm>
          <a:off x="0" y="0"/>
          <a:ext cx="0" cy="0"/>
          <a:chOff x="0" y="0"/>
          <a:chExt cx="0" cy="0"/>
        </a:xfrm>
      </p:grpSpPr>
      <p:sp>
        <p:nvSpPr>
          <p:cNvPr id="38" name="Google Shape;38;p14"/>
          <p:cNvSpPr/>
          <p:nvPr>
            <p:ph idx="2" type="pic"/>
          </p:nvPr>
        </p:nvSpPr>
        <p:spPr>
          <a:xfrm rot="344365">
            <a:off x="773476" y="536672"/>
            <a:ext cx="7578326" cy="3491307"/>
          </a:xfrm>
          <a:prstGeom prst="rect">
            <a:avLst/>
          </a:prstGeom>
          <a:solidFill>
            <a:srgbClr val="ECECEC"/>
          </a:solidFill>
          <a:ln cap="sq" cmpd="sng" w="190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1pPr>
            <a:lvl2pPr lvl="1" marR="0" rtl="0" algn="l">
              <a:lnSpc>
                <a:spcPct val="100000"/>
              </a:lnSpc>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lnSpc>
                <a:spcPct val="100000"/>
              </a:lnSpc>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lnSpc>
                <a:spcPct val="100000"/>
              </a:lnSpc>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lnSpc>
                <a:spcPct val="100000"/>
              </a:lnSpc>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39" name="Google Shape;39;p14"/>
          <p:cNvSpPr txBox="1"/>
          <p:nvPr>
            <p:ph idx="1" type="body"/>
          </p:nvPr>
        </p:nvSpPr>
        <p:spPr>
          <a:xfrm>
            <a:off x="688489" y="4486019"/>
            <a:ext cx="7756264" cy="80486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lnSpc>
                <a:spcPct val="100000"/>
              </a:lnSpc>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lnSpc>
                <a:spcPct val="100000"/>
              </a:lnSpc>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lnSpc>
                <a:spcPct val="100000"/>
              </a:lnSpc>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40" name="Shape 40"/>
        <p:cNvGrpSpPr/>
        <p:nvPr/>
      </p:nvGrpSpPr>
      <p:grpSpPr>
        <a:xfrm>
          <a:off x="0" y="0"/>
          <a:ext cx="0" cy="0"/>
          <a:chOff x="0" y="0"/>
          <a:chExt cx="0" cy="0"/>
        </a:xfrm>
      </p:grpSpPr>
      <p:pic>
        <p:nvPicPr>
          <p:cNvPr descr="PPT-General9.jpg" id="41" name="Google Shape;41;p15"/>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42" name="Shape 42"/>
        <p:cNvGrpSpPr/>
        <p:nvPr/>
      </p:nvGrpSpPr>
      <p:grpSpPr>
        <a:xfrm>
          <a:off x="0" y="0"/>
          <a:ext cx="0" cy="0"/>
          <a:chOff x="0" y="0"/>
          <a:chExt cx="0" cy="0"/>
        </a:xfrm>
      </p:grpSpPr>
      <p:pic>
        <p:nvPicPr>
          <p:cNvPr descr="plainluecover.jpg" id="43" name="Google Shape;43;p1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4" name="Google Shape;44;p16"/>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5" name="Google Shape;45;p16"/>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lnSpc>
                <a:spcPct val="100000"/>
              </a:lnSpc>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lnSpc>
                <a:spcPct val="100000"/>
              </a:lnSpc>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jpg"/><Relationship Id="rId3" Type="http://schemas.openxmlformats.org/officeDocument/2006/relationships/image" Target="../media/image1.jp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PPT-General11.jpg" id="6" name="Google Shape;6;p7"/>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7"/>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9pPr>
          </a:lstStyle>
          <a:p/>
        </p:txBody>
      </p:sp>
      <p:sp>
        <p:nvSpPr>
          <p:cNvPr id="8" name="Google Shape;8;p7"/>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 Antiqua"/>
                <a:ea typeface="Book Antiqua"/>
                <a:cs typeface="Book Antiqua"/>
                <a:sym typeface="Book Antiqua"/>
              </a:defRPr>
            </a:lvl9pPr>
          </a:lstStyle>
          <a:p/>
        </p:txBody>
      </p:sp>
      <p:sp>
        <p:nvSpPr>
          <p:cNvPr id="9" name="Google Shape;9;p7"/>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0" name="Google Shape;10;p7"/>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4.jpg" id="11" name="Google Shape;11;p7"/>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6.jpg" id="12" name="Google Shape;12;p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0.png"/><Relationship Id="rId5" Type="http://schemas.openxmlformats.org/officeDocument/2006/relationships/image" Target="../media/image31.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35.png"/><Relationship Id="rId6"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28.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40.png"/><Relationship Id="rId5"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7.png"/><Relationship Id="rId5"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mlg-ulb/creditcardfrau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b065a87145_0_135"/>
          <p:cNvSpPr txBox="1"/>
          <p:nvPr>
            <p:ph idx="1" type="subTitle"/>
          </p:nvPr>
        </p:nvSpPr>
        <p:spPr>
          <a:xfrm>
            <a:off x="2042650" y="471600"/>
            <a:ext cx="7051800" cy="8931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Clr>
                <a:schemeClr val="dk1"/>
              </a:buClr>
              <a:buSzPts val="1100"/>
              <a:buFont typeface="Arial"/>
              <a:buNone/>
            </a:pPr>
            <a:r>
              <a:rPr b="1" lang="en-US" sz="2200">
                <a:solidFill>
                  <a:schemeClr val="lt1"/>
                </a:solidFill>
                <a:latin typeface="Roboto"/>
                <a:ea typeface="Roboto"/>
                <a:cs typeface="Roboto"/>
                <a:sym typeface="Roboto"/>
              </a:rPr>
              <a:t>Machine Learning I - DATS 6202 11</a:t>
            </a:r>
            <a:endParaRPr b="1" sz="2200">
              <a:solidFill>
                <a:schemeClr val="lt1"/>
              </a:solidFill>
              <a:latin typeface="Roboto"/>
              <a:ea typeface="Roboto"/>
              <a:cs typeface="Roboto"/>
              <a:sym typeface="Roboto"/>
            </a:endParaRPr>
          </a:p>
          <a:p>
            <a:pPr indent="0" lvl="0" marL="0" rtl="0" algn="ctr">
              <a:spcBef>
                <a:spcPts val="480"/>
              </a:spcBef>
              <a:spcAft>
                <a:spcPts val="0"/>
              </a:spcAft>
              <a:buClr>
                <a:schemeClr val="dk1"/>
              </a:buClr>
              <a:buSzPts val="1100"/>
              <a:buFont typeface="Arial"/>
              <a:buNone/>
            </a:pPr>
            <a:r>
              <a:rPr b="1" lang="en-US" sz="2200">
                <a:solidFill>
                  <a:schemeClr val="lt1"/>
                </a:solidFill>
                <a:latin typeface="Roboto"/>
                <a:ea typeface="Roboto"/>
                <a:cs typeface="Roboto"/>
                <a:sym typeface="Roboto"/>
              </a:rPr>
              <a:t>Fall 2020</a:t>
            </a:r>
            <a:endParaRPr b="1" sz="2200">
              <a:solidFill>
                <a:schemeClr val="lt1"/>
              </a:solidFill>
              <a:latin typeface="Roboto"/>
              <a:ea typeface="Roboto"/>
              <a:cs typeface="Roboto"/>
              <a:sym typeface="Roboto"/>
            </a:endParaRPr>
          </a:p>
          <a:p>
            <a:pPr indent="0" lvl="0" marL="0" rtl="0" algn="ctr">
              <a:spcBef>
                <a:spcPts val="480"/>
              </a:spcBef>
              <a:spcAft>
                <a:spcPts val="0"/>
              </a:spcAft>
              <a:buClr>
                <a:schemeClr val="dk1"/>
              </a:buClr>
              <a:buSzPts val="1100"/>
              <a:buFont typeface="Arial"/>
              <a:buNone/>
            </a:pPr>
            <a:r>
              <a:t/>
            </a:r>
            <a:endParaRPr b="1">
              <a:solidFill>
                <a:schemeClr val="lt1"/>
              </a:solidFill>
              <a:latin typeface="Roboto"/>
              <a:ea typeface="Roboto"/>
              <a:cs typeface="Roboto"/>
              <a:sym typeface="Roboto"/>
            </a:endParaRPr>
          </a:p>
          <a:p>
            <a:pPr indent="0" lvl="0" marL="0" rtl="0" algn="ctr">
              <a:spcBef>
                <a:spcPts val="480"/>
              </a:spcBef>
              <a:spcAft>
                <a:spcPts val="0"/>
              </a:spcAft>
              <a:buNone/>
            </a:pPr>
            <a:r>
              <a:t/>
            </a:r>
            <a:endParaRPr b="1">
              <a:solidFill>
                <a:schemeClr val="lt1"/>
              </a:solidFill>
              <a:latin typeface="Roboto"/>
              <a:ea typeface="Roboto"/>
              <a:cs typeface="Roboto"/>
              <a:sym typeface="Roboto"/>
            </a:endParaRPr>
          </a:p>
          <a:p>
            <a:pPr indent="0" lvl="0" marL="0" rtl="0" algn="ctr">
              <a:spcBef>
                <a:spcPts val="480"/>
              </a:spcBef>
              <a:spcAft>
                <a:spcPts val="0"/>
              </a:spcAft>
              <a:buClr>
                <a:schemeClr val="dk1"/>
              </a:buClr>
              <a:buSzPts val="1100"/>
              <a:buFont typeface="Arial"/>
              <a:buNone/>
            </a:pPr>
            <a:r>
              <a:t/>
            </a:r>
            <a:endParaRPr b="1">
              <a:solidFill>
                <a:schemeClr val="lt1"/>
              </a:solidFill>
              <a:latin typeface="Roboto"/>
              <a:ea typeface="Roboto"/>
              <a:cs typeface="Roboto"/>
              <a:sym typeface="Roboto"/>
            </a:endParaRPr>
          </a:p>
          <a:p>
            <a:pPr indent="0" lvl="0" marL="0" rtl="0" algn="ctr">
              <a:spcBef>
                <a:spcPts val="480"/>
              </a:spcBef>
              <a:spcAft>
                <a:spcPts val="0"/>
              </a:spcAft>
              <a:buNone/>
            </a:pPr>
            <a:r>
              <a:t/>
            </a:r>
            <a:endParaRPr b="1" sz="1100">
              <a:solidFill>
                <a:srgbClr val="212121"/>
              </a:solidFill>
              <a:highlight>
                <a:srgbClr val="FFFFFF"/>
              </a:highlight>
              <a:latin typeface="Roboto"/>
              <a:ea typeface="Roboto"/>
              <a:cs typeface="Roboto"/>
              <a:sym typeface="Roboto"/>
            </a:endParaRPr>
          </a:p>
        </p:txBody>
      </p:sp>
      <p:sp>
        <p:nvSpPr>
          <p:cNvPr id="53" name="Google Shape;53;gb065a87145_0_135"/>
          <p:cNvSpPr txBox="1"/>
          <p:nvPr/>
        </p:nvSpPr>
        <p:spPr>
          <a:xfrm>
            <a:off x="243400" y="4460825"/>
            <a:ext cx="2015700" cy="12828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b="1" lang="en-US" sz="1800">
                <a:solidFill>
                  <a:schemeClr val="lt1"/>
                </a:solidFill>
                <a:latin typeface="Roboto"/>
                <a:ea typeface="Roboto"/>
                <a:cs typeface="Roboto"/>
                <a:sym typeface="Roboto"/>
              </a:rPr>
              <a:t>Abdulaziz Gebril </a:t>
            </a:r>
            <a:endParaRPr b="1" sz="1800">
              <a:solidFill>
                <a:schemeClr val="lt1"/>
              </a:solidFill>
              <a:latin typeface="Roboto"/>
              <a:ea typeface="Roboto"/>
              <a:cs typeface="Roboto"/>
              <a:sym typeface="Roboto"/>
            </a:endParaRPr>
          </a:p>
          <a:p>
            <a:pPr indent="0" lvl="0" marL="0" rtl="0" algn="l">
              <a:spcBef>
                <a:spcPts val="480"/>
              </a:spcBef>
              <a:spcAft>
                <a:spcPts val="0"/>
              </a:spcAft>
              <a:buNone/>
            </a:pPr>
            <a:r>
              <a:rPr b="1" lang="en-US" sz="1800">
                <a:solidFill>
                  <a:schemeClr val="lt1"/>
                </a:solidFill>
                <a:latin typeface="Roboto"/>
                <a:ea typeface="Roboto"/>
                <a:cs typeface="Roboto"/>
                <a:sym typeface="Roboto"/>
              </a:rPr>
              <a:t>Mojahid Osman</a:t>
            </a:r>
            <a:endParaRPr b="1" sz="1800">
              <a:solidFill>
                <a:schemeClr val="lt1"/>
              </a:solidFill>
              <a:latin typeface="Roboto"/>
              <a:ea typeface="Roboto"/>
              <a:cs typeface="Roboto"/>
              <a:sym typeface="Roboto"/>
            </a:endParaRPr>
          </a:p>
          <a:p>
            <a:pPr indent="0" lvl="0" marL="0" rtl="0" algn="l">
              <a:spcBef>
                <a:spcPts val="480"/>
              </a:spcBef>
              <a:spcAft>
                <a:spcPts val="0"/>
              </a:spcAft>
              <a:buNone/>
            </a:pPr>
            <a:r>
              <a:rPr b="1" lang="en-US" sz="1800">
                <a:solidFill>
                  <a:schemeClr val="lt1"/>
                </a:solidFill>
                <a:latin typeface="Roboto"/>
                <a:ea typeface="Roboto"/>
                <a:cs typeface="Roboto"/>
                <a:sym typeface="Roboto"/>
              </a:rPr>
              <a:t>Mina Hanna</a:t>
            </a:r>
            <a:endParaRPr sz="2100"/>
          </a:p>
        </p:txBody>
      </p:sp>
      <p:sp>
        <p:nvSpPr>
          <p:cNvPr id="54" name="Google Shape;54;gb065a87145_0_135"/>
          <p:cNvSpPr txBox="1"/>
          <p:nvPr/>
        </p:nvSpPr>
        <p:spPr>
          <a:xfrm>
            <a:off x="4205750" y="1853925"/>
            <a:ext cx="2921100" cy="407100"/>
          </a:xfrm>
          <a:prstGeom prst="rect">
            <a:avLst/>
          </a:prstGeom>
          <a:noFill/>
          <a:ln>
            <a:noFill/>
          </a:ln>
        </p:spPr>
        <p:txBody>
          <a:bodyPr anchorCtr="0" anchor="t" bIns="91425" lIns="91425" spcFirstLastPara="1" rIns="91425" wrap="square" tIns="91425">
            <a:noAutofit/>
          </a:bodyPr>
          <a:lstStyle/>
          <a:p>
            <a:pPr indent="0" lvl="0" marL="0" rtl="0" algn="ctr">
              <a:spcBef>
                <a:spcPts val="480"/>
              </a:spcBef>
              <a:spcAft>
                <a:spcPts val="0"/>
              </a:spcAft>
              <a:buNone/>
            </a:pPr>
            <a:r>
              <a:rPr b="1" lang="en-US" sz="1900">
                <a:solidFill>
                  <a:schemeClr val="lt1"/>
                </a:solidFill>
                <a:latin typeface="Roboto"/>
                <a:ea typeface="Roboto"/>
                <a:cs typeface="Roboto"/>
                <a:sym typeface="Roboto"/>
              </a:rPr>
              <a:t>Dr.Yuxiao Huang</a:t>
            </a:r>
            <a:endParaRPr sz="900"/>
          </a:p>
        </p:txBody>
      </p:sp>
      <p:sp>
        <p:nvSpPr>
          <p:cNvPr id="55" name="Google Shape;55;gb065a87145_0_135"/>
          <p:cNvSpPr txBox="1"/>
          <p:nvPr>
            <p:ph idx="1" type="subTitle"/>
          </p:nvPr>
        </p:nvSpPr>
        <p:spPr>
          <a:xfrm>
            <a:off x="1950900" y="1364700"/>
            <a:ext cx="7051800" cy="5850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rPr b="1" lang="en-US" sz="2100">
                <a:solidFill>
                  <a:srgbClr val="FF9900"/>
                </a:solidFill>
                <a:latin typeface="Roboto"/>
                <a:ea typeface="Roboto"/>
                <a:cs typeface="Roboto"/>
                <a:sym typeface="Roboto"/>
              </a:rPr>
              <a:t>Final Project : Credit Card Fraud Detection</a:t>
            </a:r>
            <a:endParaRPr b="1" sz="2000">
              <a:solidFill>
                <a:schemeClr val="lt1"/>
              </a:solidFill>
              <a:latin typeface="Roboto"/>
              <a:ea typeface="Roboto"/>
              <a:cs typeface="Roboto"/>
              <a:sym typeface="Roboto"/>
            </a:endParaRPr>
          </a:p>
          <a:p>
            <a:pPr indent="0" lvl="0" marL="0" rtl="0" algn="ctr">
              <a:spcBef>
                <a:spcPts val="480"/>
              </a:spcBef>
              <a:spcAft>
                <a:spcPts val="0"/>
              </a:spcAft>
              <a:buNone/>
            </a:pPr>
            <a:r>
              <a:t/>
            </a:r>
            <a:endParaRPr b="1" sz="1100">
              <a:solidFill>
                <a:srgbClr val="212121"/>
              </a:solidFill>
              <a:highlight>
                <a:srgbClr val="FFFFFF"/>
              </a:highlight>
              <a:latin typeface="Roboto"/>
              <a:ea typeface="Roboto"/>
              <a:cs typeface="Roboto"/>
              <a:sym typeface="Roboto"/>
            </a:endParaRPr>
          </a:p>
        </p:txBody>
      </p:sp>
      <p:pic>
        <p:nvPicPr>
          <p:cNvPr id="56" name="Google Shape;56;gb065a87145_0_135"/>
          <p:cNvPicPr preferRelativeResize="0"/>
          <p:nvPr/>
        </p:nvPicPr>
        <p:blipFill>
          <a:blip r:embed="rId3">
            <a:alphaModFix/>
          </a:blip>
          <a:stretch>
            <a:fillRect/>
          </a:stretch>
        </p:blipFill>
        <p:spPr>
          <a:xfrm>
            <a:off x="3886687" y="2527200"/>
            <a:ext cx="3363724" cy="420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b08926b702_0_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gb08926b702_0_43"/>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EDA</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128" name="Google Shape;128;gb08926b702_0_43"/>
          <p:cNvSpPr txBox="1"/>
          <p:nvPr>
            <p:ph idx="1" type="body"/>
          </p:nvPr>
        </p:nvSpPr>
        <p:spPr>
          <a:xfrm>
            <a:off x="170400" y="694050"/>
            <a:ext cx="8218200" cy="636900"/>
          </a:xfrm>
          <a:prstGeom prst="rect">
            <a:avLst/>
          </a:prstGeom>
          <a:noFill/>
          <a:ln>
            <a:noFill/>
          </a:ln>
        </p:spPr>
        <p:txBody>
          <a:bodyPr anchorCtr="0" anchor="t" bIns="45700" lIns="91425" spcFirstLastPara="1" rIns="91425" wrap="square" tIns="45700">
            <a:noAutofit/>
          </a:bodyPr>
          <a:lstStyle/>
          <a:p>
            <a:pPr indent="-336550" lvl="0" marL="571500" rtl="0" algn="just">
              <a:spcBef>
                <a:spcPts val="480"/>
              </a:spcBef>
              <a:spcAft>
                <a:spcPts val="0"/>
              </a:spcAft>
              <a:buSzPts val="2300"/>
              <a:buFont typeface="Arial"/>
              <a:buChar char="•"/>
            </a:pPr>
            <a:r>
              <a:rPr lang="en-US" sz="1900">
                <a:solidFill>
                  <a:schemeClr val="dk1"/>
                </a:solidFill>
                <a:latin typeface="Calibri"/>
                <a:ea typeface="Calibri"/>
                <a:cs typeface="Calibri"/>
                <a:sym typeface="Calibri"/>
              </a:rPr>
              <a:t>Plotting the classes distribution for all PCA component features</a:t>
            </a:r>
            <a:endParaRPr sz="1900">
              <a:solidFill>
                <a:schemeClr val="dk1"/>
              </a:solidFill>
              <a:latin typeface="Calibri"/>
              <a:ea typeface="Calibri"/>
              <a:cs typeface="Calibri"/>
              <a:sym typeface="Calibri"/>
            </a:endParaRPr>
          </a:p>
        </p:txBody>
      </p:sp>
      <p:pic>
        <p:nvPicPr>
          <p:cNvPr id="129" name="Google Shape;129;gb08926b702_0_43"/>
          <p:cNvPicPr preferRelativeResize="0"/>
          <p:nvPr/>
        </p:nvPicPr>
        <p:blipFill>
          <a:blip r:embed="rId3">
            <a:alphaModFix/>
          </a:blip>
          <a:stretch>
            <a:fillRect/>
          </a:stretch>
        </p:blipFill>
        <p:spPr>
          <a:xfrm>
            <a:off x="170400" y="1248050"/>
            <a:ext cx="4309988" cy="1398300"/>
          </a:xfrm>
          <a:prstGeom prst="rect">
            <a:avLst/>
          </a:prstGeom>
          <a:noFill/>
          <a:ln>
            <a:noFill/>
          </a:ln>
        </p:spPr>
      </p:pic>
      <p:pic>
        <p:nvPicPr>
          <p:cNvPr id="130" name="Google Shape;130;gb08926b702_0_43"/>
          <p:cNvPicPr preferRelativeResize="0"/>
          <p:nvPr/>
        </p:nvPicPr>
        <p:blipFill>
          <a:blip r:embed="rId4">
            <a:alphaModFix/>
          </a:blip>
          <a:stretch>
            <a:fillRect/>
          </a:stretch>
        </p:blipFill>
        <p:spPr>
          <a:xfrm>
            <a:off x="4750451" y="1290575"/>
            <a:ext cx="4292719" cy="1398300"/>
          </a:xfrm>
          <a:prstGeom prst="rect">
            <a:avLst/>
          </a:prstGeom>
          <a:noFill/>
          <a:ln>
            <a:noFill/>
          </a:ln>
        </p:spPr>
      </p:pic>
      <p:pic>
        <p:nvPicPr>
          <p:cNvPr id="131" name="Google Shape;131;gb08926b702_0_43"/>
          <p:cNvPicPr preferRelativeResize="0"/>
          <p:nvPr/>
        </p:nvPicPr>
        <p:blipFill>
          <a:blip r:embed="rId5">
            <a:alphaModFix/>
          </a:blip>
          <a:stretch>
            <a:fillRect/>
          </a:stretch>
        </p:blipFill>
        <p:spPr>
          <a:xfrm>
            <a:off x="151163" y="2728425"/>
            <a:ext cx="4348470" cy="1344125"/>
          </a:xfrm>
          <a:prstGeom prst="rect">
            <a:avLst/>
          </a:prstGeom>
          <a:noFill/>
          <a:ln>
            <a:noFill/>
          </a:ln>
        </p:spPr>
      </p:pic>
      <p:pic>
        <p:nvPicPr>
          <p:cNvPr id="132" name="Google Shape;132;gb08926b702_0_43"/>
          <p:cNvPicPr preferRelativeResize="0"/>
          <p:nvPr/>
        </p:nvPicPr>
        <p:blipFill>
          <a:blip r:embed="rId6">
            <a:alphaModFix/>
          </a:blip>
          <a:stretch>
            <a:fillRect/>
          </a:stretch>
        </p:blipFill>
        <p:spPr>
          <a:xfrm>
            <a:off x="4775100" y="2653650"/>
            <a:ext cx="4292700" cy="1398300"/>
          </a:xfrm>
          <a:prstGeom prst="rect">
            <a:avLst/>
          </a:prstGeom>
          <a:noFill/>
          <a:ln>
            <a:noFill/>
          </a:ln>
        </p:spPr>
      </p:pic>
      <p:pic>
        <p:nvPicPr>
          <p:cNvPr id="133" name="Google Shape;133;gb08926b702_0_43"/>
          <p:cNvPicPr preferRelativeResize="0"/>
          <p:nvPr/>
        </p:nvPicPr>
        <p:blipFill>
          <a:blip r:embed="rId7">
            <a:alphaModFix/>
          </a:blip>
          <a:stretch>
            <a:fillRect/>
          </a:stretch>
        </p:blipFill>
        <p:spPr>
          <a:xfrm>
            <a:off x="144500" y="4141875"/>
            <a:ext cx="4502624" cy="1398300"/>
          </a:xfrm>
          <a:prstGeom prst="rect">
            <a:avLst/>
          </a:prstGeom>
          <a:noFill/>
          <a:ln>
            <a:noFill/>
          </a:ln>
        </p:spPr>
      </p:pic>
      <p:pic>
        <p:nvPicPr>
          <p:cNvPr id="134" name="Google Shape;134;gb08926b702_0_43"/>
          <p:cNvPicPr preferRelativeResize="0"/>
          <p:nvPr/>
        </p:nvPicPr>
        <p:blipFill>
          <a:blip r:embed="rId8">
            <a:alphaModFix/>
          </a:blip>
          <a:stretch>
            <a:fillRect/>
          </a:stretch>
        </p:blipFill>
        <p:spPr>
          <a:xfrm>
            <a:off x="4769725" y="4055650"/>
            <a:ext cx="4292699" cy="141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b08926b702_0_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gb08926b702_0_61"/>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Preprocessing: </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141" name="Google Shape;141;gb08926b702_0_61"/>
          <p:cNvSpPr txBox="1"/>
          <p:nvPr>
            <p:ph idx="1" type="body"/>
          </p:nvPr>
        </p:nvSpPr>
        <p:spPr>
          <a:xfrm>
            <a:off x="0" y="1659975"/>
            <a:ext cx="8218200" cy="2021100"/>
          </a:xfrm>
          <a:prstGeom prst="rect">
            <a:avLst/>
          </a:prstGeom>
          <a:noFill/>
          <a:ln>
            <a:noFill/>
          </a:ln>
        </p:spPr>
        <p:txBody>
          <a:bodyPr anchorCtr="0" anchor="t" bIns="45700" lIns="91425" spcFirstLastPara="1" rIns="91425" wrap="square" tIns="45700">
            <a:noAutofit/>
          </a:bodyPr>
          <a:lstStyle/>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Split the data into Train and Test data</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Split Train into Train and Validation</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Convert time to a categorical field</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Scaling the data</a:t>
            </a:r>
            <a:endParaRPr sz="1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b065a87145_0_1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7" name="Google Shape;147;gb065a87145_0_10"/>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Pipeline approach</a:t>
            </a:r>
            <a:r>
              <a:rPr lang="en-US">
                <a:solidFill>
                  <a:srgbClr val="711806"/>
                </a:solidFill>
                <a:latin typeface="Calibri"/>
                <a:ea typeface="Calibri"/>
                <a:cs typeface="Calibri"/>
                <a:sym typeface="Calibri"/>
              </a:rPr>
              <a:t>: </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148" name="Google Shape;148;gb065a87145_0_10"/>
          <p:cNvSpPr/>
          <p:nvPr/>
        </p:nvSpPr>
        <p:spPr>
          <a:xfrm>
            <a:off x="4031575" y="1006500"/>
            <a:ext cx="819018" cy="25655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Start</a:t>
            </a:r>
            <a:endParaRPr/>
          </a:p>
        </p:txBody>
      </p:sp>
      <p:sp>
        <p:nvSpPr>
          <p:cNvPr id="149" name="Google Shape;149;gb065a87145_0_10"/>
          <p:cNvSpPr/>
          <p:nvPr/>
        </p:nvSpPr>
        <p:spPr>
          <a:xfrm>
            <a:off x="3666488" y="1559075"/>
            <a:ext cx="1549200" cy="5229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Load and explore the data</a:t>
            </a:r>
            <a:endParaRPr/>
          </a:p>
        </p:txBody>
      </p:sp>
      <p:sp>
        <p:nvSpPr>
          <p:cNvPr id="150" name="Google Shape;150;gb065a87145_0_10"/>
          <p:cNvSpPr/>
          <p:nvPr/>
        </p:nvSpPr>
        <p:spPr>
          <a:xfrm>
            <a:off x="3533263" y="2437300"/>
            <a:ext cx="1815650" cy="6562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Handling class imbalance</a:t>
            </a:r>
            <a:endParaRPr sz="1200"/>
          </a:p>
        </p:txBody>
      </p:sp>
      <p:cxnSp>
        <p:nvCxnSpPr>
          <p:cNvPr id="151" name="Google Shape;151;gb065a87145_0_10"/>
          <p:cNvCxnSpPr>
            <a:stCxn id="148" idx="2"/>
            <a:endCxn id="149" idx="0"/>
          </p:cNvCxnSpPr>
          <p:nvPr/>
        </p:nvCxnSpPr>
        <p:spPr>
          <a:xfrm>
            <a:off x="4441084" y="1263054"/>
            <a:ext cx="0" cy="2961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gb065a87145_0_10"/>
          <p:cNvCxnSpPr>
            <a:stCxn id="149" idx="2"/>
            <a:endCxn id="150" idx="0"/>
          </p:cNvCxnSpPr>
          <p:nvPr/>
        </p:nvCxnSpPr>
        <p:spPr>
          <a:xfrm>
            <a:off x="4441088" y="2082050"/>
            <a:ext cx="0" cy="3552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gb065a87145_0_10"/>
          <p:cNvSpPr/>
          <p:nvPr/>
        </p:nvSpPr>
        <p:spPr>
          <a:xfrm>
            <a:off x="5654328" y="3256325"/>
            <a:ext cx="1890325" cy="5229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Use SMOTE</a:t>
            </a:r>
            <a:endParaRPr/>
          </a:p>
          <a:p>
            <a:pPr indent="0" lvl="0" marL="0" rtl="0" algn="ctr">
              <a:spcBef>
                <a:spcPts val="0"/>
              </a:spcBef>
              <a:spcAft>
                <a:spcPts val="0"/>
              </a:spcAft>
              <a:buNone/>
            </a:pPr>
            <a:r>
              <a:rPr lang="en-US"/>
              <a:t>Use ADASYN</a:t>
            </a:r>
            <a:endParaRPr/>
          </a:p>
        </p:txBody>
      </p:sp>
      <p:sp>
        <p:nvSpPr>
          <p:cNvPr id="154" name="Google Shape;154;gb065a87145_0_10"/>
          <p:cNvSpPr/>
          <p:nvPr/>
        </p:nvSpPr>
        <p:spPr>
          <a:xfrm>
            <a:off x="1232353" y="3310600"/>
            <a:ext cx="1890325" cy="5229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Scale, remove outlier and undersample</a:t>
            </a:r>
            <a:endParaRPr/>
          </a:p>
        </p:txBody>
      </p:sp>
      <p:cxnSp>
        <p:nvCxnSpPr>
          <p:cNvPr id="155" name="Google Shape;155;gb065a87145_0_10"/>
          <p:cNvCxnSpPr>
            <a:stCxn id="150" idx="1"/>
            <a:endCxn id="154" idx="0"/>
          </p:cNvCxnSpPr>
          <p:nvPr/>
        </p:nvCxnSpPr>
        <p:spPr>
          <a:xfrm flipH="1">
            <a:off x="2177563" y="2765400"/>
            <a:ext cx="1355700" cy="545100"/>
          </a:xfrm>
          <a:prstGeom prst="bentConnector2">
            <a:avLst/>
          </a:prstGeom>
          <a:noFill/>
          <a:ln cap="flat" cmpd="sng" w="9525">
            <a:solidFill>
              <a:schemeClr val="dk2"/>
            </a:solidFill>
            <a:prstDash val="solid"/>
            <a:round/>
            <a:headEnd len="med" w="med" type="none"/>
            <a:tailEnd len="med" w="med" type="none"/>
          </a:ln>
        </p:spPr>
      </p:cxnSp>
      <p:cxnSp>
        <p:nvCxnSpPr>
          <p:cNvPr id="156" name="Google Shape;156;gb065a87145_0_10"/>
          <p:cNvCxnSpPr>
            <a:stCxn id="150" idx="3"/>
            <a:endCxn id="153" idx="0"/>
          </p:cNvCxnSpPr>
          <p:nvPr/>
        </p:nvCxnSpPr>
        <p:spPr>
          <a:xfrm>
            <a:off x="5348913" y="2765400"/>
            <a:ext cx="1250700" cy="490800"/>
          </a:xfrm>
          <a:prstGeom prst="bentConnector2">
            <a:avLst/>
          </a:prstGeom>
          <a:noFill/>
          <a:ln cap="flat" cmpd="sng" w="9525">
            <a:solidFill>
              <a:schemeClr val="dk2"/>
            </a:solidFill>
            <a:prstDash val="solid"/>
            <a:round/>
            <a:headEnd len="med" w="med" type="none"/>
            <a:tailEnd len="med" w="med" type="none"/>
          </a:ln>
        </p:spPr>
      </p:cxnSp>
      <p:sp>
        <p:nvSpPr>
          <p:cNvPr id="157" name="Google Shape;157;gb065a87145_0_10"/>
          <p:cNvSpPr txBox="1"/>
          <p:nvPr/>
        </p:nvSpPr>
        <p:spPr>
          <a:xfrm>
            <a:off x="1992150" y="2363300"/>
            <a:ext cx="17466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Undersampling</a:t>
            </a:r>
            <a:endParaRPr/>
          </a:p>
        </p:txBody>
      </p:sp>
      <p:sp>
        <p:nvSpPr>
          <p:cNvPr id="158" name="Google Shape;158;gb065a87145_0_10"/>
          <p:cNvSpPr txBox="1"/>
          <p:nvPr/>
        </p:nvSpPr>
        <p:spPr>
          <a:xfrm>
            <a:off x="5456900" y="2363300"/>
            <a:ext cx="17466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Oversampling</a:t>
            </a:r>
            <a:endParaRPr/>
          </a:p>
        </p:txBody>
      </p:sp>
      <p:sp>
        <p:nvSpPr>
          <p:cNvPr id="159" name="Google Shape;159;gb065a87145_0_10"/>
          <p:cNvSpPr/>
          <p:nvPr/>
        </p:nvSpPr>
        <p:spPr>
          <a:xfrm>
            <a:off x="1136488" y="4045725"/>
            <a:ext cx="2082050" cy="7104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LogisticRegression</a:t>
            </a:r>
            <a:endParaRPr/>
          </a:p>
          <a:p>
            <a:pPr indent="0" lvl="0" marL="0" rtl="0" algn="l">
              <a:spcBef>
                <a:spcPts val="0"/>
              </a:spcBef>
              <a:spcAft>
                <a:spcPts val="0"/>
              </a:spcAft>
              <a:buClr>
                <a:schemeClr val="dk1"/>
              </a:buClr>
              <a:buSzPts val="1100"/>
              <a:buFont typeface="Arial"/>
              <a:buNone/>
            </a:pPr>
            <a:r>
              <a:rPr lang="en-US"/>
              <a:t>MLPClassifier</a:t>
            </a:r>
            <a:endParaRPr/>
          </a:p>
          <a:p>
            <a:pPr indent="0" lvl="0" marL="0" rtl="0" algn="l">
              <a:spcBef>
                <a:spcPts val="0"/>
              </a:spcBef>
              <a:spcAft>
                <a:spcPts val="0"/>
              </a:spcAft>
              <a:buNone/>
            </a:pPr>
            <a:r>
              <a:rPr lang="en-US"/>
              <a:t>DecisionTreeClassifier</a:t>
            </a:r>
            <a:endParaRPr/>
          </a:p>
        </p:txBody>
      </p:sp>
      <p:sp>
        <p:nvSpPr>
          <p:cNvPr id="160" name="Google Shape;160;gb065a87145_0_10"/>
          <p:cNvSpPr/>
          <p:nvPr/>
        </p:nvSpPr>
        <p:spPr>
          <a:xfrm>
            <a:off x="5601038" y="4513900"/>
            <a:ext cx="2082050" cy="7104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FNN using two sets of training data (SMOTE and ADASYN)</a:t>
            </a:r>
            <a:endParaRPr/>
          </a:p>
        </p:txBody>
      </p:sp>
      <p:sp>
        <p:nvSpPr>
          <p:cNvPr id="161" name="Google Shape;161;gb065a87145_0_10"/>
          <p:cNvSpPr/>
          <p:nvPr/>
        </p:nvSpPr>
        <p:spPr>
          <a:xfrm>
            <a:off x="5601050" y="3945600"/>
            <a:ext cx="2082050" cy="402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LogisticRegression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b08926b702_0_2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gb08926b702_0_25"/>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Undersampling</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168" name="Google Shape;168;gb08926b702_0_25"/>
          <p:cNvSpPr txBox="1"/>
          <p:nvPr>
            <p:ph idx="1" type="body"/>
          </p:nvPr>
        </p:nvSpPr>
        <p:spPr>
          <a:xfrm>
            <a:off x="653375" y="919450"/>
            <a:ext cx="7052400" cy="647400"/>
          </a:xfrm>
          <a:prstGeom prst="rect">
            <a:avLst/>
          </a:prstGeom>
          <a:noFill/>
          <a:ln>
            <a:noFill/>
          </a:ln>
        </p:spPr>
        <p:txBody>
          <a:bodyPr anchorCtr="0" anchor="t" bIns="45700" lIns="91425" spcFirstLastPara="1" rIns="91425" wrap="square" tIns="45700">
            <a:noAutofit/>
          </a:bodyPr>
          <a:lstStyle/>
          <a:p>
            <a:pPr indent="-336550" lvl="0" marL="571500" rtl="0" algn="just">
              <a:spcBef>
                <a:spcPts val="480"/>
              </a:spcBef>
              <a:spcAft>
                <a:spcPts val="0"/>
              </a:spcAft>
              <a:buSzPts val="2300"/>
              <a:buFont typeface="Arial"/>
              <a:buChar char="•"/>
            </a:pPr>
            <a:r>
              <a:rPr lang="en-US" sz="1900">
                <a:solidFill>
                  <a:schemeClr val="dk1"/>
                </a:solidFill>
                <a:latin typeface="Calibri"/>
                <a:ea typeface="Calibri"/>
                <a:cs typeface="Calibri"/>
                <a:sym typeface="Calibri"/>
              </a:rPr>
              <a:t>Distribution of the Classes in the undersampled dataset</a:t>
            </a:r>
            <a:endParaRPr sz="1900">
              <a:solidFill>
                <a:schemeClr val="dk1"/>
              </a:solidFill>
              <a:latin typeface="Calibri"/>
              <a:ea typeface="Calibri"/>
              <a:cs typeface="Calibri"/>
              <a:sym typeface="Calibri"/>
            </a:endParaRPr>
          </a:p>
        </p:txBody>
      </p:sp>
      <p:pic>
        <p:nvPicPr>
          <p:cNvPr id="169" name="Google Shape;169;gb08926b702_0_25"/>
          <p:cNvPicPr preferRelativeResize="0"/>
          <p:nvPr/>
        </p:nvPicPr>
        <p:blipFill>
          <a:blip r:embed="rId3">
            <a:alphaModFix/>
          </a:blip>
          <a:stretch>
            <a:fillRect/>
          </a:stretch>
        </p:blipFill>
        <p:spPr>
          <a:xfrm>
            <a:off x="749850" y="1571075"/>
            <a:ext cx="2427525" cy="1433300"/>
          </a:xfrm>
          <a:prstGeom prst="rect">
            <a:avLst/>
          </a:prstGeom>
          <a:noFill/>
          <a:ln>
            <a:noFill/>
          </a:ln>
        </p:spPr>
      </p:pic>
      <p:pic>
        <p:nvPicPr>
          <p:cNvPr id="170" name="Google Shape;170;gb08926b702_0_25"/>
          <p:cNvPicPr preferRelativeResize="0"/>
          <p:nvPr/>
        </p:nvPicPr>
        <p:blipFill>
          <a:blip r:embed="rId4">
            <a:alphaModFix/>
          </a:blip>
          <a:stretch>
            <a:fillRect/>
          </a:stretch>
        </p:blipFill>
        <p:spPr>
          <a:xfrm>
            <a:off x="4255800" y="1637699"/>
            <a:ext cx="2128575" cy="1300050"/>
          </a:xfrm>
          <a:prstGeom prst="rect">
            <a:avLst/>
          </a:prstGeom>
          <a:noFill/>
          <a:ln>
            <a:noFill/>
          </a:ln>
        </p:spPr>
      </p:pic>
      <p:pic>
        <p:nvPicPr>
          <p:cNvPr id="171" name="Google Shape;171;gb08926b702_0_25"/>
          <p:cNvPicPr preferRelativeResize="0"/>
          <p:nvPr/>
        </p:nvPicPr>
        <p:blipFill>
          <a:blip r:embed="rId5">
            <a:alphaModFix/>
          </a:blip>
          <a:stretch>
            <a:fillRect/>
          </a:stretch>
        </p:blipFill>
        <p:spPr>
          <a:xfrm>
            <a:off x="401400" y="3981525"/>
            <a:ext cx="6397400" cy="932550"/>
          </a:xfrm>
          <a:prstGeom prst="rect">
            <a:avLst/>
          </a:prstGeom>
          <a:noFill/>
          <a:ln>
            <a:noFill/>
          </a:ln>
        </p:spPr>
      </p:pic>
      <p:sp>
        <p:nvSpPr>
          <p:cNvPr id="172" name="Google Shape;172;gb08926b702_0_25"/>
          <p:cNvSpPr txBox="1"/>
          <p:nvPr>
            <p:ph idx="1" type="body"/>
          </p:nvPr>
        </p:nvSpPr>
        <p:spPr>
          <a:xfrm>
            <a:off x="401400" y="3201275"/>
            <a:ext cx="7052400" cy="647400"/>
          </a:xfrm>
          <a:prstGeom prst="rect">
            <a:avLst/>
          </a:prstGeom>
          <a:noFill/>
          <a:ln>
            <a:noFill/>
          </a:ln>
        </p:spPr>
        <p:txBody>
          <a:bodyPr anchorCtr="0" anchor="t" bIns="45700" lIns="91425" spcFirstLastPara="1" rIns="91425" wrap="square" tIns="45700">
            <a:noAutofit/>
          </a:bodyPr>
          <a:lstStyle/>
          <a:p>
            <a:pPr indent="-336550" lvl="0" marL="571500" rtl="0" algn="just">
              <a:spcBef>
                <a:spcPts val="480"/>
              </a:spcBef>
              <a:spcAft>
                <a:spcPts val="0"/>
              </a:spcAft>
              <a:buSzPts val="2300"/>
              <a:buFont typeface="Arial"/>
              <a:buChar char="•"/>
            </a:pPr>
            <a:r>
              <a:rPr lang="en-US" sz="1900">
                <a:solidFill>
                  <a:schemeClr val="dk1"/>
                </a:solidFill>
                <a:latin typeface="Calibri"/>
                <a:ea typeface="Calibri"/>
                <a:cs typeface="Calibri"/>
                <a:sym typeface="Calibri"/>
              </a:rPr>
              <a:t>Applying our shallow models</a:t>
            </a:r>
            <a:endParaRPr sz="1900">
              <a:solidFill>
                <a:schemeClr val="dk1"/>
              </a:solidFill>
              <a:latin typeface="Calibri"/>
              <a:ea typeface="Calibri"/>
              <a:cs typeface="Calibri"/>
              <a:sym typeface="Calibri"/>
            </a:endParaRPr>
          </a:p>
        </p:txBody>
      </p:sp>
      <p:pic>
        <p:nvPicPr>
          <p:cNvPr id="173" name="Google Shape;173;gb08926b702_0_25"/>
          <p:cNvPicPr preferRelativeResize="0"/>
          <p:nvPr/>
        </p:nvPicPr>
        <p:blipFill rotWithShape="1">
          <a:blip r:embed="rId6">
            <a:alphaModFix/>
          </a:blip>
          <a:srcRect b="10793" l="0" r="0" t="0"/>
          <a:stretch/>
        </p:blipFill>
        <p:spPr>
          <a:xfrm>
            <a:off x="6711100" y="3626350"/>
            <a:ext cx="2531575" cy="163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065a87145_0_5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gb065a87145_0_55"/>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Oversampling - SMOTE</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180" name="Google Shape;180;gb065a87145_0_55"/>
          <p:cNvSpPr txBox="1"/>
          <p:nvPr>
            <p:ph idx="1" type="body"/>
          </p:nvPr>
        </p:nvSpPr>
        <p:spPr>
          <a:xfrm>
            <a:off x="272375" y="919450"/>
            <a:ext cx="7052400" cy="647400"/>
          </a:xfrm>
          <a:prstGeom prst="rect">
            <a:avLst/>
          </a:prstGeom>
          <a:noFill/>
          <a:ln>
            <a:noFill/>
          </a:ln>
        </p:spPr>
        <p:txBody>
          <a:bodyPr anchorCtr="0" anchor="t" bIns="45700" lIns="91425" spcFirstLastPara="1" rIns="91425" wrap="square" tIns="45700">
            <a:noAutofit/>
          </a:bodyPr>
          <a:lstStyle/>
          <a:p>
            <a:pPr indent="-336550" lvl="0" marL="571500" rtl="0" algn="just">
              <a:spcBef>
                <a:spcPts val="480"/>
              </a:spcBef>
              <a:spcAft>
                <a:spcPts val="0"/>
              </a:spcAft>
              <a:buSzPts val="2300"/>
              <a:buFont typeface="Arial"/>
              <a:buChar char="•"/>
            </a:pPr>
            <a:r>
              <a:rPr lang="en-US" sz="1900">
                <a:solidFill>
                  <a:schemeClr val="dk1"/>
                </a:solidFill>
                <a:latin typeface="Calibri"/>
                <a:ea typeface="Calibri"/>
                <a:cs typeface="Calibri"/>
                <a:sym typeface="Calibri"/>
              </a:rPr>
              <a:t>Distribution of the Classes in the oversampled dataset</a:t>
            </a:r>
            <a:endParaRPr sz="1900">
              <a:solidFill>
                <a:schemeClr val="dk1"/>
              </a:solidFill>
              <a:latin typeface="Calibri"/>
              <a:ea typeface="Calibri"/>
              <a:cs typeface="Calibri"/>
              <a:sym typeface="Calibri"/>
            </a:endParaRPr>
          </a:p>
        </p:txBody>
      </p:sp>
      <p:pic>
        <p:nvPicPr>
          <p:cNvPr id="181" name="Google Shape;181;gb065a87145_0_55"/>
          <p:cNvPicPr preferRelativeResize="0"/>
          <p:nvPr/>
        </p:nvPicPr>
        <p:blipFill>
          <a:blip r:embed="rId3">
            <a:alphaModFix/>
          </a:blip>
          <a:stretch>
            <a:fillRect/>
          </a:stretch>
        </p:blipFill>
        <p:spPr>
          <a:xfrm>
            <a:off x="6633175" y="698498"/>
            <a:ext cx="2385850" cy="1372175"/>
          </a:xfrm>
          <a:prstGeom prst="rect">
            <a:avLst/>
          </a:prstGeom>
          <a:noFill/>
          <a:ln>
            <a:noFill/>
          </a:ln>
        </p:spPr>
      </p:pic>
      <p:pic>
        <p:nvPicPr>
          <p:cNvPr id="182" name="Google Shape;182;gb065a87145_0_55"/>
          <p:cNvPicPr preferRelativeResize="0"/>
          <p:nvPr/>
        </p:nvPicPr>
        <p:blipFill>
          <a:blip r:embed="rId4">
            <a:alphaModFix/>
          </a:blip>
          <a:stretch>
            <a:fillRect/>
          </a:stretch>
        </p:blipFill>
        <p:spPr>
          <a:xfrm>
            <a:off x="272375" y="2231550"/>
            <a:ext cx="2555911" cy="2328875"/>
          </a:xfrm>
          <a:prstGeom prst="rect">
            <a:avLst/>
          </a:prstGeom>
          <a:noFill/>
          <a:ln>
            <a:noFill/>
          </a:ln>
        </p:spPr>
      </p:pic>
      <p:pic>
        <p:nvPicPr>
          <p:cNvPr id="183" name="Google Shape;183;gb065a87145_0_55"/>
          <p:cNvPicPr preferRelativeResize="0"/>
          <p:nvPr/>
        </p:nvPicPr>
        <p:blipFill>
          <a:blip r:embed="rId5">
            <a:alphaModFix/>
          </a:blip>
          <a:stretch>
            <a:fillRect/>
          </a:stretch>
        </p:blipFill>
        <p:spPr>
          <a:xfrm>
            <a:off x="3517838" y="2244275"/>
            <a:ext cx="2213713" cy="2303437"/>
          </a:xfrm>
          <a:prstGeom prst="rect">
            <a:avLst/>
          </a:prstGeom>
          <a:noFill/>
          <a:ln>
            <a:noFill/>
          </a:ln>
        </p:spPr>
      </p:pic>
      <p:cxnSp>
        <p:nvCxnSpPr>
          <p:cNvPr id="184" name="Google Shape;184;gb065a87145_0_55"/>
          <p:cNvCxnSpPr/>
          <p:nvPr/>
        </p:nvCxnSpPr>
        <p:spPr>
          <a:xfrm>
            <a:off x="2881350" y="5486400"/>
            <a:ext cx="828900" cy="0"/>
          </a:xfrm>
          <a:prstGeom prst="straightConnector1">
            <a:avLst/>
          </a:prstGeom>
          <a:noFill/>
          <a:ln cap="flat" cmpd="sng" w="9525">
            <a:solidFill>
              <a:schemeClr val="dk2"/>
            </a:solidFill>
            <a:prstDash val="solid"/>
            <a:round/>
            <a:headEnd len="med" w="med" type="none"/>
            <a:tailEnd len="med" w="med" type="triangle"/>
          </a:ln>
        </p:spPr>
      </p:cxnSp>
      <p:pic>
        <p:nvPicPr>
          <p:cNvPr id="185" name="Google Shape;185;gb065a87145_0_55"/>
          <p:cNvPicPr preferRelativeResize="0"/>
          <p:nvPr/>
        </p:nvPicPr>
        <p:blipFill>
          <a:blip r:embed="rId6">
            <a:alphaModFix/>
          </a:blip>
          <a:stretch>
            <a:fillRect/>
          </a:stretch>
        </p:blipFill>
        <p:spPr>
          <a:xfrm>
            <a:off x="6421125" y="2310310"/>
            <a:ext cx="2432349" cy="22373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b065a87145_0_95"/>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gb065a87145_0_95"/>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Logistic Regression comparison </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pic>
        <p:nvPicPr>
          <p:cNvPr id="192" name="Google Shape;192;gb065a87145_0_95"/>
          <p:cNvPicPr preferRelativeResize="0"/>
          <p:nvPr/>
        </p:nvPicPr>
        <p:blipFill rotWithShape="1">
          <a:blip r:embed="rId3">
            <a:alphaModFix/>
          </a:blip>
          <a:srcRect b="16205" l="0" r="0" t="0"/>
          <a:stretch/>
        </p:blipFill>
        <p:spPr>
          <a:xfrm>
            <a:off x="5178300" y="973175"/>
            <a:ext cx="2700575" cy="1671350"/>
          </a:xfrm>
          <a:prstGeom prst="rect">
            <a:avLst/>
          </a:prstGeom>
          <a:noFill/>
          <a:ln>
            <a:noFill/>
          </a:ln>
        </p:spPr>
      </p:pic>
      <p:sp>
        <p:nvSpPr>
          <p:cNvPr id="193" name="Google Shape;193;gb065a87145_0_95"/>
          <p:cNvSpPr txBox="1"/>
          <p:nvPr/>
        </p:nvSpPr>
        <p:spPr>
          <a:xfrm>
            <a:off x="661125" y="4953550"/>
            <a:ext cx="2328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Undersample dataset </a:t>
            </a:r>
            <a:endParaRPr/>
          </a:p>
        </p:txBody>
      </p:sp>
      <p:sp>
        <p:nvSpPr>
          <p:cNvPr id="194" name="Google Shape;194;gb065a87145_0_95"/>
          <p:cNvSpPr txBox="1"/>
          <p:nvPr/>
        </p:nvSpPr>
        <p:spPr>
          <a:xfrm>
            <a:off x="5036875" y="4930750"/>
            <a:ext cx="23289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Oversampled </a:t>
            </a:r>
            <a:r>
              <a:rPr lang="en-US"/>
              <a:t>dataset </a:t>
            </a:r>
            <a:endParaRPr/>
          </a:p>
        </p:txBody>
      </p:sp>
      <p:cxnSp>
        <p:nvCxnSpPr>
          <p:cNvPr id="195" name="Google Shape;195;gb065a87145_0_95"/>
          <p:cNvCxnSpPr/>
          <p:nvPr/>
        </p:nvCxnSpPr>
        <p:spPr>
          <a:xfrm>
            <a:off x="3668850" y="1331950"/>
            <a:ext cx="1800" cy="35328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gb065a87145_0_95"/>
          <p:cNvCxnSpPr/>
          <p:nvPr/>
        </p:nvCxnSpPr>
        <p:spPr>
          <a:xfrm>
            <a:off x="3656225" y="2903613"/>
            <a:ext cx="4846800" cy="1800"/>
          </a:xfrm>
          <a:prstGeom prst="straightConnector1">
            <a:avLst/>
          </a:prstGeom>
          <a:noFill/>
          <a:ln cap="flat" cmpd="sng" w="9525">
            <a:solidFill>
              <a:schemeClr val="dk2"/>
            </a:solidFill>
            <a:prstDash val="solid"/>
            <a:round/>
            <a:headEnd len="med" w="med" type="none"/>
            <a:tailEnd len="med" w="med" type="none"/>
          </a:ln>
        </p:spPr>
      </p:cxnSp>
      <p:pic>
        <p:nvPicPr>
          <p:cNvPr id="197" name="Google Shape;197;gb065a87145_0_95"/>
          <p:cNvPicPr preferRelativeResize="0"/>
          <p:nvPr/>
        </p:nvPicPr>
        <p:blipFill rotWithShape="1">
          <a:blip r:embed="rId4">
            <a:alphaModFix/>
          </a:blip>
          <a:srcRect b="10658" l="0" r="0" t="0"/>
          <a:stretch/>
        </p:blipFill>
        <p:spPr>
          <a:xfrm>
            <a:off x="5266275" y="3044000"/>
            <a:ext cx="2509150" cy="1671350"/>
          </a:xfrm>
          <a:prstGeom prst="rect">
            <a:avLst/>
          </a:prstGeom>
          <a:noFill/>
          <a:ln>
            <a:noFill/>
          </a:ln>
        </p:spPr>
      </p:pic>
      <p:sp>
        <p:nvSpPr>
          <p:cNvPr id="198" name="Google Shape;198;gb065a87145_0_95"/>
          <p:cNvSpPr txBox="1"/>
          <p:nvPr/>
        </p:nvSpPr>
        <p:spPr>
          <a:xfrm>
            <a:off x="7953300" y="2170875"/>
            <a:ext cx="1026300" cy="315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SMOTE</a:t>
            </a:r>
            <a:endParaRPr/>
          </a:p>
        </p:txBody>
      </p:sp>
      <p:sp>
        <p:nvSpPr>
          <p:cNvPr id="199" name="Google Shape;199;gb065a87145_0_95"/>
          <p:cNvSpPr txBox="1"/>
          <p:nvPr/>
        </p:nvSpPr>
        <p:spPr>
          <a:xfrm>
            <a:off x="7953300" y="4740850"/>
            <a:ext cx="1026300" cy="3159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ADASYN</a:t>
            </a:r>
            <a:endParaRPr/>
          </a:p>
        </p:txBody>
      </p:sp>
      <p:pic>
        <p:nvPicPr>
          <p:cNvPr id="200" name="Google Shape;200;gb065a87145_0_95"/>
          <p:cNvPicPr preferRelativeResize="0"/>
          <p:nvPr/>
        </p:nvPicPr>
        <p:blipFill>
          <a:blip r:embed="rId5">
            <a:alphaModFix/>
          </a:blip>
          <a:stretch>
            <a:fillRect/>
          </a:stretch>
        </p:blipFill>
        <p:spPr>
          <a:xfrm>
            <a:off x="73450" y="1732967"/>
            <a:ext cx="3351425" cy="2130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b065a87145_0_11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6" name="Google Shape;206;gb065a87145_0_116"/>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Neural network models SMOTE</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pic>
        <p:nvPicPr>
          <p:cNvPr id="207" name="Google Shape;207;gb065a87145_0_116"/>
          <p:cNvPicPr preferRelativeResize="0"/>
          <p:nvPr/>
        </p:nvPicPr>
        <p:blipFill>
          <a:blip r:embed="rId3">
            <a:alphaModFix/>
          </a:blip>
          <a:stretch>
            <a:fillRect/>
          </a:stretch>
        </p:blipFill>
        <p:spPr>
          <a:xfrm>
            <a:off x="221475" y="1752725"/>
            <a:ext cx="3982124" cy="2783275"/>
          </a:xfrm>
          <a:prstGeom prst="rect">
            <a:avLst/>
          </a:prstGeom>
          <a:noFill/>
          <a:ln>
            <a:noFill/>
          </a:ln>
        </p:spPr>
      </p:pic>
      <p:pic>
        <p:nvPicPr>
          <p:cNvPr id="208" name="Google Shape;208;gb065a87145_0_116"/>
          <p:cNvPicPr preferRelativeResize="0"/>
          <p:nvPr/>
        </p:nvPicPr>
        <p:blipFill>
          <a:blip r:embed="rId4">
            <a:alphaModFix/>
          </a:blip>
          <a:stretch>
            <a:fillRect/>
          </a:stretch>
        </p:blipFill>
        <p:spPr>
          <a:xfrm>
            <a:off x="5066401" y="1078700"/>
            <a:ext cx="2817875" cy="1636044"/>
          </a:xfrm>
          <a:prstGeom prst="rect">
            <a:avLst/>
          </a:prstGeom>
          <a:noFill/>
          <a:ln>
            <a:noFill/>
          </a:ln>
        </p:spPr>
      </p:pic>
      <p:pic>
        <p:nvPicPr>
          <p:cNvPr id="209" name="Google Shape;209;gb065a87145_0_116"/>
          <p:cNvPicPr preferRelativeResize="0"/>
          <p:nvPr/>
        </p:nvPicPr>
        <p:blipFill>
          <a:blip r:embed="rId5">
            <a:alphaModFix/>
          </a:blip>
          <a:stretch>
            <a:fillRect/>
          </a:stretch>
        </p:blipFill>
        <p:spPr>
          <a:xfrm>
            <a:off x="4938200" y="3177374"/>
            <a:ext cx="2817875" cy="204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b065a87145_0_1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gb065a87145_0_142"/>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Neural network models ADASYN</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pic>
        <p:nvPicPr>
          <p:cNvPr id="216" name="Google Shape;216;gb065a87145_0_142"/>
          <p:cNvPicPr preferRelativeResize="0"/>
          <p:nvPr/>
        </p:nvPicPr>
        <p:blipFill>
          <a:blip r:embed="rId3">
            <a:alphaModFix/>
          </a:blip>
          <a:stretch>
            <a:fillRect/>
          </a:stretch>
        </p:blipFill>
        <p:spPr>
          <a:xfrm>
            <a:off x="221475" y="1752725"/>
            <a:ext cx="3982124" cy="2783275"/>
          </a:xfrm>
          <a:prstGeom prst="rect">
            <a:avLst/>
          </a:prstGeom>
          <a:noFill/>
          <a:ln>
            <a:noFill/>
          </a:ln>
        </p:spPr>
      </p:pic>
      <p:pic>
        <p:nvPicPr>
          <p:cNvPr id="217" name="Google Shape;217;gb065a87145_0_142"/>
          <p:cNvPicPr preferRelativeResize="0"/>
          <p:nvPr/>
        </p:nvPicPr>
        <p:blipFill>
          <a:blip r:embed="rId4">
            <a:alphaModFix/>
          </a:blip>
          <a:stretch>
            <a:fillRect/>
          </a:stretch>
        </p:blipFill>
        <p:spPr>
          <a:xfrm>
            <a:off x="4918325" y="2802400"/>
            <a:ext cx="3941650" cy="2545150"/>
          </a:xfrm>
          <a:prstGeom prst="rect">
            <a:avLst/>
          </a:prstGeom>
          <a:noFill/>
          <a:ln>
            <a:noFill/>
          </a:ln>
        </p:spPr>
      </p:pic>
      <p:pic>
        <p:nvPicPr>
          <p:cNvPr id="218" name="Google Shape;218;gb065a87145_0_142"/>
          <p:cNvPicPr preferRelativeResize="0"/>
          <p:nvPr/>
        </p:nvPicPr>
        <p:blipFill>
          <a:blip r:embed="rId5">
            <a:alphaModFix/>
          </a:blip>
          <a:stretch>
            <a:fillRect/>
          </a:stretch>
        </p:blipFill>
        <p:spPr>
          <a:xfrm>
            <a:off x="5168000" y="824675"/>
            <a:ext cx="3367499" cy="172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b065a87145_0_15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gb065a87145_0_150"/>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Conclusion</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225" name="Google Shape;225;gb065a87145_0_150"/>
          <p:cNvSpPr txBox="1"/>
          <p:nvPr/>
        </p:nvSpPr>
        <p:spPr>
          <a:xfrm>
            <a:off x="582200" y="1233450"/>
            <a:ext cx="75753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Focusing on the minority class:</a:t>
            </a:r>
            <a:endParaRPr/>
          </a:p>
          <a:p>
            <a:pPr indent="-317500" lvl="0" marL="457200" rtl="0" algn="l">
              <a:spcBef>
                <a:spcPts val="0"/>
              </a:spcBef>
              <a:spcAft>
                <a:spcPts val="0"/>
              </a:spcAft>
              <a:buSzPts val="1400"/>
              <a:buChar char="●"/>
            </a:pPr>
            <a:r>
              <a:rPr lang="en-US"/>
              <a:t>Undersampling resulted in significantly high recall with low </a:t>
            </a:r>
            <a:r>
              <a:rPr lang="en-US"/>
              <a:t>precision</a:t>
            </a:r>
            <a:r>
              <a:rPr lang="en-US"/>
              <a:t>  </a:t>
            </a:r>
            <a:endParaRPr/>
          </a:p>
          <a:p>
            <a:pPr indent="-317500" lvl="0" marL="457200" rtl="0" algn="l">
              <a:spcBef>
                <a:spcPts val="0"/>
              </a:spcBef>
              <a:spcAft>
                <a:spcPts val="0"/>
              </a:spcAft>
              <a:buSzPts val="1400"/>
              <a:buChar char="●"/>
            </a:pPr>
            <a:r>
              <a:rPr lang="en-US"/>
              <a:t>Models using oversampled data resulted in significantly high precision but lower recall when compared to models using undersampled data</a:t>
            </a:r>
            <a:endParaRPr/>
          </a:p>
          <a:p>
            <a:pPr indent="-317500" lvl="0" marL="457200" rtl="0" algn="l">
              <a:spcBef>
                <a:spcPts val="0"/>
              </a:spcBef>
              <a:spcAft>
                <a:spcPts val="0"/>
              </a:spcAft>
              <a:buClr>
                <a:schemeClr val="dk1"/>
              </a:buClr>
              <a:buSzPts val="1400"/>
              <a:buChar char="●"/>
            </a:pPr>
            <a:r>
              <a:rPr lang="en-US">
                <a:solidFill>
                  <a:schemeClr val="dk1"/>
                </a:solidFill>
              </a:rPr>
              <a:t>SMOTE or ADASYN resulted to a very similar model performance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DNN Using oversampled dataset resulted in the best balance between recall and precision</a:t>
            </a:r>
            <a:endParaRPr>
              <a:solidFill>
                <a:schemeClr val="dk1"/>
              </a:solidFill>
            </a:endParaRPr>
          </a:p>
          <a:p>
            <a:pPr indent="0" lvl="0" marL="457200" rtl="0" algn="l">
              <a:spcBef>
                <a:spcPts val="0"/>
              </a:spcBef>
              <a:spcAft>
                <a:spcPts val="0"/>
              </a:spcAft>
              <a:buNone/>
            </a:pPr>
            <a:r>
              <a:t/>
            </a:r>
            <a:endParaRPr/>
          </a:p>
          <a:p>
            <a:pPr indent="0" lvl="0" marL="914400" rtl="0" algn="l">
              <a:spcBef>
                <a:spcPts val="0"/>
              </a:spcBef>
              <a:spcAft>
                <a:spcPts val="0"/>
              </a:spcAft>
              <a:buNone/>
            </a:pPr>
            <a:r>
              <a:t/>
            </a:r>
            <a:endParaRPr/>
          </a:p>
        </p:txBody>
      </p:sp>
      <p:graphicFrame>
        <p:nvGraphicFramePr>
          <p:cNvPr id="226" name="Google Shape;226;gb065a87145_0_150"/>
          <p:cNvGraphicFramePr/>
          <p:nvPr/>
        </p:nvGraphicFramePr>
        <p:xfrm>
          <a:off x="401400" y="3939650"/>
          <a:ext cx="3000000" cy="3000000"/>
        </p:xfrm>
        <a:graphic>
          <a:graphicData uri="http://schemas.openxmlformats.org/drawingml/2006/table">
            <a:tbl>
              <a:tblPr>
                <a:noFill/>
                <a:tableStyleId>{7E6B79E0-F1F6-4B2A-8193-12486CD37D6B}</a:tableStyleId>
              </a:tblPr>
              <a:tblGrid>
                <a:gridCol w="1363450"/>
                <a:gridCol w="1789325"/>
                <a:gridCol w="1947025"/>
                <a:gridCol w="1760075"/>
                <a:gridCol w="16892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Undersampling</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Undersampling after outlier removal</a:t>
                      </a:r>
                      <a:endParaRPr b="1"/>
                    </a:p>
                  </a:txBody>
                  <a:tcPr marT="91425" marB="91425" marR="91425" marL="91425"/>
                </a:tc>
                <a:tc>
                  <a:txBody>
                    <a:bodyPr/>
                    <a:lstStyle/>
                    <a:p>
                      <a:pPr indent="0" lvl="0" marL="0" rtl="0" algn="l">
                        <a:spcBef>
                          <a:spcPts val="0"/>
                        </a:spcBef>
                        <a:spcAft>
                          <a:spcPts val="0"/>
                        </a:spcAft>
                        <a:buNone/>
                      </a:pPr>
                      <a:r>
                        <a:rPr b="1" lang="en-US"/>
                        <a:t>Oversampling - LR </a:t>
                      </a:r>
                      <a:endParaRPr b="1"/>
                    </a:p>
                  </a:txBody>
                  <a:tcPr marT="91425" marB="91425" marR="91425" marL="91425"/>
                </a:tc>
                <a:tc>
                  <a:txBody>
                    <a:bodyPr/>
                    <a:lstStyle/>
                    <a:p>
                      <a:pPr indent="0" lvl="0" marL="0" rtl="0" algn="l">
                        <a:spcBef>
                          <a:spcPts val="0"/>
                        </a:spcBef>
                        <a:spcAft>
                          <a:spcPts val="0"/>
                        </a:spcAft>
                        <a:buNone/>
                      </a:pPr>
                      <a:r>
                        <a:rPr b="1" lang="en-US">
                          <a:solidFill>
                            <a:schemeClr val="dk1"/>
                          </a:solidFill>
                        </a:rPr>
                        <a:t>Oversampling - DNN</a:t>
                      </a:r>
                      <a:endParaRPr b="1"/>
                    </a:p>
                  </a:txBody>
                  <a:tcPr marT="91425" marB="91425" marR="91425" marL="91425"/>
                </a:tc>
              </a:tr>
              <a:tr h="396200">
                <a:tc>
                  <a:txBody>
                    <a:bodyPr/>
                    <a:lstStyle/>
                    <a:p>
                      <a:pPr indent="0" lvl="0" marL="0" rtl="0" algn="l">
                        <a:spcBef>
                          <a:spcPts val="0"/>
                        </a:spcBef>
                        <a:spcAft>
                          <a:spcPts val="0"/>
                        </a:spcAft>
                        <a:buNone/>
                      </a:pPr>
                      <a:r>
                        <a:rPr b="1" lang="en-US"/>
                        <a:t>Precision </a:t>
                      </a:r>
                      <a:endParaRPr b="1"/>
                    </a:p>
                  </a:txBody>
                  <a:tcPr marT="91425" marB="91425" marR="91425" marL="91425"/>
                </a:tc>
                <a:tc>
                  <a:txBody>
                    <a:bodyPr/>
                    <a:lstStyle/>
                    <a:p>
                      <a:pPr indent="0" lvl="0" marL="0" rtl="0" algn="l">
                        <a:spcBef>
                          <a:spcPts val="0"/>
                        </a:spcBef>
                        <a:spcAft>
                          <a:spcPts val="0"/>
                        </a:spcAft>
                        <a:buNone/>
                      </a:pPr>
                      <a:r>
                        <a:rPr lang="en-US"/>
                        <a:t>3.92%</a:t>
                      </a:r>
                      <a:endParaRPr/>
                    </a:p>
                  </a:txBody>
                  <a:tcPr marT="91425" marB="91425" marR="91425" marL="91425"/>
                </a:tc>
                <a:tc>
                  <a:txBody>
                    <a:bodyPr/>
                    <a:lstStyle/>
                    <a:p>
                      <a:pPr indent="0" lvl="0" marL="0" rtl="0" algn="l">
                        <a:spcBef>
                          <a:spcPts val="0"/>
                        </a:spcBef>
                        <a:spcAft>
                          <a:spcPts val="0"/>
                        </a:spcAft>
                        <a:buNone/>
                      </a:pPr>
                      <a:r>
                        <a:rPr lang="en-US"/>
                        <a:t>1.8%</a:t>
                      </a:r>
                      <a:endParaRPr/>
                    </a:p>
                  </a:txBody>
                  <a:tcPr marT="91425" marB="91425" marR="91425" marL="91425"/>
                </a:tc>
                <a:tc>
                  <a:txBody>
                    <a:bodyPr/>
                    <a:lstStyle/>
                    <a:p>
                      <a:pPr indent="0" lvl="0" marL="0" rtl="0" algn="l">
                        <a:spcBef>
                          <a:spcPts val="0"/>
                        </a:spcBef>
                        <a:spcAft>
                          <a:spcPts val="0"/>
                        </a:spcAft>
                        <a:buNone/>
                      </a:pPr>
                      <a:r>
                        <a:rPr lang="en-US"/>
                        <a:t>6.3%</a:t>
                      </a:r>
                      <a:endParaRPr/>
                    </a:p>
                  </a:txBody>
                  <a:tcPr marT="91425" marB="91425" marR="91425" marL="91425"/>
                </a:tc>
                <a:tc>
                  <a:txBody>
                    <a:bodyPr/>
                    <a:lstStyle/>
                    <a:p>
                      <a:pPr indent="0" lvl="0" marL="0" rtl="0" algn="l">
                        <a:spcBef>
                          <a:spcPts val="0"/>
                        </a:spcBef>
                        <a:spcAft>
                          <a:spcPts val="0"/>
                        </a:spcAft>
                        <a:buNone/>
                      </a:pPr>
                      <a:r>
                        <a:rPr lang="en-US"/>
                        <a:t>23.7%</a:t>
                      </a:r>
                      <a:endParaRPr/>
                    </a:p>
                  </a:txBody>
                  <a:tcPr marT="91425" marB="91425" marR="91425" marL="91425"/>
                </a:tc>
              </a:tr>
              <a:tr h="396200">
                <a:tc>
                  <a:txBody>
                    <a:bodyPr/>
                    <a:lstStyle/>
                    <a:p>
                      <a:pPr indent="0" lvl="0" marL="0" rtl="0" algn="l">
                        <a:spcBef>
                          <a:spcPts val="0"/>
                        </a:spcBef>
                        <a:spcAft>
                          <a:spcPts val="0"/>
                        </a:spcAft>
                        <a:buNone/>
                      </a:pPr>
                      <a:r>
                        <a:rPr b="1" lang="en-US"/>
                        <a:t>Recall</a:t>
                      </a:r>
                      <a:endParaRPr b="1"/>
                    </a:p>
                  </a:txBody>
                  <a:tcPr marT="91425" marB="91425" marR="91425" marL="91425"/>
                </a:tc>
                <a:tc>
                  <a:txBody>
                    <a:bodyPr/>
                    <a:lstStyle/>
                    <a:p>
                      <a:pPr indent="0" lvl="0" marL="0" rtl="0" algn="l">
                        <a:spcBef>
                          <a:spcPts val="0"/>
                        </a:spcBef>
                        <a:spcAft>
                          <a:spcPts val="0"/>
                        </a:spcAft>
                        <a:buNone/>
                      </a:pPr>
                      <a:r>
                        <a:rPr lang="en-US"/>
                        <a:t>90.8%</a:t>
                      </a:r>
                      <a:endParaRPr/>
                    </a:p>
                  </a:txBody>
                  <a:tcPr marT="91425" marB="91425" marR="91425" marL="91425"/>
                </a:tc>
                <a:tc>
                  <a:txBody>
                    <a:bodyPr/>
                    <a:lstStyle/>
                    <a:p>
                      <a:pPr indent="0" lvl="0" marL="0" rtl="0" algn="l">
                        <a:spcBef>
                          <a:spcPts val="0"/>
                        </a:spcBef>
                        <a:spcAft>
                          <a:spcPts val="0"/>
                        </a:spcAft>
                        <a:buNone/>
                      </a:pPr>
                      <a:r>
                        <a:rPr lang="en-US"/>
                        <a:t>94.9%</a:t>
                      </a:r>
                      <a:endParaRPr/>
                    </a:p>
                  </a:txBody>
                  <a:tcPr marT="91425" marB="91425" marR="91425" marL="91425"/>
                </a:tc>
                <a:tc>
                  <a:txBody>
                    <a:bodyPr/>
                    <a:lstStyle/>
                    <a:p>
                      <a:pPr indent="0" lvl="0" marL="0" rtl="0" algn="l">
                        <a:spcBef>
                          <a:spcPts val="0"/>
                        </a:spcBef>
                        <a:spcAft>
                          <a:spcPts val="0"/>
                        </a:spcAft>
                        <a:buNone/>
                      </a:pPr>
                      <a:r>
                        <a:rPr lang="en-US"/>
                        <a:t>88.8%</a:t>
                      </a:r>
                      <a:endParaRPr/>
                    </a:p>
                  </a:txBody>
                  <a:tcPr marT="91425" marB="91425" marR="91425" marL="91425"/>
                </a:tc>
                <a:tc>
                  <a:txBody>
                    <a:bodyPr/>
                    <a:lstStyle/>
                    <a:p>
                      <a:pPr indent="0" lvl="0" marL="0" rtl="0" algn="l">
                        <a:spcBef>
                          <a:spcPts val="0"/>
                        </a:spcBef>
                        <a:spcAft>
                          <a:spcPts val="0"/>
                        </a:spcAft>
                        <a:buNone/>
                      </a:pPr>
                      <a:r>
                        <a:rPr lang="en-US"/>
                        <a:t>84.6%</a:t>
                      </a:r>
                      <a:endParaRPr/>
                    </a:p>
                  </a:txBody>
                  <a:tcPr marT="91425" marB="91425" marR="91425" marL="91425"/>
                </a:tc>
              </a:tr>
            </a:tbl>
          </a:graphicData>
        </a:graphic>
      </p:graphicFrame>
      <p:sp>
        <p:nvSpPr>
          <p:cNvPr id="227" name="Google Shape;227;gb065a87145_0_150"/>
          <p:cNvSpPr txBox="1"/>
          <p:nvPr/>
        </p:nvSpPr>
        <p:spPr>
          <a:xfrm>
            <a:off x="2840300" y="3505850"/>
            <a:ext cx="36213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Minority class best model performance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b065a87145_0_16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gb065a87145_0_166"/>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Model selection criteria </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234" name="Google Shape;234;gb065a87145_0_166"/>
          <p:cNvSpPr txBox="1"/>
          <p:nvPr/>
        </p:nvSpPr>
        <p:spPr>
          <a:xfrm>
            <a:off x="582300" y="1002450"/>
            <a:ext cx="7575300" cy="11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How payment networks evaluate fraud prevention models (rough estimate):</a:t>
            </a:r>
            <a:endParaRPr/>
          </a:p>
          <a:p>
            <a:pPr indent="-317500" lvl="0" marL="457200" rtl="0" algn="l">
              <a:spcBef>
                <a:spcPts val="0"/>
              </a:spcBef>
              <a:spcAft>
                <a:spcPts val="0"/>
              </a:spcAft>
              <a:buSzPts val="1400"/>
              <a:buChar char="●"/>
            </a:pPr>
            <a:r>
              <a:rPr lang="en-US"/>
              <a:t>Value of fraud prevention gains due to true negative (FG)</a:t>
            </a:r>
            <a:endParaRPr/>
          </a:p>
          <a:p>
            <a:pPr indent="-317500" lvl="0" marL="457200" rtl="0" algn="l">
              <a:spcBef>
                <a:spcPts val="0"/>
              </a:spcBef>
              <a:spcAft>
                <a:spcPts val="0"/>
              </a:spcAft>
              <a:buSzPts val="1400"/>
              <a:buChar char="●"/>
            </a:pPr>
            <a:r>
              <a:rPr lang="en-US"/>
              <a:t>Value of lost interchange revenue due to false positive (IL)</a:t>
            </a:r>
            <a:endParaRPr/>
          </a:p>
          <a:p>
            <a:pPr indent="-317500" lvl="0" marL="457200" rtl="0" algn="l">
              <a:spcBef>
                <a:spcPts val="0"/>
              </a:spcBef>
              <a:spcAft>
                <a:spcPts val="0"/>
              </a:spcAft>
              <a:buSzPts val="1400"/>
              <a:buChar char="●"/>
            </a:pPr>
            <a:r>
              <a:rPr lang="en-US"/>
              <a:t>Loss interchange revenue should exceed gains from fraud prevention</a:t>
            </a:r>
            <a:r>
              <a:rPr lang="en-US"/>
              <a:t>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914400" rtl="0" algn="l">
              <a:spcBef>
                <a:spcPts val="0"/>
              </a:spcBef>
              <a:spcAft>
                <a:spcPts val="0"/>
              </a:spcAft>
              <a:buNone/>
            </a:pPr>
            <a:r>
              <a:t/>
            </a:r>
            <a:endParaRPr/>
          </a:p>
        </p:txBody>
      </p:sp>
      <p:graphicFrame>
        <p:nvGraphicFramePr>
          <p:cNvPr id="235" name="Google Shape;235;gb065a87145_0_166"/>
          <p:cNvGraphicFramePr/>
          <p:nvPr/>
        </p:nvGraphicFramePr>
        <p:xfrm>
          <a:off x="439350" y="3473425"/>
          <a:ext cx="3000000" cy="3000000"/>
        </p:xfrm>
        <a:graphic>
          <a:graphicData uri="http://schemas.openxmlformats.org/drawingml/2006/table">
            <a:tbl>
              <a:tblPr>
                <a:noFill/>
                <a:tableStyleId>{7E6B79E0-F1F6-4B2A-8193-12486CD37D6B}</a:tableStyleId>
              </a:tblPr>
              <a:tblGrid>
                <a:gridCol w="2983325"/>
                <a:gridCol w="853550"/>
                <a:gridCol w="853550"/>
                <a:gridCol w="824700"/>
                <a:gridCol w="1197325"/>
              </a:tblGrid>
              <a:tr h="396225">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Recall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FG</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IL</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Net Gain</a:t>
                      </a:r>
                      <a:endParaRPr/>
                    </a:p>
                  </a:txBody>
                  <a:tcPr marT="91425" marB="91425" marR="91425" marL="91425">
                    <a:lnB cap="flat" cmpd="sng" w="9525">
                      <a:solidFill>
                        <a:srgbClr val="9E9E9E"/>
                      </a:solidFill>
                      <a:prstDash val="solid"/>
                      <a:round/>
                      <a:headEnd len="sm" w="sm" type="none"/>
                      <a:tailEnd len="sm" w="sm" type="none"/>
                    </a:lnB>
                  </a:tcPr>
                </a:tc>
              </a:tr>
              <a:tr h="396225">
                <a:tc>
                  <a:txBody>
                    <a:bodyPr/>
                    <a:lstStyle/>
                    <a:p>
                      <a:pPr indent="0" lvl="0" marL="0" rtl="0" algn="l">
                        <a:spcBef>
                          <a:spcPts val="0"/>
                        </a:spcBef>
                        <a:spcAft>
                          <a:spcPts val="0"/>
                        </a:spcAft>
                        <a:buNone/>
                      </a:pPr>
                      <a:r>
                        <a:rPr lang="en-US"/>
                        <a:t>Undersample w/o outliers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94.9%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6908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7922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- 1014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25">
                <a:tc>
                  <a:txBody>
                    <a:bodyPr/>
                    <a:lstStyle/>
                    <a:p>
                      <a:pPr indent="0" lvl="0" marL="0" rtl="0" algn="l">
                        <a:spcBef>
                          <a:spcPts val="0"/>
                        </a:spcBef>
                        <a:spcAft>
                          <a:spcPts val="0"/>
                        </a:spcAft>
                        <a:buNone/>
                      </a:pPr>
                      <a:r>
                        <a:rPr lang="en-US"/>
                        <a:t>Undersample LR</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90.8%</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6280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3422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+ 2857</a:t>
                      </a:r>
                      <a:endParaRPr/>
                    </a:p>
                  </a:txBody>
                  <a:tcPr marT="91425" marB="91425" marR="91425" marL="91425">
                    <a:lnT cap="flat" cmpd="sng" w="9525">
                      <a:solidFill>
                        <a:srgbClr val="9E9E9E"/>
                      </a:solidFill>
                      <a:prstDash val="solid"/>
                      <a:round/>
                      <a:headEnd len="sm" w="sm" type="none"/>
                      <a:tailEnd len="sm" w="sm" type="none"/>
                    </a:lnT>
                  </a:tcPr>
                </a:tc>
              </a:tr>
              <a:tr h="396225">
                <a:tc>
                  <a:txBody>
                    <a:bodyPr/>
                    <a:lstStyle/>
                    <a:p>
                      <a:pPr indent="0" lvl="0" marL="0" rtl="0" algn="l">
                        <a:spcBef>
                          <a:spcPts val="0"/>
                        </a:spcBef>
                        <a:spcAft>
                          <a:spcPts val="0"/>
                        </a:spcAft>
                        <a:buNone/>
                      </a:pPr>
                      <a:r>
                        <a:rPr lang="en-US"/>
                        <a:t>Oversample LR</a:t>
                      </a:r>
                      <a:endParaRPr/>
                    </a:p>
                  </a:txBody>
                  <a:tcPr marT="91425" marB="91425" marR="91425" marL="91425"/>
                </a:tc>
                <a:tc>
                  <a:txBody>
                    <a:bodyPr/>
                    <a:lstStyle/>
                    <a:p>
                      <a:pPr indent="0" lvl="0" marL="0" rtl="0" algn="l">
                        <a:spcBef>
                          <a:spcPts val="0"/>
                        </a:spcBef>
                        <a:spcAft>
                          <a:spcPts val="0"/>
                        </a:spcAft>
                        <a:buNone/>
                      </a:pPr>
                      <a:r>
                        <a:rPr lang="en-US"/>
                        <a:t>88.8%</a:t>
                      </a:r>
                      <a:endParaRPr/>
                    </a:p>
                  </a:txBody>
                  <a:tcPr marT="91425" marB="91425" marR="91425" marL="91425"/>
                </a:tc>
                <a:tc>
                  <a:txBody>
                    <a:bodyPr/>
                    <a:lstStyle/>
                    <a:p>
                      <a:pPr indent="0" lvl="0" marL="0" rtl="0" algn="l">
                        <a:spcBef>
                          <a:spcPts val="0"/>
                        </a:spcBef>
                        <a:spcAft>
                          <a:spcPts val="0"/>
                        </a:spcAft>
                        <a:buNone/>
                      </a:pPr>
                      <a:r>
                        <a:rPr lang="en-US"/>
                        <a:t>5966</a:t>
                      </a:r>
                      <a:endParaRPr/>
                    </a:p>
                  </a:txBody>
                  <a:tcPr marT="91425" marB="91425" marR="91425" marL="91425"/>
                </a:tc>
                <a:tc>
                  <a:txBody>
                    <a:bodyPr/>
                    <a:lstStyle/>
                    <a:p>
                      <a:pPr indent="0" lvl="0" marL="0" rtl="0" algn="l">
                        <a:spcBef>
                          <a:spcPts val="0"/>
                        </a:spcBef>
                        <a:spcAft>
                          <a:spcPts val="0"/>
                        </a:spcAft>
                        <a:buNone/>
                      </a:pPr>
                      <a:r>
                        <a:rPr lang="en-US"/>
                        <a:t>2026</a:t>
                      </a:r>
                      <a:endParaRPr/>
                    </a:p>
                  </a:txBody>
                  <a:tcPr marT="91425" marB="91425" marR="91425" marL="91425"/>
                </a:tc>
                <a:tc>
                  <a:txBody>
                    <a:bodyPr/>
                    <a:lstStyle/>
                    <a:p>
                      <a:pPr indent="0" lvl="0" marL="0" rtl="0" algn="l">
                        <a:spcBef>
                          <a:spcPts val="0"/>
                        </a:spcBef>
                        <a:spcAft>
                          <a:spcPts val="0"/>
                        </a:spcAft>
                        <a:buNone/>
                      </a:pPr>
                      <a:r>
                        <a:rPr lang="en-US"/>
                        <a:t>+ 3939</a:t>
                      </a:r>
                      <a:endParaRPr/>
                    </a:p>
                  </a:txBody>
                  <a:tcPr marT="91425" marB="91425" marR="91425" marL="91425"/>
                </a:tc>
              </a:tr>
              <a:tr h="396225">
                <a:tc>
                  <a:txBody>
                    <a:bodyPr/>
                    <a:lstStyle/>
                    <a:p>
                      <a:pPr indent="0" lvl="0" marL="0" rtl="0" algn="l">
                        <a:spcBef>
                          <a:spcPts val="0"/>
                        </a:spcBef>
                        <a:spcAft>
                          <a:spcPts val="0"/>
                        </a:spcAft>
                        <a:buNone/>
                      </a:pPr>
                      <a:r>
                        <a:rPr lang="en-US"/>
                        <a:t>Oversample DNN</a:t>
                      </a:r>
                      <a:endParaRPr/>
                    </a:p>
                  </a:txBody>
                  <a:tcPr marT="91425" marB="91425" marR="91425" marL="91425"/>
                </a:tc>
                <a:tc>
                  <a:txBody>
                    <a:bodyPr/>
                    <a:lstStyle/>
                    <a:p>
                      <a:pPr indent="0" lvl="0" marL="0" rtl="0" algn="l">
                        <a:spcBef>
                          <a:spcPts val="0"/>
                        </a:spcBef>
                        <a:spcAft>
                          <a:spcPts val="0"/>
                        </a:spcAft>
                        <a:buNone/>
                      </a:pPr>
                      <a:r>
                        <a:rPr lang="en-US"/>
                        <a:t>84.6%</a:t>
                      </a:r>
                      <a:endParaRPr/>
                    </a:p>
                  </a:txBody>
                  <a:tcPr marT="91425" marB="91425" marR="91425" marL="91425"/>
                </a:tc>
                <a:tc>
                  <a:txBody>
                    <a:bodyPr/>
                    <a:lstStyle/>
                    <a:p>
                      <a:pPr indent="0" lvl="0" marL="0" rtl="0" algn="l">
                        <a:spcBef>
                          <a:spcPts val="0"/>
                        </a:spcBef>
                        <a:spcAft>
                          <a:spcPts val="0"/>
                        </a:spcAft>
                        <a:buNone/>
                      </a:pPr>
                      <a:r>
                        <a:rPr lang="en-US"/>
                        <a:t>5338</a:t>
                      </a:r>
                      <a:endParaRPr/>
                    </a:p>
                  </a:txBody>
                  <a:tcPr marT="91425" marB="91425" marR="91425" marL="91425"/>
                </a:tc>
                <a:tc>
                  <a:txBody>
                    <a:bodyPr/>
                    <a:lstStyle/>
                    <a:p>
                      <a:pPr indent="0" lvl="0" marL="0" rtl="0" algn="l">
                        <a:spcBef>
                          <a:spcPts val="0"/>
                        </a:spcBef>
                        <a:spcAft>
                          <a:spcPts val="0"/>
                        </a:spcAft>
                        <a:buNone/>
                      </a:pPr>
                      <a:r>
                        <a:rPr lang="en-US"/>
                        <a:t>419</a:t>
                      </a:r>
                      <a:endParaRPr/>
                    </a:p>
                  </a:txBody>
                  <a:tcPr marT="91425" marB="91425" marR="91425" marL="91425"/>
                </a:tc>
                <a:tc>
                  <a:txBody>
                    <a:bodyPr/>
                    <a:lstStyle/>
                    <a:p>
                      <a:pPr indent="0" lvl="0" marL="0" rtl="0" algn="l">
                        <a:spcBef>
                          <a:spcPts val="0"/>
                        </a:spcBef>
                        <a:spcAft>
                          <a:spcPts val="0"/>
                        </a:spcAft>
                        <a:buNone/>
                      </a:pPr>
                      <a:r>
                        <a:rPr lang="en-US"/>
                        <a:t>+ 4918</a:t>
                      </a:r>
                      <a:endParaRPr/>
                    </a:p>
                  </a:txBody>
                  <a:tcPr marT="91425" marB="91425" marR="91425" marL="91425"/>
                </a:tc>
              </a:tr>
            </a:tbl>
          </a:graphicData>
        </a:graphic>
      </p:graphicFrame>
      <p:sp>
        <p:nvSpPr>
          <p:cNvPr id="236" name="Google Shape;236;gb065a87145_0_166"/>
          <p:cNvSpPr txBox="1"/>
          <p:nvPr/>
        </p:nvSpPr>
        <p:spPr>
          <a:xfrm>
            <a:off x="720450" y="2057400"/>
            <a:ext cx="59535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300"/>
              <a:t>FG = AVG(Transaction Amount) (TN - FN)</a:t>
            </a:r>
            <a:endParaRPr i="1" sz="1300"/>
          </a:p>
          <a:p>
            <a:pPr indent="0" lvl="0" marL="0" rtl="0" algn="l">
              <a:spcBef>
                <a:spcPts val="0"/>
              </a:spcBef>
              <a:spcAft>
                <a:spcPts val="0"/>
              </a:spcAft>
              <a:buNone/>
            </a:pPr>
            <a:r>
              <a:rPr i="1" lang="en-US" sz="1300"/>
              <a:t>IL = FP * AVG(Transaction Amount) * Interchange </a:t>
            </a:r>
            <a:endParaRPr i="1" sz="1300"/>
          </a:p>
          <a:p>
            <a:pPr indent="0" lvl="0" marL="0" rtl="0" algn="l">
              <a:spcBef>
                <a:spcPts val="0"/>
              </a:spcBef>
              <a:spcAft>
                <a:spcPts val="0"/>
              </a:spcAft>
              <a:buNone/>
            </a:pPr>
            <a:r>
              <a:rPr i="1" lang="en-US" sz="1300"/>
              <a:t>Assumptions:</a:t>
            </a:r>
            <a:endParaRPr i="1" sz="1300"/>
          </a:p>
          <a:p>
            <a:pPr indent="0" lvl="0" marL="457200" rtl="0" algn="l">
              <a:spcBef>
                <a:spcPts val="0"/>
              </a:spcBef>
              <a:spcAft>
                <a:spcPts val="0"/>
              </a:spcAft>
              <a:buNone/>
            </a:pPr>
            <a:r>
              <a:rPr i="1" lang="en-US" sz="1300"/>
              <a:t>AVG Transaction Amount in the test dataset is </a:t>
            </a:r>
            <a:r>
              <a:rPr b="1" i="1" lang="en-US" sz="1300"/>
              <a:t>78.5 </a:t>
            </a:r>
            <a:r>
              <a:rPr b="1" i="1" lang="en-US" sz="1300">
                <a:solidFill>
                  <a:schemeClr val="dk1"/>
                </a:solidFill>
              </a:rPr>
              <a:t>Euros</a:t>
            </a:r>
            <a:endParaRPr b="1" i="1" sz="1300">
              <a:solidFill>
                <a:schemeClr val="dk1"/>
              </a:solidFill>
            </a:endParaRPr>
          </a:p>
          <a:p>
            <a:pPr indent="0" lvl="0" marL="457200" rtl="0" algn="l">
              <a:spcBef>
                <a:spcPts val="0"/>
              </a:spcBef>
              <a:spcAft>
                <a:spcPts val="0"/>
              </a:spcAft>
              <a:buNone/>
            </a:pPr>
            <a:r>
              <a:rPr i="1" lang="en-US" sz="1300">
                <a:solidFill>
                  <a:schemeClr val="dk1"/>
                </a:solidFill>
              </a:rPr>
              <a:t>Interchange is </a:t>
            </a:r>
            <a:r>
              <a:rPr b="1" i="1" lang="en-US" sz="1300">
                <a:solidFill>
                  <a:schemeClr val="dk1"/>
                </a:solidFill>
              </a:rPr>
              <a:t>2%</a:t>
            </a:r>
            <a:r>
              <a:rPr i="1" lang="en-US" sz="1300">
                <a:solidFill>
                  <a:schemeClr val="dk1"/>
                </a:solidFill>
              </a:rPr>
              <a:t> from the Transaction Amount</a:t>
            </a:r>
            <a:endParaRPr i="1" sz="1300">
              <a:solidFill>
                <a:schemeClr val="dk1"/>
              </a:solidFill>
            </a:endParaRPr>
          </a:p>
          <a:p>
            <a:pPr indent="0" lvl="0" marL="457200" rtl="0" algn="l">
              <a:spcBef>
                <a:spcPts val="0"/>
              </a:spcBef>
              <a:spcAft>
                <a:spcPts val="0"/>
              </a:spcAft>
              <a:buNone/>
            </a:pPr>
            <a:r>
              <a:rPr i="1" lang="en-US" sz="1300">
                <a:solidFill>
                  <a:schemeClr val="dk1"/>
                </a:solidFill>
              </a:rPr>
              <a:t>Using the </a:t>
            </a:r>
            <a:r>
              <a:rPr b="1" i="1" lang="en-US" sz="1300">
                <a:solidFill>
                  <a:schemeClr val="dk1"/>
                </a:solidFill>
              </a:rPr>
              <a:t>test </a:t>
            </a:r>
            <a:r>
              <a:rPr i="1" lang="en-US" sz="1300">
                <a:solidFill>
                  <a:schemeClr val="dk1"/>
                </a:solidFill>
              </a:rPr>
              <a:t>dataset </a:t>
            </a:r>
            <a:endParaRPr i="1"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idx="1" type="body"/>
          </p:nvPr>
        </p:nvSpPr>
        <p:spPr>
          <a:xfrm>
            <a:off x="349439" y="1083841"/>
            <a:ext cx="8229000" cy="4134900"/>
          </a:xfrm>
          <a:prstGeom prst="rect">
            <a:avLst/>
          </a:prstGeom>
          <a:noFill/>
          <a:ln>
            <a:noFill/>
          </a:ln>
        </p:spPr>
        <p:txBody>
          <a:bodyPr anchorCtr="0" anchor="t" bIns="45700" lIns="91425" spcFirstLastPara="1" rIns="91425" wrap="square" tIns="45700">
            <a:noAutofit/>
          </a:bodyPr>
          <a:lstStyle/>
          <a:p>
            <a:pPr indent="-361950" lvl="0" marL="571500" rtl="0" algn="just">
              <a:lnSpc>
                <a:spcPct val="100000"/>
              </a:lnSpc>
              <a:spcBef>
                <a:spcPts val="480"/>
              </a:spcBef>
              <a:spcAft>
                <a:spcPts val="0"/>
              </a:spcAft>
              <a:buSzPts val="2700"/>
              <a:buFont typeface="Arial"/>
              <a:buChar char="•"/>
            </a:pPr>
            <a:r>
              <a:rPr lang="en-US" sz="2300">
                <a:solidFill>
                  <a:schemeClr val="dk1"/>
                </a:solidFill>
                <a:latin typeface="Calibri"/>
                <a:ea typeface="Calibri"/>
                <a:cs typeface="Calibri"/>
                <a:sym typeface="Calibri"/>
              </a:rPr>
              <a:t>According to the FBI, credit card fraud is the unauthorized use of a credit or debit card, or similar payment tool (ACH, EFT, recurring charge, etc.), to fraudulently obtain money or property. Credit and debit card numbers can be stolen from unsecured websites or can be obtained in an identity theft scheme.</a:t>
            </a:r>
            <a:endParaRPr sz="2300">
              <a:solidFill>
                <a:schemeClr val="dk1"/>
              </a:solidFill>
              <a:latin typeface="Calibri"/>
              <a:ea typeface="Calibri"/>
              <a:cs typeface="Calibri"/>
              <a:sym typeface="Calibri"/>
            </a:endParaRPr>
          </a:p>
          <a:p>
            <a:pPr indent="0" lvl="0" marL="457200" rtl="0" algn="just">
              <a:lnSpc>
                <a:spcPct val="100000"/>
              </a:lnSpc>
              <a:spcBef>
                <a:spcPts val="480"/>
              </a:spcBef>
              <a:spcAft>
                <a:spcPts val="0"/>
              </a:spcAft>
              <a:buNone/>
            </a:pPr>
            <a:r>
              <a:t/>
            </a:r>
            <a:endParaRPr sz="2300">
              <a:solidFill>
                <a:schemeClr val="dk1"/>
              </a:solidFill>
              <a:latin typeface="Calibri"/>
              <a:ea typeface="Calibri"/>
              <a:cs typeface="Calibri"/>
              <a:sym typeface="Calibri"/>
            </a:endParaRPr>
          </a:p>
          <a:p>
            <a:pPr indent="-361950" lvl="0" marL="571500" rtl="0" algn="just">
              <a:lnSpc>
                <a:spcPct val="100000"/>
              </a:lnSpc>
              <a:spcBef>
                <a:spcPts val="480"/>
              </a:spcBef>
              <a:spcAft>
                <a:spcPts val="0"/>
              </a:spcAft>
              <a:buSzPts val="2700"/>
              <a:buFont typeface="Arial"/>
              <a:buChar char="•"/>
            </a:pPr>
            <a:r>
              <a:rPr lang="en-US" sz="2300">
                <a:solidFill>
                  <a:schemeClr val="dk1"/>
                </a:solidFill>
                <a:latin typeface="Calibri"/>
                <a:ea typeface="Calibri"/>
                <a:cs typeface="Calibri"/>
                <a:sym typeface="Calibri"/>
              </a:rPr>
              <a:t>It is important that credit card companies are able to recognize fraudulent credit card transactions so that customers are not charged for items that they did not purchase.</a:t>
            </a:r>
            <a:endParaRPr sz="23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1400">
              <a:solidFill>
                <a:schemeClr val="dk1"/>
              </a:solidFill>
              <a:latin typeface="Calibri"/>
              <a:ea typeface="Calibri"/>
              <a:cs typeface="Calibri"/>
              <a:sym typeface="Calibri"/>
            </a:endParaRPr>
          </a:p>
        </p:txBody>
      </p:sp>
      <p:sp>
        <p:nvSpPr>
          <p:cNvPr id="62" name="Google Shape;62;p3"/>
          <p:cNvSpPr txBox="1"/>
          <p:nvPr>
            <p:ph type="title"/>
          </p:nvPr>
        </p:nvSpPr>
        <p:spPr>
          <a:xfrm>
            <a:off x="693865" y="294657"/>
            <a:ext cx="7756200" cy="6380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sz="3600">
                <a:solidFill>
                  <a:srgbClr val="711806"/>
                </a:solidFill>
                <a:latin typeface="Calibri"/>
                <a:ea typeface="Calibri"/>
                <a:cs typeface="Calibri"/>
                <a:sym typeface="Calibri"/>
              </a:rPr>
              <a:t>Introduction</a:t>
            </a:r>
            <a:endParaRPr sz="3600">
              <a:solidFill>
                <a:srgbClr val="711806"/>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b065a87145_0_179"/>
          <p:cNvSpPr txBox="1"/>
          <p:nvPr>
            <p:ph idx="1" type="body"/>
          </p:nvPr>
        </p:nvSpPr>
        <p:spPr>
          <a:xfrm>
            <a:off x="699247" y="1861441"/>
            <a:ext cx="7745400" cy="3170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42" name="Google Shape;242;gb065a87145_0_179"/>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 you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
          <p:cNvSpPr txBox="1"/>
          <p:nvPr>
            <p:ph idx="1" type="body"/>
          </p:nvPr>
        </p:nvSpPr>
        <p:spPr>
          <a:xfrm>
            <a:off x="276300" y="907485"/>
            <a:ext cx="8218200" cy="4682100"/>
          </a:xfrm>
          <a:prstGeom prst="rect">
            <a:avLst/>
          </a:prstGeom>
          <a:noFill/>
          <a:ln>
            <a:noFill/>
          </a:ln>
        </p:spPr>
        <p:txBody>
          <a:bodyPr anchorCtr="0" anchor="t" bIns="45700" lIns="91425" spcFirstLastPara="1" rIns="91425" wrap="square" tIns="45700">
            <a:noAutofit/>
          </a:bodyPr>
          <a:lstStyle/>
          <a:p>
            <a:pPr indent="0" lvl="0" marL="76200" rtl="0" algn="l">
              <a:lnSpc>
                <a:spcPct val="118181"/>
              </a:lnSpc>
              <a:spcBef>
                <a:spcPts val="800"/>
              </a:spcBef>
              <a:spcAft>
                <a:spcPts val="0"/>
              </a:spcAft>
              <a:buSzPts val="2400"/>
              <a:buNone/>
            </a:pPr>
            <a:r>
              <a:rPr lang="en-US" sz="1500">
                <a:solidFill>
                  <a:schemeClr val="dk1"/>
                </a:solidFill>
                <a:latin typeface="Calibri"/>
                <a:ea typeface="Calibri"/>
                <a:cs typeface="Calibri"/>
                <a:sym typeface="Calibri"/>
              </a:rPr>
              <a:t>The nature of the card payment transaction and its attributes impose some challenges to have a standardized approach to build a fraud detection system. Some of these challenges are explained in the following list: </a:t>
            </a:r>
            <a:endParaRPr/>
          </a:p>
          <a:p>
            <a:pPr indent="-381000" lvl="1" marL="914400" rtl="0" algn="l">
              <a:lnSpc>
                <a:spcPct val="118181"/>
              </a:lnSpc>
              <a:spcBef>
                <a:spcPts val="800"/>
              </a:spcBef>
              <a:spcAft>
                <a:spcPts val="0"/>
              </a:spcAft>
              <a:buSzPts val="2200"/>
              <a:buFont typeface="Arial"/>
              <a:buChar char="•"/>
            </a:pPr>
            <a:r>
              <a:rPr b="1" lang="en-US" sz="1500">
                <a:solidFill>
                  <a:schemeClr val="dk1"/>
                </a:solidFill>
                <a:latin typeface="Calibri"/>
                <a:ea typeface="Calibri"/>
                <a:cs typeface="Calibri"/>
                <a:sym typeface="Calibri"/>
              </a:rPr>
              <a:t>Data irregularity</a:t>
            </a:r>
            <a:r>
              <a:rPr lang="en-US" sz="1500">
                <a:solidFill>
                  <a:schemeClr val="dk1"/>
                </a:solidFill>
                <a:latin typeface="Calibri"/>
                <a:ea typeface="Calibri"/>
                <a:cs typeface="Calibri"/>
                <a:sym typeface="Calibri"/>
              </a:rPr>
              <a:t>: As highlighted in the previous section, credit card transactions data are highly imbalanced because only a very few fraction of the transactions are fraudulent</a:t>
            </a:r>
            <a:endParaRPr/>
          </a:p>
          <a:p>
            <a:pPr indent="-381000" lvl="1" marL="914400" rtl="0" algn="l">
              <a:lnSpc>
                <a:spcPct val="118181"/>
              </a:lnSpc>
              <a:spcBef>
                <a:spcPts val="800"/>
              </a:spcBef>
              <a:spcAft>
                <a:spcPts val="0"/>
              </a:spcAft>
              <a:buSzPts val="2200"/>
              <a:buFont typeface="Arial"/>
              <a:buChar char="•"/>
            </a:pPr>
            <a:r>
              <a:rPr b="1" lang="en-US" sz="1500">
                <a:solidFill>
                  <a:schemeClr val="dk1"/>
                </a:solidFill>
                <a:latin typeface="Calibri"/>
                <a:ea typeface="Calibri"/>
                <a:cs typeface="Calibri"/>
                <a:sym typeface="Calibri"/>
              </a:rPr>
              <a:t>Secure nature of the data</a:t>
            </a:r>
            <a:r>
              <a:rPr lang="en-US" sz="1500">
                <a:solidFill>
                  <a:schemeClr val="dk1"/>
                </a:solidFill>
                <a:latin typeface="Calibri"/>
                <a:ea typeface="Calibri"/>
                <a:cs typeface="Calibri"/>
                <a:sym typeface="Calibri"/>
              </a:rPr>
              <a:t>: The credit card data and other attributes has to follow different security regulations with regards to confidentiality and privacy which restrict the sharing of the data between multiple institutions.</a:t>
            </a:r>
            <a:endParaRPr/>
          </a:p>
          <a:p>
            <a:pPr indent="-381000" lvl="1" marL="914400" rtl="0" algn="l">
              <a:lnSpc>
                <a:spcPct val="118181"/>
              </a:lnSpc>
              <a:spcBef>
                <a:spcPts val="800"/>
              </a:spcBef>
              <a:spcAft>
                <a:spcPts val="0"/>
              </a:spcAft>
              <a:buSzPts val="2200"/>
              <a:buFont typeface="Arial"/>
              <a:buChar char="•"/>
            </a:pPr>
            <a:r>
              <a:rPr b="1" lang="en-US" sz="1500">
                <a:solidFill>
                  <a:schemeClr val="dk1"/>
                </a:solidFill>
                <a:latin typeface="Calibri"/>
                <a:ea typeface="Calibri"/>
                <a:cs typeface="Calibri"/>
                <a:sym typeface="Calibri"/>
              </a:rPr>
              <a:t>Precision and recall impact</a:t>
            </a:r>
            <a:r>
              <a:rPr lang="en-US" sz="1500">
                <a:solidFill>
                  <a:schemeClr val="dk1"/>
                </a:solidFill>
                <a:latin typeface="Calibri"/>
                <a:ea typeface="Calibri"/>
                <a:cs typeface="Calibri"/>
                <a:sym typeface="Calibri"/>
              </a:rPr>
              <a:t>: The criteria of model selection has to consider the high impact of false negative compared to false positive classification</a:t>
            </a:r>
            <a:endParaRPr/>
          </a:p>
          <a:p>
            <a:pPr indent="-381000" lvl="1" marL="914400" rtl="0" algn="l">
              <a:lnSpc>
                <a:spcPct val="118181"/>
              </a:lnSpc>
              <a:spcBef>
                <a:spcPts val="800"/>
              </a:spcBef>
              <a:spcAft>
                <a:spcPts val="0"/>
              </a:spcAft>
              <a:buSzPts val="2200"/>
              <a:buFont typeface="Arial"/>
              <a:buChar char="•"/>
            </a:pPr>
            <a:r>
              <a:rPr b="1" lang="en-US" sz="1500">
                <a:solidFill>
                  <a:schemeClr val="dk1"/>
                </a:solidFill>
                <a:latin typeface="Calibri"/>
                <a:ea typeface="Calibri"/>
                <a:cs typeface="Calibri"/>
                <a:sym typeface="Calibri"/>
              </a:rPr>
              <a:t>Commercial aspects and user experience</a:t>
            </a:r>
            <a:r>
              <a:rPr lang="en-US" sz="1500">
                <a:solidFill>
                  <a:schemeClr val="dk1"/>
                </a:solidFill>
                <a:latin typeface="Calibri"/>
                <a:ea typeface="Calibri"/>
                <a:cs typeface="Calibri"/>
                <a:sym typeface="Calibri"/>
              </a:rPr>
              <a:t>: Since the majority of credit card transaction are not of a very high dollar value, the cost of prevention and the impact to the user experience in terms of speed has to considered when processing the data and defining the best model</a:t>
            </a:r>
            <a:endParaRPr/>
          </a:p>
          <a:p>
            <a:pPr indent="0" lvl="0" marL="0" rtl="0" algn="l">
              <a:lnSpc>
                <a:spcPct val="142857"/>
              </a:lnSpc>
              <a:spcBef>
                <a:spcPts val="1400"/>
              </a:spcBef>
              <a:spcAft>
                <a:spcPts val="1400"/>
              </a:spcAft>
              <a:buSzPts val="2400"/>
              <a:buNone/>
            </a:pPr>
            <a:r>
              <a:t/>
            </a:r>
            <a:endParaRPr sz="1500">
              <a:solidFill>
                <a:schemeClr val="dk1"/>
              </a:solidFill>
              <a:latin typeface="Calibri"/>
              <a:ea typeface="Calibri"/>
              <a:cs typeface="Calibri"/>
              <a:sym typeface="Calibri"/>
            </a:endParaRPr>
          </a:p>
        </p:txBody>
      </p:sp>
      <p:sp>
        <p:nvSpPr>
          <p:cNvPr id="248" name="Google Shape;248;p5"/>
          <p:cNvSpPr txBox="1"/>
          <p:nvPr>
            <p:ph type="title"/>
          </p:nvPr>
        </p:nvSpPr>
        <p:spPr>
          <a:xfrm>
            <a:off x="394375" y="121199"/>
            <a:ext cx="7756200" cy="738900"/>
          </a:xfrm>
          <a:prstGeom prst="rect">
            <a:avLst/>
          </a:prstGeom>
          <a:noFill/>
          <a:ln>
            <a:noFill/>
          </a:ln>
        </p:spPr>
        <p:txBody>
          <a:bodyPr anchorCtr="0" anchor="t" bIns="45700" lIns="91425" spcFirstLastPara="1" rIns="91425" wrap="square" tIns="45700">
            <a:noAutofit/>
          </a:bodyPr>
          <a:lstStyle/>
          <a:p>
            <a:pPr indent="0" lvl="0" marL="0" rtl="0" algn="l">
              <a:lnSpc>
                <a:spcPct val="118181"/>
              </a:lnSpc>
              <a:spcBef>
                <a:spcPts val="800"/>
              </a:spcBef>
              <a:spcAft>
                <a:spcPts val="800"/>
              </a:spcAft>
              <a:buClr>
                <a:schemeClr val="dk1"/>
              </a:buClr>
              <a:buSzPts val="1100"/>
              <a:buNone/>
            </a:pPr>
            <a:r>
              <a:rPr lang="en-US">
                <a:solidFill>
                  <a:srgbClr val="711806"/>
                </a:solidFill>
                <a:latin typeface="Calibri"/>
                <a:ea typeface="Calibri"/>
                <a:cs typeface="Calibri"/>
                <a:sym typeface="Calibri"/>
              </a:rPr>
              <a:t>The data challenge</a:t>
            </a:r>
            <a:br>
              <a:rPr b="0" lang="en-US"/>
            </a:br>
            <a:endParaRPr>
              <a:solidFill>
                <a:srgbClr val="711806"/>
              </a:solidFill>
              <a:latin typeface="Cambria Math"/>
              <a:ea typeface="Cambria Math"/>
              <a:cs typeface="Cambria Math"/>
              <a:sym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b03a982fca_0_10"/>
          <p:cNvSpPr txBox="1"/>
          <p:nvPr>
            <p:ph idx="1" type="body"/>
          </p:nvPr>
        </p:nvSpPr>
        <p:spPr>
          <a:xfrm>
            <a:off x="81850" y="3542450"/>
            <a:ext cx="8641200" cy="23985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3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In this project we will be working on Kaggle competition </a:t>
            </a:r>
            <a:r>
              <a:rPr lang="en-US" sz="2300" u="sng">
                <a:solidFill>
                  <a:srgbClr val="0070C0"/>
                </a:solidFill>
                <a:latin typeface="Calibri"/>
                <a:ea typeface="Calibri"/>
                <a:cs typeface="Calibri"/>
                <a:sym typeface="Calibri"/>
                <a:hlinkClick r:id="rId3">
                  <a:extLst>
                    <a:ext uri="{A12FA001-AC4F-418D-AE19-62706E023703}">
                      <ahyp:hlinkClr val="tx"/>
                    </a:ext>
                  </a:extLst>
                </a:hlinkClick>
              </a:rPr>
              <a:t>Credit Card Fraud Detection</a:t>
            </a:r>
            <a:r>
              <a:rPr lang="en-US" sz="2300">
                <a:solidFill>
                  <a:schemeClr val="dk1"/>
                </a:solidFill>
                <a:highlight>
                  <a:srgbClr val="FFFFFE"/>
                </a:highlight>
                <a:latin typeface="Calibri"/>
                <a:ea typeface="Calibri"/>
                <a:cs typeface="Calibri"/>
                <a:sym typeface="Calibri"/>
              </a:rPr>
              <a:t>. The goal of the project is to be explore the different techniques to handle credit card data and compare different model performance against this data.</a:t>
            </a:r>
            <a:endParaRPr sz="2000">
              <a:solidFill>
                <a:schemeClr val="dk1"/>
              </a:solidFill>
              <a:latin typeface="Calibri"/>
              <a:ea typeface="Calibri"/>
              <a:cs typeface="Calibri"/>
              <a:sym typeface="Calibri"/>
            </a:endParaRPr>
          </a:p>
        </p:txBody>
      </p:sp>
      <p:sp>
        <p:nvSpPr>
          <p:cNvPr id="68" name="Google Shape;68;gb03a982fca_0_10"/>
          <p:cNvSpPr txBox="1"/>
          <p:nvPr>
            <p:ph type="title"/>
          </p:nvPr>
        </p:nvSpPr>
        <p:spPr>
          <a:xfrm>
            <a:off x="401451" y="139767"/>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Our challenge and objectives:</a:t>
            </a:r>
            <a:endParaRPr>
              <a:solidFill>
                <a:srgbClr val="711806"/>
              </a:solidFill>
              <a:latin typeface="Calibri"/>
              <a:ea typeface="Calibri"/>
              <a:cs typeface="Calibri"/>
              <a:sym typeface="Calibri"/>
            </a:endParaRPr>
          </a:p>
        </p:txBody>
      </p:sp>
      <p:sp>
        <p:nvSpPr>
          <p:cNvPr id="69" name="Google Shape;69;gb03a982fca_0_10"/>
          <p:cNvSpPr txBox="1"/>
          <p:nvPr/>
        </p:nvSpPr>
        <p:spPr>
          <a:xfrm>
            <a:off x="157425" y="1193975"/>
            <a:ext cx="8845200" cy="1846500"/>
          </a:xfrm>
          <a:prstGeom prst="rect">
            <a:avLst/>
          </a:prstGeom>
          <a:noFill/>
          <a:ln>
            <a:noFill/>
          </a:ln>
        </p:spPr>
        <p:txBody>
          <a:bodyPr anchorCtr="0" anchor="t" bIns="91425" lIns="91425" spcFirstLastPara="1" rIns="91425" wrap="square" tIns="91425">
            <a:noAutofit/>
          </a:bodyPr>
          <a:lstStyle/>
          <a:p>
            <a:pPr indent="0" lvl="0" marL="76200" rtl="0" algn="l">
              <a:lnSpc>
                <a:spcPct val="118181"/>
              </a:lnSpc>
              <a:spcBef>
                <a:spcPts val="800"/>
              </a:spcBef>
              <a:spcAft>
                <a:spcPts val="0"/>
              </a:spcAft>
              <a:buNone/>
            </a:pPr>
            <a:r>
              <a:rPr lang="en-US" sz="2000">
                <a:solidFill>
                  <a:schemeClr val="dk1"/>
                </a:solidFill>
                <a:latin typeface="Calibri"/>
                <a:ea typeface="Calibri"/>
                <a:cs typeface="Calibri"/>
                <a:sym typeface="Calibri"/>
              </a:rPr>
              <a:t>The nature of the card payment transaction and its attributes impose some challenges to have a standardized approach to build a fraud detection system. Challenges are mostly related to </a:t>
            </a:r>
            <a:r>
              <a:rPr b="1" lang="en-US" sz="2000">
                <a:solidFill>
                  <a:schemeClr val="dk1"/>
                </a:solidFill>
                <a:latin typeface="Calibri"/>
                <a:ea typeface="Calibri"/>
                <a:cs typeface="Calibri"/>
                <a:sym typeface="Calibri"/>
              </a:rPr>
              <a:t>data </a:t>
            </a:r>
            <a:r>
              <a:rPr b="1" lang="en-US" sz="2000">
                <a:solidFill>
                  <a:schemeClr val="dk1"/>
                </a:solidFill>
                <a:latin typeface="Calibri"/>
                <a:ea typeface="Calibri"/>
                <a:cs typeface="Calibri"/>
                <a:sym typeface="Calibri"/>
              </a:rPr>
              <a:t>imbalanced</a:t>
            </a:r>
            <a:r>
              <a:rPr b="1"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data irregularity,</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security/</a:t>
            </a:r>
            <a:r>
              <a:rPr b="1" lang="en-US" sz="2000">
                <a:solidFill>
                  <a:schemeClr val="dk1"/>
                </a:solidFill>
                <a:latin typeface="Calibri"/>
                <a:ea typeface="Calibri"/>
                <a:cs typeface="Calibri"/>
                <a:sym typeface="Calibri"/>
              </a:rPr>
              <a:t>anonymity</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commercial </a:t>
            </a:r>
            <a:r>
              <a:rPr lang="en-US" sz="2000">
                <a:solidFill>
                  <a:schemeClr val="dk1"/>
                </a:solidFill>
                <a:latin typeface="Calibri"/>
                <a:ea typeface="Calibri"/>
                <a:cs typeface="Calibri"/>
                <a:sym typeface="Calibri"/>
              </a:rPr>
              <a:t>and </a:t>
            </a:r>
            <a:r>
              <a:rPr b="1" lang="en-US" sz="2000">
                <a:solidFill>
                  <a:schemeClr val="dk1"/>
                </a:solidFill>
                <a:latin typeface="Calibri"/>
                <a:ea typeface="Calibri"/>
                <a:cs typeface="Calibri"/>
                <a:sym typeface="Calibri"/>
              </a:rPr>
              <a:t>user impact</a:t>
            </a:r>
            <a:r>
              <a:rPr lang="en-US" sz="2000">
                <a:solidFill>
                  <a:schemeClr val="dk1"/>
                </a:solidFill>
                <a:latin typeface="Calibri"/>
                <a:ea typeface="Calibri"/>
                <a:cs typeface="Calibri"/>
                <a:sym typeface="Calibri"/>
              </a:rPr>
              <a:t> of any solution.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idx="1" type="body"/>
          </p:nvPr>
        </p:nvSpPr>
        <p:spPr>
          <a:xfrm>
            <a:off x="141050" y="855251"/>
            <a:ext cx="8277000" cy="7093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80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lnSpc>
                <a:spcPct val="115000"/>
              </a:lnSpc>
              <a:spcBef>
                <a:spcPts val="800"/>
              </a:spcBef>
              <a:spcAft>
                <a:spcPts val="800"/>
              </a:spcAft>
              <a:buSzPts val="1100"/>
              <a:buNone/>
            </a:pPr>
            <a:r>
              <a:t/>
            </a:r>
            <a:endParaRPr/>
          </a:p>
        </p:txBody>
      </p:sp>
      <p:sp>
        <p:nvSpPr>
          <p:cNvPr id="75" name="Google Shape;75;p4"/>
          <p:cNvSpPr txBox="1"/>
          <p:nvPr>
            <p:ph type="title"/>
          </p:nvPr>
        </p:nvSpPr>
        <p:spPr>
          <a:xfrm>
            <a:off x="141051" y="46367"/>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Dataset description</a:t>
            </a:r>
            <a:r>
              <a:rPr lang="en-US">
                <a:solidFill>
                  <a:srgbClr val="711806"/>
                </a:solidFill>
                <a:latin typeface="Calibri"/>
                <a:ea typeface="Calibri"/>
                <a:cs typeface="Calibri"/>
                <a:sym typeface="Calibri"/>
              </a:rPr>
              <a:t>:</a:t>
            </a:r>
            <a:endParaRPr>
              <a:solidFill>
                <a:srgbClr val="711806"/>
              </a:solidFill>
              <a:latin typeface="Calibri"/>
              <a:ea typeface="Calibri"/>
              <a:cs typeface="Calibri"/>
              <a:sym typeface="Calibri"/>
            </a:endParaRPr>
          </a:p>
        </p:txBody>
      </p:sp>
      <p:sp>
        <p:nvSpPr>
          <p:cNvPr id="76" name="Google Shape;76;p4"/>
          <p:cNvSpPr txBox="1"/>
          <p:nvPr>
            <p:ph idx="1" type="body"/>
          </p:nvPr>
        </p:nvSpPr>
        <p:spPr>
          <a:xfrm>
            <a:off x="141050" y="1016225"/>
            <a:ext cx="8734800" cy="4156800"/>
          </a:xfrm>
          <a:prstGeom prst="rect">
            <a:avLst/>
          </a:prstGeom>
          <a:noFill/>
          <a:ln>
            <a:noFill/>
          </a:ln>
        </p:spPr>
        <p:txBody>
          <a:bodyPr anchorCtr="0" anchor="t" bIns="45700" lIns="91425" spcFirstLastPara="1" rIns="91425" wrap="square" tIns="45700">
            <a:noAutofit/>
          </a:bodyPr>
          <a:lstStyle/>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The datasets we are using is project is contains transactions made by credit cards in September 2013 by european cardholders.</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The dataset presents transactions that occurred in two days, where we have 492 frauds out of 284,807 transactions.</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The dataset is highly unbalanced, the positive class (frauds) account for 0.172% of all transactions.</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The dataset contains only numeric input variables which are the result of a PCA transformation. </a:t>
            </a:r>
            <a:endParaRPr sz="1900">
              <a:solidFill>
                <a:schemeClr val="dk1"/>
              </a:solidFill>
              <a:latin typeface="Calibri"/>
              <a:ea typeface="Calibri"/>
              <a:cs typeface="Calibri"/>
              <a:sym typeface="Calibri"/>
            </a:endParaRPr>
          </a:p>
          <a:p>
            <a:pPr indent="-336550" lvl="0" marL="571500" marR="0" rtl="0" algn="l">
              <a:lnSpc>
                <a:spcPct val="100000"/>
              </a:lnSpc>
              <a:spcBef>
                <a:spcPts val="480"/>
              </a:spcBef>
              <a:spcAft>
                <a:spcPts val="0"/>
              </a:spcAft>
              <a:buSzPts val="2300"/>
              <a:buFont typeface="Arial"/>
              <a:buChar char="•"/>
            </a:pPr>
            <a:r>
              <a:rPr lang="en-US" sz="1900">
                <a:solidFill>
                  <a:schemeClr val="dk1"/>
                </a:solidFill>
                <a:latin typeface="Calibri"/>
                <a:ea typeface="Calibri"/>
                <a:cs typeface="Calibri"/>
                <a:sym typeface="Calibri"/>
              </a:rPr>
              <a:t>Due to confidentiality most of features has been transformed V1, V2, … V28, except 'Time' and 'Amount'.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b03a982fca_0_2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gb03a982fca_0_26"/>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EDA :</a:t>
            </a:r>
            <a:endParaRPr>
              <a:solidFill>
                <a:srgbClr val="711806"/>
              </a:solidFill>
              <a:latin typeface="Calibri"/>
              <a:ea typeface="Calibri"/>
              <a:cs typeface="Calibri"/>
              <a:sym typeface="Calibri"/>
            </a:endParaRPr>
          </a:p>
          <a:p>
            <a:pPr indent="0" lvl="0" marL="0" rtl="0" algn="l">
              <a:lnSpc>
                <a:spcPct val="100000"/>
              </a:lnSpc>
              <a:spcBef>
                <a:spcPts val="0"/>
              </a:spcBef>
              <a:spcAft>
                <a:spcPts val="0"/>
              </a:spcAft>
              <a:buClr>
                <a:srgbClr val="3F3F3F"/>
              </a:buClr>
              <a:buSzPts val="4000"/>
              <a:buFont typeface="Arial"/>
              <a:buNone/>
            </a:pPr>
            <a:r>
              <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83" name="Google Shape;83;gb03a982fca_0_26"/>
          <p:cNvSpPr txBox="1"/>
          <p:nvPr>
            <p:ph idx="1" type="body"/>
          </p:nvPr>
        </p:nvSpPr>
        <p:spPr>
          <a:xfrm>
            <a:off x="170400" y="919460"/>
            <a:ext cx="8218200" cy="4682100"/>
          </a:xfrm>
          <a:prstGeom prst="rect">
            <a:avLst/>
          </a:prstGeom>
          <a:noFill/>
          <a:ln>
            <a:noFill/>
          </a:ln>
        </p:spPr>
        <p:txBody>
          <a:bodyPr anchorCtr="0" anchor="t" bIns="45700" lIns="91425" spcFirstLastPara="1" rIns="91425" wrap="square" tIns="45700">
            <a:noAutofit/>
          </a:bodyPr>
          <a:lstStyle/>
          <a:p>
            <a:pPr indent="-336550" lvl="0" marL="571500" rtl="0" algn="l">
              <a:spcBef>
                <a:spcPts val="480"/>
              </a:spcBef>
              <a:spcAft>
                <a:spcPts val="0"/>
              </a:spcAft>
              <a:buSzPts val="2300"/>
              <a:buFont typeface="Arial"/>
              <a:buChar char="•"/>
            </a:pPr>
            <a:r>
              <a:rPr lang="en-US" sz="1900">
                <a:solidFill>
                  <a:schemeClr val="dk1"/>
                </a:solidFill>
                <a:latin typeface="Calibri"/>
                <a:ea typeface="Calibri"/>
                <a:cs typeface="Calibri"/>
                <a:sym typeface="Calibri"/>
              </a:rPr>
              <a:t>D</a:t>
            </a:r>
            <a:r>
              <a:rPr lang="en-US" sz="1900">
                <a:solidFill>
                  <a:schemeClr val="dk1"/>
                </a:solidFill>
                <a:latin typeface="Calibri"/>
                <a:ea typeface="Calibri"/>
                <a:cs typeface="Calibri"/>
                <a:sym typeface="Calibri"/>
              </a:rPr>
              <a:t>ataset is highly unbalanced, where we have 492 frauds out of 284,807 transactions which 0.172%</a:t>
            </a:r>
            <a:endParaRPr sz="1900">
              <a:solidFill>
                <a:schemeClr val="dk1"/>
              </a:solidFill>
              <a:latin typeface="Calibri"/>
              <a:ea typeface="Calibri"/>
              <a:cs typeface="Calibri"/>
              <a:sym typeface="Calibri"/>
            </a:endParaRPr>
          </a:p>
        </p:txBody>
      </p:sp>
      <p:pic>
        <p:nvPicPr>
          <p:cNvPr id="84" name="Google Shape;84;gb03a982fca_0_26"/>
          <p:cNvPicPr preferRelativeResize="0"/>
          <p:nvPr/>
        </p:nvPicPr>
        <p:blipFill>
          <a:blip r:embed="rId3">
            <a:alphaModFix/>
          </a:blip>
          <a:stretch>
            <a:fillRect/>
          </a:stretch>
        </p:blipFill>
        <p:spPr>
          <a:xfrm>
            <a:off x="1566925" y="1818438"/>
            <a:ext cx="4958375" cy="341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b08926b702_0_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gb08926b702_0_1"/>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EDA :</a:t>
            </a:r>
            <a:endParaRPr>
              <a:solidFill>
                <a:srgbClr val="711806"/>
              </a:solidFill>
              <a:latin typeface="Calibri"/>
              <a:ea typeface="Calibri"/>
              <a:cs typeface="Calibri"/>
              <a:sym typeface="Calibri"/>
            </a:endParaRPr>
          </a:p>
          <a:p>
            <a:pPr indent="0" lvl="0" marL="0" rtl="0" algn="l">
              <a:lnSpc>
                <a:spcPct val="100000"/>
              </a:lnSpc>
              <a:spcBef>
                <a:spcPts val="0"/>
              </a:spcBef>
              <a:spcAft>
                <a:spcPts val="0"/>
              </a:spcAft>
              <a:buClr>
                <a:srgbClr val="3F3F3F"/>
              </a:buClr>
              <a:buSzPts val="4000"/>
              <a:buFont typeface="Arial"/>
              <a:buNone/>
            </a:pPr>
            <a:r>
              <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91" name="Google Shape;91;gb08926b702_0_1"/>
          <p:cNvSpPr txBox="1"/>
          <p:nvPr>
            <p:ph idx="1" type="body"/>
          </p:nvPr>
        </p:nvSpPr>
        <p:spPr>
          <a:xfrm>
            <a:off x="170400" y="919454"/>
            <a:ext cx="8218200" cy="604500"/>
          </a:xfrm>
          <a:prstGeom prst="rect">
            <a:avLst/>
          </a:prstGeom>
          <a:noFill/>
          <a:ln>
            <a:noFill/>
          </a:ln>
        </p:spPr>
        <p:txBody>
          <a:bodyPr anchorCtr="0" anchor="t" bIns="45700" lIns="91425" spcFirstLastPara="1" rIns="91425" wrap="square" tIns="45700">
            <a:noAutofit/>
          </a:bodyPr>
          <a:lstStyle/>
          <a:p>
            <a:pPr indent="-336550" lvl="0" marL="571500" rtl="0" algn="l">
              <a:spcBef>
                <a:spcPts val="480"/>
              </a:spcBef>
              <a:spcAft>
                <a:spcPts val="0"/>
              </a:spcAft>
              <a:buSzPts val="2300"/>
              <a:buFont typeface="Arial"/>
              <a:buChar char="•"/>
            </a:pPr>
            <a:r>
              <a:rPr lang="en-US" sz="1900">
                <a:solidFill>
                  <a:schemeClr val="dk1"/>
                </a:solidFill>
                <a:latin typeface="Calibri"/>
                <a:ea typeface="Calibri"/>
                <a:cs typeface="Calibri"/>
                <a:sym typeface="Calibri"/>
              </a:rPr>
              <a:t>Plots the two known variables (Transaction Amount and time).</a:t>
            </a:r>
            <a:endParaRPr sz="1900">
              <a:solidFill>
                <a:schemeClr val="dk1"/>
              </a:solidFill>
              <a:latin typeface="Calibri"/>
              <a:ea typeface="Calibri"/>
              <a:cs typeface="Calibri"/>
              <a:sym typeface="Calibri"/>
            </a:endParaRPr>
          </a:p>
        </p:txBody>
      </p:sp>
      <p:pic>
        <p:nvPicPr>
          <p:cNvPr id="92" name="Google Shape;92;gb08926b702_0_1"/>
          <p:cNvPicPr preferRelativeResize="0"/>
          <p:nvPr/>
        </p:nvPicPr>
        <p:blipFill>
          <a:blip r:embed="rId3">
            <a:alphaModFix/>
          </a:blip>
          <a:stretch>
            <a:fillRect/>
          </a:stretch>
        </p:blipFill>
        <p:spPr>
          <a:xfrm>
            <a:off x="401400" y="1740700"/>
            <a:ext cx="8218200" cy="28685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b03a982fca_0_61"/>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gb03a982fca_0_61"/>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EDA</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99" name="Google Shape;99;gb03a982fca_0_61"/>
          <p:cNvSpPr txBox="1"/>
          <p:nvPr>
            <p:ph idx="1" type="body"/>
          </p:nvPr>
        </p:nvSpPr>
        <p:spPr>
          <a:xfrm>
            <a:off x="170400" y="919454"/>
            <a:ext cx="8218200" cy="604500"/>
          </a:xfrm>
          <a:prstGeom prst="rect">
            <a:avLst/>
          </a:prstGeom>
          <a:noFill/>
          <a:ln>
            <a:noFill/>
          </a:ln>
        </p:spPr>
        <p:txBody>
          <a:bodyPr anchorCtr="0" anchor="t" bIns="45700" lIns="91425" spcFirstLastPara="1" rIns="91425" wrap="square" tIns="45700">
            <a:noAutofit/>
          </a:bodyPr>
          <a:lstStyle/>
          <a:p>
            <a:pPr indent="-336550" lvl="0" marL="571500" rtl="0" algn="l">
              <a:spcBef>
                <a:spcPts val="480"/>
              </a:spcBef>
              <a:spcAft>
                <a:spcPts val="0"/>
              </a:spcAft>
              <a:buSzPts val="2300"/>
              <a:buFont typeface="Arial"/>
              <a:buChar char="•"/>
            </a:pPr>
            <a:r>
              <a:rPr lang="en-US" sz="1900">
                <a:solidFill>
                  <a:schemeClr val="dk1"/>
                </a:solidFill>
                <a:latin typeface="Calibri"/>
                <a:ea typeface="Calibri"/>
                <a:cs typeface="Calibri"/>
                <a:sym typeface="Calibri"/>
              </a:rPr>
              <a:t>Distribution</a:t>
            </a:r>
            <a:r>
              <a:rPr lang="en-US" sz="1900">
                <a:solidFill>
                  <a:schemeClr val="dk1"/>
                </a:solidFill>
                <a:latin typeface="Calibri"/>
                <a:ea typeface="Calibri"/>
                <a:cs typeface="Calibri"/>
                <a:sym typeface="Calibri"/>
              </a:rPr>
              <a:t> of the transaction </a:t>
            </a:r>
            <a:r>
              <a:rPr lang="en-US" sz="1900">
                <a:solidFill>
                  <a:schemeClr val="dk1"/>
                </a:solidFill>
                <a:latin typeface="Calibri"/>
                <a:ea typeface="Calibri"/>
                <a:cs typeface="Calibri"/>
                <a:sym typeface="Calibri"/>
              </a:rPr>
              <a:t>traffic</a:t>
            </a:r>
            <a:r>
              <a:rPr lang="en-US" sz="1900">
                <a:solidFill>
                  <a:schemeClr val="dk1"/>
                </a:solidFill>
                <a:latin typeface="Calibri"/>
                <a:ea typeface="Calibri"/>
                <a:cs typeface="Calibri"/>
                <a:sym typeface="Calibri"/>
              </a:rPr>
              <a:t> per time  (day and night)</a:t>
            </a:r>
            <a:endParaRPr sz="1900">
              <a:solidFill>
                <a:schemeClr val="dk1"/>
              </a:solidFill>
              <a:latin typeface="Calibri"/>
              <a:ea typeface="Calibri"/>
              <a:cs typeface="Calibri"/>
              <a:sym typeface="Calibri"/>
            </a:endParaRPr>
          </a:p>
        </p:txBody>
      </p:sp>
      <p:pic>
        <p:nvPicPr>
          <p:cNvPr id="100" name="Google Shape;100;gb03a982fca_0_61"/>
          <p:cNvPicPr preferRelativeResize="0"/>
          <p:nvPr/>
        </p:nvPicPr>
        <p:blipFill>
          <a:blip r:embed="rId3">
            <a:alphaModFix/>
          </a:blip>
          <a:stretch>
            <a:fillRect/>
          </a:stretch>
        </p:blipFill>
        <p:spPr>
          <a:xfrm>
            <a:off x="418250" y="1708549"/>
            <a:ext cx="8307500" cy="300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b03a982fca_0_54"/>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gb03a982fca_0_54"/>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EDA</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pic>
        <p:nvPicPr>
          <p:cNvPr id="107" name="Google Shape;107;gb03a982fca_0_54"/>
          <p:cNvPicPr preferRelativeResize="0"/>
          <p:nvPr/>
        </p:nvPicPr>
        <p:blipFill>
          <a:blip r:embed="rId3">
            <a:alphaModFix/>
          </a:blip>
          <a:stretch>
            <a:fillRect/>
          </a:stretch>
        </p:blipFill>
        <p:spPr>
          <a:xfrm>
            <a:off x="2271650" y="1845950"/>
            <a:ext cx="4600699" cy="3473075"/>
          </a:xfrm>
          <a:prstGeom prst="rect">
            <a:avLst/>
          </a:prstGeom>
          <a:noFill/>
          <a:ln>
            <a:noFill/>
          </a:ln>
        </p:spPr>
      </p:pic>
      <p:sp>
        <p:nvSpPr>
          <p:cNvPr id="108" name="Google Shape;108;gb03a982fca_0_54"/>
          <p:cNvSpPr txBox="1"/>
          <p:nvPr>
            <p:ph idx="1" type="body"/>
          </p:nvPr>
        </p:nvSpPr>
        <p:spPr>
          <a:xfrm>
            <a:off x="170400" y="694050"/>
            <a:ext cx="8218200" cy="1076700"/>
          </a:xfrm>
          <a:prstGeom prst="rect">
            <a:avLst/>
          </a:prstGeom>
          <a:noFill/>
          <a:ln>
            <a:noFill/>
          </a:ln>
        </p:spPr>
        <p:txBody>
          <a:bodyPr anchorCtr="0" anchor="t" bIns="45700" lIns="91425" spcFirstLastPara="1" rIns="91425" wrap="square" tIns="45700">
            <a:noAutofit/>
          </a:bodyPr>
          <a:lstStyle/>
          <a:p>
            <a:pPr indent="-336550" lvl="0" marL="571500" rtl="0" algn="just">
              <a:spcBef>
                <a:spcPts val="480"/>
              </a:spcBef>
              <a:spcAft>
                <a:spcPts val="0"/>
              </a:spcAft>
              <a:buSzPts val="2300"/>
              <a:buFont typeface="Arial"/>
              <a:buChar char="•"/>
            </a:pPr>
            <a:r>
              <a:rPr lang="en-US" sz="1900">
                <a:solidFill>
                  <a:schemeClr val="dk1"/>
                </a:solidFill>
                <a:latin typeface="Calibri"/>
                <a:ea typeface="Calibri"/>
                <a:cs typeface="Calibri"/>
                <a:sym typeface="Calibri"/>
              </a:rPr>
              <a:t>Card transaction amount distribution shows that more than half of the transactions are under 25 Euros while transactions above 500 Euros are less than 3%.</a:t>
            </a:r>
            <a:endParaRPr sz="1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b08926b702_0_18"/>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gb08926b702_0_18"/>
          <p:cNvSpPr txBox="1"/>
          <p:nvPr>
            <p:ph type="title"/>
          </p:nvPr>
        </p:nvSpPr>
        <p:spPr>
          <a:xfrm>
            <a:off x="401401" y="159242"/>
            <a:ext cx="77562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4000"/>
              <a:buFont typeface="Arial"/>
              <a:buNone/>
            </a:pPr>
            <a:r>
              <a:rPr lang="en-US">
                <a:solidFill>
                  <a:srgbClr val="711806"/>
                </a:solidFill>
                <a:latin typeface="Calibri"/>
                <a:ea typeface="Calibri"/>
                <a:cs typeface="Calibri"/>
                <a:sym typeface="Calibri"/>
              </a:rPr>
              <a:t>EDA</a:t>
            </a:r>
            <a:endParaRPr>
              <a:solidFill>
                <a:srgbClr val="711806"/>
              </a:solidFill>
              <a:latin typeface="Calibri"/>
              <a:ea typeface="Calibri"/>
              <a:cs typeface="Calibri"/>
              <a:sym typeface="Calibri"/>
            </a:endParaRPr>
          </a:p>
          <a:p>
            <a:pPr indent="0" lvl="1" marL="533400" rtl="0" algn="l">
              <a:lnSpc>
                <a:spcPct val="118181"/>
              </a:lnSpc>
              <a:spcBef>
                <a:spcPts val="440"/>
              </a:spcBef>
              <a:spcAft>
                <a:spcPts val="0"/>
              </a:spcAft>
              <a:buClr>
                <a:schemeClr val="dk1"/>
              </a:buClr>
              <a:buSzPts val="2200"/>
              <a:buFont typeface="Arial"/>
              <a:buNone/>
            </a:pPr>
            <a:r>
              <a:t/>
            </a:r>
            <a:endParaRPr>
              <a:solidFill>
                <a:srgbClr val="711806"/>
              </a:solidFill>
              <a:latin typeface="Calibri"/>
              <a:ea typeface="Calibri"/>
              <a:cs typeface="Calibri"/>
              <a:sym typeface="Calibri"/>
            </a:endParaRPr>
          </a:p>
        </p:txBody>
      </p:sp>
      <p:sp>
        <p:nvSpPr>
          <p:cNvPr id="115" name="Google Shape;115;gb08926b702_0_18"/>
          <p:cNvSpPr txBox="1"/>
          <p:nvPr>
            <p:ph idx="1" type="body"/>
          </p:nvPr>
        </p:nvSpPr>
        <p:spPr>
          <a:xfrm>
            <a:off x="170400" y="694050"/>
            <a:ext cx="8218200" cy="636900"/>
          </a:xfrm>
          <a:prstGeom prst="rect">
            <a:avLst/>
          </a:prstGeom>
          <a:noFill/>
          <a:ln>
            <a:noFill/>
          </a:ln>
        </p:spPr>
        <p:txBody>
          <a:bodyPr anchorCtr="0" anchor="t" bIns="45700" lIns="91425" spcFirstLastPara="1" rIns="91425" wrap="square" tIns="45700">
            <a:noAutofit/>
          </a:bodyPr>
          <a:lstStyle/>
          <a:p>
            <a:pPr indent="-336550" lvl="0" marL="571500" rtl="0" algn="just">
              <a:spcBef>
                <a:spcPts val="480"/>
              </a:spcBef>
              <a:spcAft>
                <a:spcPts val="0"/>
              </a:spcAft>
              <a:buSzPts val="2300"/>
              <a:buFont typeface="Arial"/>
              <a:buChar char="•"/>
            </a:pPr>
            <a:r>
              <a:rPr lang="en-US" sz="1900">
                <a:solidFill>
                  <a:schemeClr val="dk1"/>
                </a:solidFill>
                <a:latin typeface="Calibri"/>
                <a:ea typeface="Calibri"/>
                <a:cs typeface="Calibri"/>
                <a:sym typeface="Calibri"/>
              </a:rPr>
              <a:t>Plotting the classes distribution for all PCA component features</a:t>
            </a:r>
            <a:endParaRPr sz="1900">
              <a:solidFill>
                <a:schemeClr val="dk1"/>
              </a:solidFill>
              <a:latin typeface="Calibri"/>
              <a:ea typeface="Calibri"/>
              <a:cs typeface="Calibri"/>
              <a:sym typeface="Calibri"/>
            </a:endParaRPr>
          </a:p>
        </p:txBody>
      </p:sp>
      <p:pic>
        <p:nvPicPr>
          <p:cNvPr id="116" name="Google Shape;116;gb08926b702_0_18"/>
          <p:cNvPicPr preferRelativeResize="0"/>
          <p:nvPr/>
        </p:nvPicPr>
        <p:blipFill>
          <a:blip r:embed="rId3">
            <a:alphaModFix/>
          </a:blip>
          <a:stretch>
            <a:fillRect/>
          </a:stretch>
        </p:blipFill>
        <p:spPr>
          <a:xfrm>
            <a:off x="170400" y="1222325"/>
            <a:ext cx="4071103" cy="1453425"/>
          </a:xfrm>
          <a:prstGeom prst="rect">
            <a:avLst/>
          </a:prstGeom>
          <a:noFill/>
          <a:ln>
            <a:noFill/>
          </a:ln>
        </p:spPr>
      </p:pic>
      <p:pic>
        <p:nvPicPr>
          <p:cNvPr id="117" name="Google Shape;117;gb08926b702_0_18"/>
          <p:cNvPicPr preferRelativeResize="0"/>
          <p:nvPr/>
        </p:nvPicPr>
        <p:blipFill>
          <a:blip r:embed="rId4">
            <a:alphaModFix/>
          </a:blip>
          <a:stretch>
            <a:fillRect/>
          </a:stretch>
        </p:blipFill>
        <p:spPr>
          <a:xfrm>
            <a:off x="4572000" y="1298525"/>
            <a:ext cx="4303675" cy="1403750"/>
          </a:xfrm>
          <a:prstGeom prst="rect">
            <a:avLst/>
          </a:prstGeom>
          <a:noFill/>
          <a:ln>
            <a:noFill/>
          </a:ln>
        </p:spPr>
      </p:pic>
      <p:pic>
        <p:nvPicPr>
          <p:cNvPr id="118" name="Google Shape;118;gb08926b702_0_18"/>
          <p:cNvPicPr preferRelativeResize="0"/>
          <p:nvPr/>
        </p:nvPicPr>
        <p:blipFill>
          <a:blip r:embed="rId5">
            <a:alphaModFix/>
          </a:blip>
          <a:stretch>
            <a:fillRect/>
          </a:stretch>
        </p:blipFill>
        <p:spPr>
          <a:xfrm>
            <a:off x="240400" y="2748780"/>
            <a:ext cx="4210176" cy="1373245"/>
          </a:xfrm>
          <a:prstGeom prst="rect">
            <a:avLst/>
          </a:prstGeom>
          <a:noFill/>
          <a:ln>
            <a:noFill/>
          </a:ln>
        </p:spPr>
      </p:pic>
      <p:pic>
        <p:nvPicPr>
          <p:cNvPr id="119" name="Google Shape;119;gb08926b702_0_18"/>
          <p:cNvPicPr preferRelativeResize="0"/>
          <p:nvPr/>
        </p:nvPicPr>
        <p:blipFill>
          <a:blip r:embed="rId6">
            <a:alphaModFix/>
          </a:blip>
          <a:stretch>
            <a:fillRect/>
          </a:stretch>
        </p:blipFill>
        <p:spPr>
          <a:xfrm>
            <a:off x="4572000" y="2741040"/>
            <a:ext cx="4303675" cy="1403760"/>
          </a:xfrm>
          <a:prstGeom prst="rect">
            <a:avLst/>
          </a:prstGeom>
          <a:noFill/>
          <a:ln>
            <a:noFill/>
          </a:ln>
        </p:spPr>
      </p:pic>
      <p:pic>
        <p:nvPicPr>
          <p:cNvPr id="120" name="Google Shape;120;gb08926b702_0_18"/>
          <p:cNvPicPr preferRelativeResize="0"/>
          <p:nvPr/>
        </p:nvPicPr>
        <p:blipFill>
          <a:blip r:embed="rId7">
            <a:alphaModFix/>
          </a:blip>
          <a:stretch>
            <a:fillRect/>
          </a:stretch>
        </p:blipFill>
        <p:spPr>
          <a:xfrm>
            <a:off x="224300" y="4183575"/>
            <a:ext cx="4303674" cy="1367750"/>
          </a:xfrm>
          <a:prstGeom prst="rect">
            <a:avLst/>
          </a:prstGeom>
          <a:noFill/>
          <a:ln>
            <a:noFill/>
          </a:ln>
        </p:spPr>
      </p:pic>
      <p:pic>
        <p:nvPicPr>
          <p:cNvPr id="121" name="Google Shape;121;gb08926b702_0_18"/>
          <p:cNvPicPr preferRelativeResize="0"/>
          <p:nvPr/>
        </p:nvPicPr>
        <p:blipFill>
          <a:blip r:embed="rId8">
            <a:alphaModFix/>
          </a:blip>
          <a:stretch>
            <a:fillRect/>
          </a:stretch>
        </p:blipFill>
        <p:spPr>
          <a:xfrm>
            <a:off x="4604175" y="4167727"/>
            <a:ext cx="4303675" cy="1403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