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94" autoAdjust="0"/>
  </p:normalViewPr>
  <p:slideViewPr>
    <p:cSldViewPr snapToGrid="0" snapToObjects="1" showGuides="1">
      <p:cViewPr>
        <p:scale>
          <a:sx n="50" d="100"/>
          <a:sy n="50" d="100"/>
        </p:scale>
        <p:origin x="-2150" y="38"/>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9/19/2024</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6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6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 name="Rectangle 42"/>
          <p:cNvSpPr/>
          <p:nvPr userDrawn="1"/>
        </p:nvSpPr>
        <p:spPr>
          <a:xfrm rot="10800000">
            <a:off x="0" y="41761145"/>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36" name="Rectangle 35"/>
          <p:cNvSpPr/>
          <p:nvPr userDrawn="1"/>
        </p:nvSpPr>
        <p:spPr>
          <a:xfrm>
            <a:off x="0" y="-3789"/>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752939"/>
            <a:ext cx="30269117"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634514" y="6446521"/>
            <a:ext cx="14291153" cy="351604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15327085" y="6446521"/>
            <a:ext cx="14291153" cy="351604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0" name="Table 39">
            <a:extLst>
              <a:ext uri="{FF2B5EF4-FFF2-40B4-BE49-F238E27FC236}">
                <a16:creationId xmlns:a16="http://schemas.microsoft.com/office/drawing/2014/main" id="{9FC7FE6C-102A-2E4D-BFB5-4E8DC6125BB1}"/>
              </a:ext>
            </a:extLst>
          </p:cNvPr>
          <p:cNvGraphicFramePr>
            <a:graphicFrameLocks noGrp="1"/>
          </p:cNvGraphicFramePr>
          <p:nvPr userDrawn="1">
            <p:extLst>
              <p:ext uri="{D42A27DB-BD31-4B8C-83A1-F6EECF244321}">
                <p14:modId xmlns:p14="http://schemas.microsoft.com/office/powerpoint/2010/main" val="1482354703"/>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0920BED2-2B93-4D44-BD6E-C9C77BE7E4E9}"/>
              </a:ext>
            </a:extLst>
          </p:cNvPr>
          <p:cNvGraphicFramePr>
            <a:graphicFrameLocks noGrp="1"/>
          </p:cNvGraphicFramePr>
          <p:nvPr userDrawn="1">
            <p:extLst>
              <p:ext uri="{D42A27DB-BD31-4B8C-83A1-F6EECF244321}">
                <p14:modId xmlns:p14="http://schemas.microsoft.com/office/powerpoint/2010/main" val="456839332"/>
              </p:ext>
            </p:extLst>
          </p:nvPr>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982842">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 name="Rectangle 34"/>
          <p:cNvSpPr/>
          <p:nvPr userDrawn="1"/>
        </p:nvSpPr>
        <p:spPr>
          <a:xfrm rot="10800000">
            <a:off x="0" y="41761145"/>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0" y="-3789"/>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6096" y="5401249"/>
            <a:ext cx="30269117"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userDrawn="1"/>
        </p:nvSpPr>
        <p:spPr>
          <a:xfrm>
            <a:off x="728724" y="6011214"/>
            <a:ext cx="28912471" cy="3579443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Box 14"/>
          <p:cNvSpPr txBox="1">
            <a:spLocks noChangeArrowheads="1"/>
          </p:cNvSpPr>
          <p:nvPr userDrawn="1"/>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aphicFrame>
        <p:nvGraphicFramePr>
          <p:cNvPr id="53" name="Table 52">
            <a:extLst>
              <a:ext uri="{FF2B5EF4-FFF2-40B4-BE49-F238E27FC236}">
                <a16:creationId xmlns:a16="http://schemas.microsoft.com/office/drawing/2014/main" id="{E0666113-37E2-D64C-A81A-960F2B5EB28D}"/>
              </a:ext>
            </a:extLst>
          </p:cNvPr>
          <p:cNvGraphicFramePr>
            <a:graphicFrameLocks noGrp="1"/>
          </p:cNvGraphicFramePr>
          <p:nvPr userDrawn="1">
            <p:extLst>
              <p:ext uri="{D42A27DB-BD31-4B8C-83A1-F6EECF244321}">
                <p14:modId xmlns:p14="http://schemas.microsoft.com/office/powerpoint/2010/main" val="1482354703"/>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DF753BA5-C79E-BE49-B32B-5756E20D026F}"/>
              </a:ext>
            </a:extLst>
          </p:cNvPr>
          <p:cNvGraphicFramePr>
            <a:graphicFrameLocks noGrp="1"/>
          </p:cNvGraphicFramePr>
          <p:nvPr userDrawn="1">
            <p:extLst>
              <p:ext uri="{D42A27DB-BD31-4B8C-83A1-F6EECF244321}">
                <p14:modId xmlns:p14="http://schemas.microsoft.com/office/powerpoint/2010/main" val="456839332"/>
              </p:ext>
            </p:extLst>
          </p:nvPr>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982842">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1232725" y="14767363"/>
            <a:ext cx="15833535" cy="5692023"/>
          </a:xfrm>
          <a:ln>
            <a:noFill/>
          </a:ln>
        </p:spPr>
        <p:txBody>
          <a:bodyPr/>
          <a:lstStyle/>
          <a:p>
            <a:pPr marL="2080297" lvl="4" indent="0">
              <a:lnSpc>
                <a:spcPct val="107000"/>
              </a:lnSpc>
              <a:spcBef>
                <a:spcPts val="0"/>
              </a:spcBef>
              <a:buNone/>
            </a:pPr>
            <a:r>
              <a:rPr lang="en-US" sz="4000" dirty="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This project's objective is to design a vehicular network communication system that aims to reduce fuel consumption caused by vehicles. The system will allow traffic </a:t>
            </a:r>
            <a:r>
              <a:rPr lang="en-US" sz="400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light signal (TLS) </a:t>
            </a:r>
            <a:r>
              <a:rPr lang="en-US" sz="4000" dirty="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to communicate with approaching vehicles and inform them about the intersection status. Based on this information, the vehicle will calculate the recommended speed (S</a:t>
            </a:r>
            <a:r>
              <a:rPr lang="en-US" sz="4000" baseline="-25000" dirty="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R</a:t>
            </a:r>
            <a:r>
              <a:rPr lang="en-US" sz="4000"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a:t>
            </a:r>
            <a:r>
              <a:rPr lang="en-US" sz="4000" dirty="0">
                <a:solidFill>
                  <a:schemeClr val="accent5">
                    <a:lumMod val="50000"/>
                  </a:schemeClr>
                </a:solidFill>
                <a:effectLst/>
                <a:latin typeface="Calibri" panose="020F0502020204030204" pitchFamily="34" charset="0"/>
                <a:ea typeface="Calibri" panose="020F0502020204030204" pitchFamily="34" charset="0"/>
                <a:cs typeface="Arial" panose="020B0604020202020204" pitchFamily="34" charset="0"/>
              </a:rPr>
              <a:t> that causes less environmental damage and reduces carbon emissions and fuel consumption</a:t>
            </a:r>
          </a:p>
        </p:txBody>
      </p:sp>
      <p:sp>
        <p:nvSpPr>
          <p:cNvPr id="338" name="Text Placeholder 337"/>
          <p:cNvSpPr>
            <a:spLocks noGrp="1"/>
          </p:cNvSpPr>
          <p:nvPr>
            <p:ph type="body" sz="quarter" idx="20"/>
          </p:nvPr>
        </p:nvSpPr>
        <p:spPr>
          <a:xfrm>
            <a:off x="796283" y="14332292"/>
            <a:ext cx="14291358" cy="567667"/>
          </a:xfrm>
        </p:spPr>
        <p:txBody>
          <a:bodyPr/>
          <a:lstStyle/>
          <a:p>
            <a:r>
              <a:rPr lang="en-US" sz="5000" dirty="0">
                <a:effectLst/>
                <a:latin typeface="Times New Roman" panose="02020603050405020304" pitchFamily="18" charset="0"/>
                <a:ea typeface="Calibri" panose="020F0502020204030204" pitchFamily="34" charset="0"/>
                <a:cs typeface="Arial" panose="020B0604020202020204" pitchFamily="34" charset="0"/>
              </a:rPr>
              <a:t>Objectives</a:t>
            </a:r>
            <a:endParaRPr lang="en-US" sz="50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343" name="Text Placeholder 342"/>
          <p:cNvSpPr>
            <a:spLocks noGrp="1"/>
          </p:cNvSpPr>
          <p:nvPr>
            <p:ph type="body" sz="quarter" idx="29"/>
          </p:nvPr>
        </p:nvSpPr>
        <p:spPr>
          <a:xfrm>
            <a:off x="16006328" y="6381688"/>
            <a:ext cx="14276605" cy="950292"/>
          </a:xfrm>
        </p:spPr>
        <p:txBody>
          <a:bodyPr/>
          <a:lstStyle/>
          <a:p>
            <a:r>
              <a:rPr lang="en-US" sz="5000" dirty="0">
                <a:latin typeface="Times New Roman" panose="02020603050405020304" pitchFamily="18" charset="0"/>
                <a:cs typeface="Times New Roman" panose="02020603050405020304" pitchFamily="18" charset="0"/>
              </a:rPr>
              <a:t>System Overview</a:t>
            </a:r>
          </a:p>
        </p:txBody>
      </p:sp>
      <p:sp>
        <p:nvSpPr>
          <p:cNvPr id="346" name="Text Placeholder 345"/>
          <p:cNvSpPr>
            <a:spLocks noGrp="1"/>
          </p:cNvSpPr>
          <p:nvPr>
            <p:ph type="body" sz="quarter" idx="96"/>
          </p:nvPr>
        </p:nvSpPr>
        <p:spPr>
          <a:xfrm>
            <a:off x="828428" y="6497014"/>
            <a:ext cx="14153794" cy="8232718"/>
          </a:xfrm>
          <a:ln>
            <a:noFill/>
          </a:ln>
        </p:spPr>
        <p:txBody>
          <a:bodyPr/>
          <a:lstStyle/>
          <a:p>
            <a:endParaRPr lang="en-US" sz="4400" dirty="0">
              <a:latin typeface="Calibri" panose="020F0502020204030204" pitchFamily="34" charset="0"/>
              <a:ea typeface="Calibri" panose="020F0502020204030204" pitchFamily="34" charset="0"/>
              <a:cs typeface="Arial" panose="020B0604020202020204" pitchFamily="34" charset="0"/>
            </a:endParaRPr>
          </a:p>
          <a:p>
            <a:r>
              <a:rPr lang="en-US" sz="3600" dirty="0">
                <a:latin typeface="Calibri" panose="020F0502020204030204" pitchFamily="34" charset="0"/>
                <a:ea typeface="Calibri" panose="020F0502020204030204" pitchFamily="34" charset="0"/>
                <a:cs typeface="Arial" panose="020B0604020202020204" pitchFamily="34" charset="0"/>
              </a:rPr>
              <a:t>The volatile world economy has greatly affected fuel prices, while pollution and gas emissions are increasing to negatively impact global warming. </a:t>
            </a:r>
          </a:p>
          <a:p>
            <a:r>
              <a:rPr lang="en-US" sz="3600" dirty="0">
                <a:latin typeface="Calibri" panose="020F0502020204030204" pitchFamily="34" charset="0"/>
                <a:ea typeface="Calibri" panose="020F0502020204030204" pitchFamily="34" charset="0"/>
                <a:cs typeface="Arial" panose="020B0604020202020204" pitchFamily="34" charset="0"/>
              </a:rPr>
              <a:t>Rising fuel costs have made drivers more concerned about how much of their monthly budgets are allocated for gasoline. In terms of the air pollution problem, greenhouse gas (GHG) emissions from vehicles are considered to be one of the main contributing sources. </a:t>
            </a:r>
          </a:p>
          <a:p>
            <a:r>
              <a:rPr lang="en-US" sz="3600" dirty="0">
                <a:latin typeface="Calibri" panose="020F0502020204030204" pitchFamily="34" charset="0"/>
                <a:ea typeface="Calibri" panose="020F0502020204030204" pitchFamily="34" charset="0"/>
                <a:cs typeface="Arial" panose="020B0604020202020204" pitchFamily="34" charset="0"/>
              </a:rPr>
              <a:t>Carbon dioxide (CO</a:t>
            </a:r>
            <a:r>
              <a:rPr lang="en-US" sz="2400" dirty="0">
                <a:latin typeface="Calibri" panose="020F0502020204030204" pitchFamily="34" charset="0"/>
                <a:ea typeface="Calibri" panose="020F0502020204030204" pitchFamily="34" charset="0"/>
                <a:cs typeface="Arial" panose="020B0604020202020204" pitchFamily="34" charset="0"/>
              </a:rPr>
              <a:t>2</a:t>
            </a:r>
            <a:r>
              <a:rPr lang="en-US" sz="3600" dirty="0">
                <a:latin typeface="Calibri" panose="020F0502020204030204" pitchFamily="34" charset="0"/>
                <a:ea typeface="Calibri" panose="020F0502020204030204" pitchFamily="34" charset="0"/>
                <a:cs typeface="Arial" panose="020B0604020202020204" pitchFamily="34" charset="0"/>
              </a:rPr>
              <a:t>) is the largest component of GHG emissions. As a result, it is important to develop and implement effective strategies to reduce fuel expenditure and prevent the expected increase of CO</a:t>
            </a:r>
            <a:r>
              <a:rPr lang="en-US" dirty="0">
                <a:latin typeface="Calibri" panose="020F0502020204030204" pitchFamily="34" charset="0"/>
                <a:ea typeface="Calibri" panose="020F0502020204030204" pitchFamily="34" charset="0"/>
                <a:cs typeface="Arial" panose="020B0604020202020204" pitchFamily="34" charset="0"/>
              </a:rPr>
              <a:t>2</a:t>
            </a:r>
            <a:r>
              <a:rPr lang="en-US" sz="3600" dirty="0">
                <a:latin typeface="Calibri" panose="020F0502020204030204" pitchFamily="34" charset="0"/>
                <a:ea typeface="Calibri" panose="020F0502020204030204" pitchFamily="34" charset="0"/>
                <a:cs typeface="Arial" panose="020B0604020202020204" pitchFamily="34" charset="0"/>
              </a:rPr>
              <a:t> emission from vehicles</a:t>
            </a:r>
            <a:br>
              <a:rPr lang="en-US" sz="4400" dirty="0">
                <a:solidFill>
                  <a:schemeClr val="tx1"/>
                </a:solidFill>
                <a:latin typeface="Calibri" panose="020F0502020204030204" pitchFamily="34" charset="0"/>
                <a:ea typeface="Calibri" panose="020F0502020204030204" pitchFamily="34" charset="0"/>
                <a:cs typeface="Arial" panose="020B0604020202020204" pitchFamily="34" charset="0"/>
              </a:rPr>
            </a:br>
            <a:endParaRPr lang="en-US" sz="4400" dirty="0">
              <a:solidFill>
                <a:schemeClr val="tx1"/>
              </a:solidFill>
              <a:latin typeface="Calibri" panose="020F0502020204030204" pitchFamily="34" charset="0"/>
              <a:ea typeface="Calibri" panose="020F0502020204030204" pitchFamily="34" charset="0"/>
              <a:cs typeface="Arial" panose="020B0604020202020204" pitchFamily="34" charset="0"/>
            </a:endParaRPr>
          </a:p>
        </p:txBody>
      </p:sp>
      <p:sp>
        <p:nvSpPr>
          <p:cNvPr id="385" name="Text Placeholder 384"/>
          <p:cNvSpPr>
            <a:spLocks noGrp="1"/>
          </p:cNvSpPr>
          <p:nvPr>
            <p:ph type="body" sz="quarter" idx="153"/>
          </p:nvPr>
        </p:nvSpPr>
        <p:spPr>
          <a:xfrm>
            <a:off x="1313668" y="2510042"/>
            <a:ext cx="28292373" cy="2083546"/>
          </a:xfrm>
        </p:spPr>
        <p:txBody>
          <a:bodyPr>
            <a:noAutofit/>
          </a:bodyPr>
          <a:lstStyle/>
          <a:p>
            <a:r>
              <a:rPr lang="en-US" sz="8800" dirty="0">
                <a:latin typeface="Times New Roman" panose="02020603050405020304" pitchFamily="18" charset="0"/>
                <a:cs typeface="Times New Roman" panose="02020603050405020304" pitchFamily="18" charset="0"/>
              </a:rPr>
              <a:t>Design an Eco-friendly and Intelligent Traffic Intersection</a:t>
            </a:r>
          </a:p>
        </p:txBody>
      </p:sp>
      <p:sp>
        <p:nvSpPr>
          <p:cNvPr id="14" name="TextBox 13">
            <a:extLst>
              <a:ext uri="{FF2B5EF4-FFF2-40B4-BE49-F238E27FC236}">
                <a16:creationId xmlns:a16="http://schemas.microsoft.com/office/drawing/2014/main" id="{C8979733-E572-2AF0-0A54-955B44858E7B}"/>
              </a:ext>
            </a:extLst>
          </p:cNvPr>
          <p:cNvSpPr txBox="1"/>
          <p:nvPr/>
        </p:nvSpPr>
        <p:spPr>
          <a:xfrm>
            <a:off x="145940" y="4754921"/>
            <a:ext cx="29482029" cy="718466"/>
          </a:xfrm>
          <a:prstGeom prst="rect">
            <a:avLst/>
          </a:prstGeom>
          <a:noFill/>
        </p:spPr>
        <p:txBody>
          <a:bodyPr wrap="square" rtlCol="0">
            <a:spAutoFit/>
          </a:bodyPr>
          <a:lstStyle/>
          <a:p>
            <a:pPr algn="ctr">
              <a:lnSpc>
                <a:spcPct val="107000"/>
              </a:lnSpc>
              <a:spcAft>
                <a:spcPts val="800"/>
              </a:spcAft>
            </a:pPr>
            <a:r>
              <a:rPr lang="en-US" sz="4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Done by: ( Abdulaziz </a:t>
            </a:r>
            <a:r>
              <a:rPr lang="en-US" sz="4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Alfaleh</a:t>
            </a:r>
            <a:r>
              <a:rPr lang="en-US" sz="4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Yazeed Alomar</a:t>
            </a:r>
            <a:r>
              <a:rPr lang="en-US" sz="4000" b="1">
                <a:solidFill>
                  <a:srgbClr val="000000"/>
                </a:solidFill>
                <a:effectLst/>
                <a:latin typeface="Times New Roman" panose="02020603050405020304" pitchFamily="18" charset="0"/>
                <a:ea typeface="Calibri" panose="020F0502020204030204" pitchFamily="34" charset="0"/>
              </a:rPr>
              <a:t>)</a:t>
            </a:r>
            <a:endParaRPr lang="en-US" sz="4000" dirty="0"/>
          </a:p>
        </p:txBody>
      </p:sp>
      <p:sp>
        <p:nvSpPr>
          <p:cNvPr id="15" name="TextBox 14">
            <a:extLst>
              <a:ext uri="{FF2B5EF4-FFF2-40B4-BE49-F238E27FC236}">
                <a16:creationId xmlns:a16="http://schemas.microsoft.com/office/drawing/2014/main" id="{E14C9C48-D1BE-2149-1BC0-53D124B6508F}"/>
              </a:ext>
            </a:extLst>
          </p:cNvPr>
          <p:cNvSpPr txBox="1"/>
          <p:nvPr/>
        </p:nvSpPr>
        <p:spPr>
          <a:xfrm>
            <a:off x="669172" y="3914896"/>
            <a:ext cx="29482028" cy="768031"/>
          </a:xfrm>
          <a:prstGeom prst="rect">
            <a:avLst/>
          </a:prstGeom>
          <a:noFill/>
        </p:spPr>
        <p:txBody>
          <a:bodyPr wrap="square" rtlCol="0">
            <a:spAutoFit/>
          </a:bodyPr>
          <a:lstStyle/>
          <a:p>
            <a:pPr algn="ctr">
              <a:lnSpc>
                <a:spcPct val="107000"/>
              </a:lnSpc>
              <a:spcAft>
                <a:spcPts val="800"/>
              </a:spcAft>
            </a:pPr>
            <a:r>
              <a:rPr lang="en-US"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Supervised by: Dr. </a:t>
            </a:r>
            <a:r>
              <a:rPr lang="en-US" sz="44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Mazin</a:t>
            </a:r>
            <a:r>
              <a:rPr lang="en-US"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4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Alsabaan</a:t>
            </a:r>
            <a:endParaRPr lang="en-US" sz="4400" dirty="0">
              <a:solidFill>
                <a:srgbClr val="000000"/>
              </a:solidFill>
              <a:effectLst/>
              <a:latin typeface="Times New Roman" panose="02020603050405020304" pitchFamily="18" charset="0"/>
              <a:ea typeface="Calibri" panose="020F0502020204030204" pitchFamily="34" charset="0"/>
            </a:endParaRPr>
          </a:p>
        </p:txBody>
      </p:sp>
      <p:sp>
        <p:nvSpPr>
          <p:cNvPr id="21" name="Title 1">
            <a:extLst>
              <a:ext uri="{FF2B5EF4-FFF2-40B4-BE49-F238E27FC236}">
                <a16:creationId xmlns:a16="http://schemas.microsoft.com/office/drawing/2014/main" id="{70D85C77-2F23-4960-AF6A-5E1924D6851E}"/>
              </a:ext>
            </a:extLst>
          </p:cNvPr>
          <p:cNvSpPr>
            <a:spLocks noGrp="1"/>
          </p:cNvSpPr>
          <p:nvPr>
            <p:ph type="body" sz="quarter" idx="27"/>
          </p:nvPr>
        </p:nvSpPr>
        <p:spPr>
          <a:xfrm>
            <a:off x="15866875" y="25366618"/>
            <a:ext cx="14284325" cy="801687"/>
          </a:xfrm>
        </p:spPr>
        <p:txBody>
          <a:bodyPr>
            <a:noAutofit/>
          </a:bodyPr>
          <a:lstStyle/>
          <a:p>
            <a:r>
              <a:rPr lang="en-US" sz="5000" b="1" dirty="0">
                <a:latin typeface="Times New Roman" panose="02020603050405020304" pitchFamily="18" charset="0"/>
                <a:ea typeface="Calibri" panose="020F0502020204030204" pitchFamily="34" charset="0"/>
                <a:cs typeface="Times New Roman" panose="02020603050405020304" pitchFamily="18" charset="0"/>
              </a:rPr>
              <a:t>System Equations </a:t>
            </a:r>
            <a:endParaRPr lang="ar-SA" sz="5000" dirty="0"/>
          </a:p>
        </p:txBody>
      </p:sp>
      <p:sp>
        <p:nvSpPr>
          <p:cNvPr id="27" name="Rectangle 26">
            <a:extLst>
              <a:ext uri="{FF2B5EF4-FFF2-40B4-BE49-F238E27FC236}">
                <a16:creationId xmlns:a16="http://schemas.microsoft.com/office/drawing/2014/main" id="{2A19730A-FF57-59AC-2B47-91BBD7C601A7}"/>
              </a:ext>
            </a:extLst>
          </p:cNvPr>
          <p:cNvSpPr/>
          <p:nvPr/>
        </p:nvSpPr>
        <p:spPr>
          <a:xfrm>
            <a:off x="796283" y="23489298"/>
            <a:ext cx="13859797" cy="17350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FBFDA8-F357-C74E-4813-FEA3AD84B4F5}"/>
              </a:ext>
            </a:extLst>
          </p:cNvPr>
          <p:cNvSpPr/>
          <p:nvPr/>
        </p:nvSpPr>
        <p:spPr>
          <a:xfrm>
            <a:off x="15232627" y="22319779"/>
            <a:ext cx="14013390" cy="19778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43D373A1-5E6A-D651-0BE4-CDA52239C1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2945" y="14114014"/>
            <a:ext cx="10152184" cy="10676462"/>
          </a:xfrm>
          <a:prstGeom prst="rect">
            <a:avLst/>
          </a:prstGeom>
          <a:noFill/>
          <a:ln>
            <a:noFill/>
          </a:ln>
        </p:spPr>
      </p:pic>
      <p:sp>
        <p:nvSpPr>
          <p:cNvPr id="39" name="Freeform 7">
            <a:extLst>
              <a:ext uri="{FF2B5EF4-FFF2-40B4-BE49-F238E27FC236}">
                <a16:creationId xmlns:a16="http://schemas.microsoft.com/office/drawing/2014/main" id="{89520AD6-C47F-4BCC-5970-3F4525CFE6A7}"/>
              </a:ext>
            </a:extLst>
          </p:cNvPr>
          <p:cNvSpPr/>
          <p:nvPr/>
        </p:nvSpPr>
        <p:spPr>
          <a:xfrm>
            <a:off x="15998608" y="26850291"/>
            <a:ext cx="13153939" cy="2200295"/>
          </a:xfrm>
          <a:custGeom>
            <a:avLst/>
            <a:gdLst/>
            <a:ahLst/>
            <a:cxnLst/>
            <a:rect l="l" t="t" r="r" b="b"/>
            <a:pathLst>
              <a:path w="13153939" h="2200295">
                <a:moveTo>
                  <a:pt x="0" y="0"/>
                </a:moveTo>
                <a:lnTo>
                  <a:pt x="13153938" y="0"/>
                </a:lnTo>
                <a:lnTo>
                  <a:pt x="13153938" y="2200295"/>
                </a:lnTo>
                <a:lnTo>
                  <a:pt x="0" y="2200295"/>
                </a:lnTo>
                <a:lnTo>
                  <a:pt x="0" y="0"/>
                </a:lnTo>
                <a:close/>
              </a:path>
            </a:pathLst>
          </a:custGeom>
          <a:blipFill>
            <a:blip r:embed="rId4"/>
            <a:stretch>
              <a:fillRect/>
            </a:stretch>
          </a:blipFill>
        </p:spPr>
        <p:txBody>
          <a:bodyPr/>
          <a:lstStyle/>
          <a:p>
            <a:endParaRPr lang="en-US"/>
          </a:p>
        </p:txBody>
      </p:sp>
      <p:pic>
        <p:nvPicPr>
          <p:cNvPr id="7" name="Picture 6">
            <a:extLst>
              <a:ext uri="{FF2B5EF4-FFF2-40B4-BE49-F238E27FC236}">
                <a16:creationId xmlns:a16="http://schemas.microsoft.com/office/drawing/2014/main" id="{5DE78DAD-7EDA-E5A8-B864-B0D6EF2877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7317" y="35812480"/>
            <a:ext cx="6845858" cy="4803241"/>
          </a:xfrm>
          <a:prstGeom prst="rect">
            <a:avLst/>
          </a:prstGeom>
        </p:spPr>
      </p:pic>
      <p:sp>
        <p:nvSpPr>
          <p:cNvPr id="9" name="TextBox 8">
            <a:extLst>
              <a:ext uri="{FF2B5EF4-FFF2-40B4-BE49-F238E27FC236}">
                <a16:creationId xmlns:a16="http://schemas.microsoft.com/office/drawing/2014/main" id="{247B94CC-934F-76B4-DDD2-2C1B396ECFF3}"/>
              </a:ext>
            </a:extLst>
          </p:cNvPr>
          <p:cNvSpPr txBox="1"/>
          <p:nvPr/>
        </p:nvSpPr>
        <p:spPr>
          <a:xfrm>
            <a:off x="1505553" y="40506687"/>
            <a:ext cx="13810219" cy="515590"/>
          </a:xfrm>
          <a:prstGeom prst="rect">
            <a:avLst/>
          </a:prstGeom>
          <a:noFill/>
        </p:spPr>
        <p:txBody>
          <a:bodyPr wrap="square">
            <a:spAutoFit/>
          </a:bodyPr>
          <a:lstStyle/>
          <a:p>
            <a:pPr marL="0" marR="0">
              <a:lnSpc>
                <a:spcPct val="115000"/>
              </a:lnSpc>
              <a:spcBef>
                <a:spcPts val="0"/>
              </a:spcBef>
              <a:spcAft>
                <a:spcPts val="1000"/>
              </a:spcAft>
            </a:pPr>
            <a:r>
              <a:rPr lang="en-US" sz="26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Figure 1: The impact of speed and acceleration on vehicle fuel consumption and CO</a:t>
            </a:r>
            <a:r>
              <a:rPr lang="en-US" sz="20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2</a:t>
            </a:r>
            <a:r>
              <a:rPr lang="en-US" sz="26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 emissions </a:t>
            </a:r>
          </a:p>
        </p:txBody>
      </p:sp>
      <p:sp>
        <p:nvSpPr>
          <p:cNvPr id="13" name="TextBox 12">
            <a:extLst>
              <a:ext uri="{FF2B5EF4-FFF2-40B4-BE49-F238E27FC236}">
                <a16:creationId xmlns:a16="http://schemas.microsoft.com/office/drawing/2014/main" id="{92607D71-7F1F-0C10-2E70-48432C79D00C}"/>
              </a:ext>
            </a:extLst>
          </p:cNvPr>
          <p:cNvSpPr txBox="1"/>
          <p:nvPr/>
        </p:nvSpPr>
        <p:spPr>
          <a:xfrm>
            <a:off x="15847318" y="28634908"/>
            <a:ext cx="13474398" cy="7148111"/>
          </a:xfrm>
          <a:prstGeom prst="rect">
            <a:avLst/>
          </a:prstGeom>
          <a:noFill/>
        </p:spPr>
        <p:txBody>
          <a:bodyPr wrap="square">
            <a:spAutoFit/>
          </a:bodyPr>
          <a:lstStyle/>
          <a:p>
            <a:pPr>
              <a:lnSpc>
                <a:spcPts val="4479"/>
              </a:lnSpc>
              <a:spcBef>
                <a:spcPct val="0"/>
              </a:spcBef>
            </a:pPr>
            <a:r>
              <a:rPr lang="en-US" sz="3200" b="1" dirty="0">
                <a:solidFill>
                  <a:schemeClr val="accent5">
                    <a:lumMod val="50000"/>
                  </a:schemeClr>
                </a:solidFill>
                <a:latin typeface="Calibri" panose="020F0502020204030204" pitchFamily="34" charset="0"/>
                <a:ea typeface="Calibri" panose="020F0502020204030204" pitchFamily="34" charset="0"/>
                <a:cs typeface="+mj-cs"/>
              </a:rPr>
              <a:t>S</a:t>
            </a:r>
            <a:r>
              <a:rPr lang="en-US" sz="3200" b="1" baseline="-25000" dirty="0">
                <a:solidFill>
                  <a:schemeClr val="accent5">
                    <a:lumMod val="50000"/>
                  </a:schemeClr>
                </a:solidFill>
                <a:latin typeface="Calibri" panose="020F0502020204030204" pitchFamily="34" charset="0"/>
                <a:ea typeface="Calibri" panose="020F0502020204030204" pitchFamily="34" charset="0"/>
                <a:cs typeface="+mj-cs"/>
              </a:rPr>
              <a:t>R</a:t>
            </a:r>
            <a:r>
              <a:rPr lang="en-US" sz="3200" b="1" dirty="0">
                <a:solidFill>
                  <a:schemeClr val="accent5">
                    <a:lumMod val="50000"/>
                  </a:schemeClr>
                </a:solidFill>
                <a:latin typeface="Calibri" panose="020F0502020204030204" pitchFamily="34" charset="0"/>
                <a:ea typeface="Calibri" panose="020F0502020204030204" pitchFamily="34" charset="0"/>
                <a:cs typeface="+mj-cs"/>
              </a:rPr>
              <a:t>: </a:t>
            </a:r>
            <a:r>
              <a:rPr lang="en-US" sz="3200" dirty="0">
                <a:solidFill>
                  <a:schemeClr val="accent5">
                    <a:lumMod val="50000"/>
                  </a:schemeClr>
                </a:solidFill>
                <a:latin typeface="Calibri" panose="020F0502020204030204" pitchFamily="34" charset="0"/>
                <a:ea typeface="Calibri" panose="020F0502020204030204" pitchFamily="34" charset="0"/>
                <a:cs typeface="+mj-cs"/>
              </a:rPr>
              <a:t>Recommended Speed </a:t>
            </a:r>
            <a:r>
              <a:rPr lang="en-US" sz="3200">
                <a:solidFill>
                  <a:schemeClr val="accent5">
                    <a:lumMod val="50000"/>
                  </a:schemeClr>
                </a:solidFill>
                <a:latin typeface="Calibri" panose="020F0502020204030204" pitchFamily="34" charset="0"/>
                <a:ea typeface="Calibri" panose="020F0502020204030204" pitchFamily="34" charset="0"/>
                <a:cs typeface="+mj-cs"/>
              </a:rPr>
              <a:t>, </a:t>
            </a:r>
            <a:r>
              <a:rPr lang="sv-SE" sz="3200" b="1">
                <a:solidFill>
                  <a:schemeClr val="accent5">
                    <a:lumMod val="50000"/>
                  </a:schemeClr>
                </a:solidFill>
                <a:cs typeface="+mj-cs"/>
              </a:rPr>
              <a:t>S</a:t>
            </a:r>
            <a:r>
              <a:rPr lang="sv-SE" sz="3200" b="1" baseline="-25000">
                <a:solidFill>
                  <a:schemeClr val="accent5">
                    <a:lumMod val="50000"/>
                  </a:schemeClr>
                </a:solidFill>
                <a:cs typeface="+mj-cs"/>
              </a:rPr>
              <a:t>min</a:t>
            </a:r>
            <a:r>
              <a:rPr lang="sv-SE" sz="3200" b="1" dirty="0">
                <a:solidFill>
                  <a:schemeClr val="accent5">
                    <a:lumMod val="50000"/>
                  </a:schemeClr>
                </a:solidFill>
                <a:cs typeface="+mj-cs"/>
              </a:rPr>
              <a:t>:</a:t>
            </a:r>
            <a:r>
              <a:rPr lang="sv-SE" sz="3200" dirty="0">
                <a:solidFill>
                  <a:schemeClr val="accent5">
                    <a:lumMod val="50000"/>
                  </a:schemeClr>
                </a:solidFill>
                <a:cs typeface="+mj-cs"/>
              </a:rPr>
              <a:t> Minimum speed limit (km/h)</a:t>
            </a:r>
            <a:endParaRPr lang="en-US" sz="3200" dirty="0">
              <a:solidFill>
                <a:schemeClr val="accent5">
                  <a:lumMod val="50000"/>
                </a:schemeClr>
              </a:solidFill>
              <a:latin typeface="Calibri" panose="020F0502020204030204" pitchFamily="34" charset="0"/>
              <a:ea typeface="Calibri" panose="020F0502020204030204" pitchFamily="34" charset="0"/>
              <a:cs typeface="+mj-cs"/>
            </a:endParaRPr>
          </a:p>
          <a:p>
            <a:pPr>
              <a:lnSpc>
                <a:spcPts val="4479"/>
              </a:lnSpc>
              <a:spcBef>
                <a:spcPct val="0"/>
              </a:spcBef>
            </a:pPr>
            <a:r>
              <a:rPr lang="en-US" sz="3200" b="1" dirty="0">
                <a:solidFill>
                  <a:schemeClr val="accent5">
                    <a:lumMod val="50000"/>
                  </a:schemeClr>
                </a:solidFill>
                <a:latin typeface="Calibri" panose="020F0502020204030204" pitchFamily="34" charset="0"/>
                <a:ea typeface="Calibri" panose="020F0502020204030204" pitchFamily="34" charset="0"/>
                <a:cs typeface="+mj-cs"/>
              </a:rPr>
              <a:t>d: </a:t>
            </a:r>
            <a:r>
              <a:rPr lang="en-US" sz="3200" dirty="0">
                <a:solidFill>
                  <a:schemeClr val="accent5">
                    <a:lumMod val="50000"/>
                  </a:schemeClr>
                </a:solidFill>
                <a:latin typeface="Calibri" panose="020F0502020204030204" pitchFamily="34" charset="0"/>
                <a:ea typeface="Calibri" panose="020F0502020204030204" pitchFamily="34" charset="0"/>
                <a:cs typeface="+mj-cs"/>
              </a:rPr>
              <a:t>Distance between the vehicle and the TLS after receiving the message</a:t>
            </a:r>
          </a:p>
          <a:p>
            <a:pPr>
              <a:lnSpc>
                <a:spcPts val="4479"/>
              </a:lnSpc>
              <a:spcBef>
                <a:spcPct val="0"/>
              </a:spcBef>
            </a:pPr>
            <a:r>
              <a:rPr lang="en-US" sz="3200" b="1" dirty="0" err="1">
                <a:solidFill>
                  <a:schemeClr val="accent5">
                    <a:lumMod val="50000"/>
                  </a:schemeClr>
                </a:solidFill>
                <a:cs typeface="+mj-cs"/>
              </a:rPr>
              <a:t>d</a:t>
            </a:r>
            <a:r>
              <a:rPr lang="en-US" sz="3200" b="1" baseline="-25000" dirty="0" err="1">
                <a:solidFill>
                  <a:schemeClr val="accent5">
                    <a:lumMod val="50000"/>
                  </a:schemeClr>
                </a:solidFill>
                <a:cs typeface="+mj-cs"/>
              </a:rPr>
              <a:t>dec</a:t>
            </a:r>
            <a:r>
              <a:rPr lang="en-US" sz="3200" b="1" dirty="0">
                <a:solidFill>
                  <a:schemeClr val="accent5">
                    <a:lumMod val="50000"/>
                  </a:schemeClr>
                </a:solidFill>
                <a:cs typeface="+mj-cs"/>
              </a:rPr>
              <a:t>: </a:t>
            </a:r>
            <a:r>
              <a:rPr lang="en-US" sz="3200" dirty="0">
                <a:solidFill>
                  <a:schemeClr val="accent5">
                    <a:lumMod val="50000"/>
                  </a:schemeClr>
                </a:solidFill>
                <a:cs typeface="+mj-cs"/>
              </a:rPr>
              <a:t>Distance traveled during the deceleration from S</a:t>
            </a:r>
            <a:r>
              <a:rPr lang="en-US" sz="3200" baseline="-25000" dirty="0">
                <a:solidFill>
                  <a:schemeClr val="accent5">
                    <a:lumMod val="50000"/>
                  </a:schemeClr>
                </a:solidFill>
                <a:cs typeface="+mj-cs"/>
              </a:rPr>
              <a:t>max</a:t>
            </a:r>
            <a:r>
              <a:rPr lang="en-US" sz="3200" dirty="0">
                <a:solidFill>
                  <a:schemeClr val="accent5">
                    <a:lumMod val="50000"/>
                  </a:schemeClr>
                </a:solidFill>
                <a:cs typeface="+mj-cs"/>
              </a:rPr>
              <a:t> to S</a:t>
            </a:r>
            <a:r>
              <a:rPr lang="en-US" sz="3200" baseline="-25000" dirty="0">
                <a:solidFill>
                  <a:schemeClr val="accent5">
                    <a:lumMod val="50000"/>
                  </a:schemeClr>
                </a:solidFill>
                <a:cs typeface="+mj-cs"/>
              </a:rPr>
              <a:t>R </a:t>
            </a:r>
          </a:p>
          <a:p>
            <a:pPr>
              <a:lnSpc>
                <a:spcPts val="4479"/>
              </a:lnSpc>
              <a:spcBef>
                <a:spcPct val="0"/>
              </a:spcBef>
            </a:pPr>
            <a:r>
              <a:rPr lang="en-US" sz="3200" b="1" dirty="0" err="1">
                <a:solidFill>
                  <a:schemeClr val="accent5">
                    <a:lumMod val="50000"/>
                  </a:schemeClr>
                </a:solidFill>
                <a:latin typeface="Calibri" panose="020F0502020204030204" pitchFamily="34" charset="0"/>
                <a:ea typeface="Calibri" panose="020F0502020204030204" pitchFamily="34" charset="0"/>
                <a:cs typeface="+mj-cs"/>
              </a:rPr>
              <a:t>h</a:t>
            </a:r>
            <a:r>
              <a:rPr lang="en-US" sz="3200" b="1" baseline="-25000" dirty="0" err="1">
                <a:solidFill>
                  <a:schemeClr val="accent5">
                    <a:lumMod val="50000"/>
                  </a:schemeClr>
                </a:solidFill>
                <a:latin typeface="Calibri" panose="020F0502020204030204" pitchFamily="34" charset="0"/>
                <a:ea typeface="Calibri" panose="020F0502020204030204" pitchFamily="34" charset="0"/>
                <a:cs typeface="+mj-cs"/>
              </a:rPr>
              <a:t>min</a:t>
            </a:r>
            <a:r>
              <a:rPr lang="en-US" sz="3200" b="1" dirty="0">
                <a:solidFill>
                  <a:schemeClr val="accent5">
                    <a:lumMod val="50000"/>
                  </a:schemeClr>
                </a:solidFill>
                <a:latin typeface="Calibri" panose="020F0502020204030204" pitchFamily="34" charset="0"/>
                <a:ea typeface="Calibri" panose="020F0502020204030204" pitchFamily="34" charset="0"/>
                <a:cs typeface="+mj-cs"/>
              </a:rPr>
              <a:t>: </a:t>
            </a:r>
            <a:r>
              <a:rPr lang="en-US" sz="3200" dirty="0">
                <a:solidFill>
                  <a:schemeClr val="accent5">
                    <a:lumMod val="50000"/>
                  </a:schemeClr>
                </a:solidFill>
                <a:latin typeface="Calibri" panose="020F0502020204030204" pitchFamily="34" charset="0"/>
                <a:ea typeface="Calibri" panose="020F0502020204030204" pitchFamily="34" charset="0"/>
                <a:cs typeface="+mj-cs"/>
              </a:rPr>
              <a:t>The minimum space headway or the deceleration distance</a:t>
            </a:r>
          </a:p>
          <a:p>
            <a:pPr>
              <a:lnSpc>
                <a:spcPts val="4479"/>
              </a:lnSpc>
              <a:spcBef>
                <a:spcPct val="0"/>
              </a:spcBef>
            </a:pPr>
            <a:r>
              <a:rPr lang="en-US" sz="3200" b="1" dirty="0">
                <a:solidFill>
                  <a:schemeClr val="accent5">
                    <a:lumMod val="50000"/>
                  </a:schemeClr>
                </a:solidFill>
                <a:cs typeface="+mj-cs"/>
              </a:rPr>
              <a:t>α: </a:t>
            </a:r>
            <a:r>
              <a:rPr lang="en-US" sz="3200" dirty="0">
                <a:solidFill>
                  <a:schemeClr val="accent5">
                    <a:lumMod val="50000"/>
                  </a:schemeClr>
                </a:solidFill>
                <a:cs typeface="+mj-cs"/>
              </a:rPr>
              <a:t>Time the vehicle has to comfortably decelerate from S</a:t>
            </a:r>
            <a:r>
              <a:rPr lang="en-US" sz="3200" baseline="-25000" dirty="0">
                <a:solidFill>
                  <a:schemeClr val="accent5">
                    <a:lumMod val="50000"/>
                  </a:schemeClr>
                </a:solidFill>
                <a:cs typeface="+mj-cs"/>
              </a:rPr>
              <a:t>max</a:t>
            </a:r>
            <a:r>
              <a:rPr lang="en-US" sz="3200" dirty="0">
                <a:solidFill>
                  <a:schemeClr val="accent5">
                    <a:lumMod val="50000"/>
                  </a:schemeClr>
                </a:solidFill>
                <a:cs typeface="+mj-cs"/>
              </a:rPr>
              <a:t> to S</a:t>
            </a:r>
            <a:r>
              <a:rPr lang="en-US" sz="3200" baseline="-25000" dirty="0">
                <a:solidFill>
                  <a:schemeClr val="accent5">
                    <a:lumMod val="50000"/>
                  </a:schemeClr>
                </a:solidFill>
                <a:cs typeface="+mj-cs"/>
              </a:rPr>
              <a:t>R</a:t>
            </a:r>
          </a:p>
          <a:p>
            <a:pPr>
              <a:lnSpc>
                <a:spcPts val="4479"/>
              </a:lnSpc>
              <a:spcBef>
                <a:spcPct val="0"/>
              </a:spcBef>
            </a:pPr>
            <a:r>
              <a:rPr lang="en-US" sz="3200" b="1" dirty="0">
                <a:solidFill>
                  <a:schemeClr val="accent5">
                    <a:lumMod val="50000"/>
                  </a:schemeClr>
                </a:solidFill>
                <a:latin typeface="Calibri" panose="020F0502020204030204" pitchFamily="34" charset="0"/>
                <a:ea typeface="Calibri" panose="020F0502020204030204" pitchFamily="34" charset="0"/>
                <a:cs typeface="+mj-cs"/>
              </a:rPr>
              <a:t>N</a:t>
            </a:r>
            <a:r>
              <a:rPr lang="en-US" sz="3200" b="1" baseline="-25000" dirty="0">
                <a:solidFill>
                  <a:schemeClr val="accent5">
                    <a:lumMod val="50000"/>
                  </a:schemeClr>
                </a:solidFill>
                <a:latin typeface="Calibri" panose="020F0502020204030204" pitchFamily="34" charset="0"/>
                <a:ea typeface="Calibri" panose="020F0502020204030204" pitchFamily="34" charset="0"/>
                <a:cs typeface="+mj-cs"/>
              </a:rPr>
              <a:t>g</a:t>
            </a:r>
            <a:r>
              <a:rPr lang="en-US" sz="3200" b="1" dirty="0">
                <a:solidFill>
                  <a:schemeClr val="accent5">
                    <a:lumMod val="50000"/>
                  </a:schemeClr>
                </a:solidFill>
                <a:latin typeface="Calibri" panose="020F0502020204030204" pitchFamily="34" charset="0"/>
                <a:ea typeface="Calibri" panose="020F0502020204030204" pitchFamily="34" charset="0"/>
                <a:cs typeface="+mj-cs"/>
              </a:rPr>
              <a:t>: </a:t>
            </a:r>
            <a:r>
              <a:rPr lang="en-US" sz="3200" dirty="0">
                <a:solidFill>
                  <a:schemeClr val="accent5">
                    <a:lumMod val="50000"/>
                  </a:schemeClr>
                </a:solidFill>
                <a:latin typeface="Calibri" panose="020F0502020204030204" pitchFamily="34" charset="0"/>
                <a:ea typeface="Calibri" panose="020F0502020204030204" pitchFamily="34" charset="0"/>
                <a:cs typeface="+mj-cs"/>
              </a:rPr>
              <a:t>The number of light cycles completed before the vehicle can pass the TLS </a:t>
            </a:r>
          </a:p>
          <a:p>
            <a:pPr>
              <a:lnSpc>
                <a:spcPts val="4479"/>
              </a:lnSpc>
              <a:spcBef>
                <a:spcPct val="0"/>
              </a:spcBef>
            </a:pPr>
            <a:r>
              <a:rPr lang="en-US" sz="3200" b="1" dirty="0">
                <a:solidFill>
                  <a:schemeClr val="accent5">
                    <a:lumMod val="50000"/>
                  </a:schemeClr>
                </a:solidFill>
                <a:latin typeface="Calibri" panose="020F0502020204030204" pitchFamily="34" charset="0"/>
                <a:ea typeface="Calibri" panose="020F0502020204030204" pitchFamily="34" charset="0"/>
                <a:cs typeface="+mj-cs"/>
              </a:rPr>
              <a:t>C</a:t>
            </a:r>
            <a:r>
              <a:rPr lang="en-US" sz="3200" b="1" baseline="-25000" dirty="0">
                <a:solidFill>
                  <a:schemeClr val="accent5">
                    <a:lumMod val="50000"/>
                  </a:schemeClr>
                </a:solidFill>
                <a:latin typeface="Calibri" panose="020F0502020204030204" pitchFamily="34" charset="0"/>
                <a:ea typeface="Calibri" panose="020F0502020204030204" pitchFamily="34" charset="0"/>
                <a:cs typeface="+mj-cs"/>
              </a:rPr>
              <a:t>L</a:t>
            </a:r>
            <a:r>
              <a:rPr lang="en-US" sz="3200" b="1" dirty="0">
                <a:solidFill>
                  <a:schemeClr val="accent5">
                    <a:lumMod val="50000"/>
                  </a:schemeClr>
                </a:solidFill>
                <a:latin typeface="Calibri" panose="020F0502020204030204" pitchFamily="34" charset="0"/>
                <a:ea typeface="Calibri" panose="020F0502020204030204" pitchFamily="34" charset="0"/>
                <a:cs typeface="+mj-cs"/>
              </a:rPr>
              <a:t>: </a:t>
            </a:r>
            <a:r>
              <a:rPr lang="en-US" sz="3200" dirty="0">
                <a:solidFill>
                  <a:schemeClr val="accent5">
                    <a:lumMod val="50000"/>
                  </a:schemeClr>
                </a:solidFill>
                <a:latin typeface="Calibri" panose="020F0502020204030204" pitchFamily="34" charset="0"/>
                <a:ea typeface="Calibri" panose="020F0502020204030204" pitchFamily="34" charset="0"/>
                <a:cs typeface="+mj-cs"/>
              </a:rPr>
              <a:t>TLS cycle length (s</a:t>
            </a:r>
            <a:r>
              <a:rPr lang="ar-SA" sz="3200" dirty="0">
                <a:solidFill>
                  <a:schemeClr val="accent5">
                    <a:lumMod val="50000"/>
                  </a:schemeClr>
                </a:solidFill>
                <a:latin typeface="Calibri" panose="020F0502020204030204" pitchFamily="34" charset="0"/>
                <a:ea typeface="Calibri" panose="020F0502020204030204" pitchFamily="34" charset="0"/>
                <a:cs typeface="+mj-cs"/>
              </a:rPr>
              <a:t>(</a:t>
            </a:r>
            <a:r>
              <a:rPr lang="en-US" sz="3200" dirty="0">
                <a:solidFill>
                  <a:schemeClr val="accent5">
                    <a:lumMod val="50000"/>
                  </a:schemeClr>
                </a:solidFill>
                <a:latin typeface="Calibri" panose="020F0502020204030204" pitchFamily="34" charset="0"/>
                <a:ea typeface="Calibri" panose="020F0502020204030204" pitchFamily="34" charset="0"/>
                <a:cs typeface="+mj-cs"/>
              </a:rPr>
              <a:t>.            </a:t>
            </a:r>
            <a:r>
              <a:rPr lang="en-US" sz="3200" b="1" dirty="0">
                <a:solidFill>
                  <a:schemeClr val="accent5">
                    <a:lumMod val="50000"/>
                  </a:schemeClr>
                </a:solidFill>
                <a:cs typeface="+mj-cs"/>
              </a:rPr>
              <a:t>L</a:t>
            </a:r>
            <a:r>
              <a:rPr lang="en-US" sz="3200" b="1" baseline="-25000" dirty="0">
                <a:solidFill>
                  <a:schemeClr val="accent5">
                    <a:lumMod val="50000"/>
                  </a:schemeClr>
                </a:solidFill>
                <a:cs typeface="+mj-cs"/>
              </a:rPr>
              <a:t>g</a:t>
            </a:r>
            <a:r>
              <a:rPr lang="en-US" sz="3200" b="1" dirty="0">
                <a:solidFill>
                  <a:schemeClr val="accent5">
                    <a:lumMod val="50000"/>
                  </a:schemeClr>
                </a:solidFill>
                <a:cs typeface="+mj-cs"/>
              </a:rPr>
              <a:t>: </a:t>
            </a:r>
            <a:r>
              <a:rPr lang="en-US" sz="3200" dirty="0">
                <a:solidFill>
                  <a:schemeClr val="accent5">
                    <a:lumMod val="50000"/>
                  </a:schemeClr>
                </a:solidFill>
                <a:cs typeface="+mj-cs"/>
              </a:rPr>
              <a:t>Time remaining to switch from green to yellow</a:t>
            </a:r>
          </a:p>
          <a:p>
            <a:pPr>
              <a:lnSpc>
                <a:spcPts val="5848"/>
              </a:lnSpc>
              <a:spcBef>
                <a:spcPct val="0"/>
              </a:spcBef>
            </a:pPr>
            <a:r>
              <a:rPr lang="en-US" sz="3200" b="1" dirty="0">
                <a:solidFill>
                  <a:schemeClr val="accent5">
                    <a:lumMod val="50000"/>
                  </a:schemeClr>
                </a:solidFill>
                <a:cs typeface="+mj-cs"/>
              </a:rPr>
              <a:t>T</a:t>
            </a:r>
            <a:r>
              <a:rPr lang="en-US" sz="3200" b="1" baseline="-25000" dirty="0">
                <a:solidFill>
                  <a:schemeClr val="accent5">
                    <a:lumMod val="50000"/>
                  </a:schemeClr>
                </a:solidFill>
                <a:cs typeface="+mj-cs"/>
              </a:rPr>
              <a:t>y</a:t>
            </a:r>
            <a:r>
              <a:rPr lang="en-US" sz="3200" b="1" dirty="0">
                <a:solidFill>
                  <a:schemeClr val="accent5">
                    <a:lumMod val="50000"/>
                  </a:schemeClr>
                </a:solidFill>
                <a:cs typeface="+mj-cs"/>
              </a:rPr>
              <a:t>:</a:t>
            </a:r>
            <a:r>
              <a:rPr lang="en-US" sz="3200" dirty="0">
                <a:solidFill>
                  <a:schemeClr val="accent5">
                    <a:lumMod val="50000"/>
                  </a:schemeClr>
                </a:solidFill>
                <a:cs typeface="+mj-cs"/>
              </a:rPr>
              <a:t> Full yellow phase time (s).  </a:t>
            </a:r>
            <a:r>
              <a:rPr lang="en-US" sz="3200" b="1" dirty="0">
                <a:solidFill>
                  <a:schemeClr val="accent5">
                    <a:lumMod val="50000"/>
                  </a:schemeClr>
                </a:solidFill>
                <a:cs typeface="+mj-cs"/>
              </a:rPr>
              <a:t>T</a:t>
            </a:r>
            <a:r>
              <a:rPr lang="en-US" sz="3200" b="1" baseline="-25000" dirty="0">
                <a:solidFill>
                  <a:schemeClr val="accent5">
                    <a:lumMod val="50000"/>
                  </a:schemeClr>
                </a:solidFill>
                <a:cs typeface="+mj-cs"/>
              </a:rPr>
              <a:t>r</a:t>
            </a:r>
            <a:r>
              <a:rPr lang="en-US" sz="3200" b="1" dirty="0">
                <a:solidFill>
                  <a:schemeClr val="accent5">
                    <a:lumMod val="50000"/>
                  </a:schemeClr>
                </a:solidFill>
                <a:cs typeface="+mj-cs"/>
              </a:rPr>
              <a:t>:</a:t>
            </a:r>
            <a:r>
              <a:rPr lang="en-US" sz="3200" dirty="0">
                <a:solidFill>
                  <a:schemeClr val="accent5">
                    <a:lumMod val="50000"/>
                  </a:schemeClr>
                </a:solidFill>
                <a:cs typeface="+mj-cs"/>
              </a:rPr>
              <a:t> Full red phase time (s)</a:t>
            </a:r>
          </a:p>
          <a:p>
            <a:pPr>
              <a:lnSpc>
                <a:spcPts val="4479"/>
              </a:lnSpc>
              <a:spcBef>
                <a:spcPct val="0"/>
              </a:spcBef>
            </a:pPr>
            <a:r>
              <a:rPr lang="en-US" sz="3200" b="1" dirty="0">
                <a:solidFill>
                  <a:schemeClr val="accent5">
                    <a:lumMod val="50000"/>
                  </a:schemeClr>
                </a:solidFill>
                <a:latin typeface="Calibri" panose="020F0502020204030204" pitchFamily="34" charset="0"/>
                <a:ea typeface="Calibri" panose="020F0502020204030204" pitchFamily="34" charset="0"/>
                <a:cs typeface="+mj-cs"/>
              </a:rPr>
              <a:t>D: </a:t>
            </a:r>
            <a:r>
              <a:rPr lang="en-US" sz="3200" dirty="0">
                <a:solidFill>
                  <a:schemeClr val="accent5">
                    <a:lumMod val="50000"/>
                  </a:schemeClr>
                </a:solidFill>
                <a:latin typeface="Calibri" panose="020F0502020204030204" pitchFamily="34" charset="0"/>
                <a:ea typeface="Calibri" panose="020F0502020204030204" pitchFamily="34" charset="0"/>
                <a:cs typeface="+mj-cs"/>
              </a:rPr>
              <a:t>Packet delay (s), which is defined as the difference of the time of receiving the packet and the time of initiating the packet from the TLS</a:t>
            </a:r>
          </a:p>
          <a:p>
            <a:pPr>
              <a:lnSpc>
                <a:spcPts val="4479"/>
              </a:lnSpc>
              <a:spcBef>
                <a:spcPct val="0"/>
              </a:spcBef>
            </a:pPr>
            <a:endParaRPr lang="en-US" sz="3200" dirty="0">
              <a:solidFill>
                <a:schemeClr val="accent5">
                  <a:lumMod val="50000"/>
                </a:schemeClr>
              </a:solidFill>
              <a:latin typeface="Calibri" panose="020F0502020204030204" pitchFamily="34" charset="0"/>
              <a:ea typeface="Calibri" panose="020F0502020204030204" pitchFamily="34" charset="0"/>
              <a:cs typeface="+mj-cs"/>
            </a:endParaRPr>
          </a:p>
          <a:p>
            <a:pPr>
              <a:lnSpc>
                <a:spcPts val="4479"/>
              </a:lnSpc>
              <a:spcBef>
                <a:spcPct val="0"/>
              </a:spcBef>
            </a:pPr>
            <a:endParaRPr lang="en-US" sz="3200" dirty="0">
              <a:solidFill>
                <a:schemeClr val="accent5">
                  <a:lumMod val="50000"/>
                </a:schemeClr>
              </a:solidFill>
              <a:latin typeface="Calibri" panose="020F0502020204030204" pitchFamily="34" charset="0"/>
              <a:ea typeface="Calibri" panose="020F0502020204030204" pitchFamily="34" charset="0"/>
              <a:cs typeface="+mj-cs"/>
            </a:endParaRPr>
          </a:p>
        </p:txBody>
      </p:sp>
      <p:pic>
        <p:nvPicPr>
          <p:cNvPr id="12" name="Picture 11">
            <a:extLst>
              <a:ext uri="{FF2B5EF4-FFF2-40B4-BE49-F238E27FC236}">
                <a16:creationId xmlns:a16="http://schemas.microsoft.com/office/drawing/2014/main" id="{A215A73F-A45B-8917-3825-B23C2848009D}"/>
              </a:ext>
            </a:extLst>
          </p:cNvPr>
          <p:cNvPicPr>
            <a:picLocks noChangeAspect="1"/>
          </p:cNvPicPr>
          <p:nvPr/>
        </p:nvPicPr>
        <p:blipFill rotWithShape="1">
          <a:blip r:embed="rId6"/>
          <a:srcRect t="7854" b="21557"/>
          <a:stretch/>
        </p:blipFill>
        <p:spPr>
          <a:xfrm>
            <a:off x="15761247" y="35194398"/>
            <a:ext cx="12956149" cy="2404573"/>
          </a:xfrm>
          <a:prstGeom prst="rect">
            <a:avLst/>
          </a:prstGeom>
        </p:spPr>
      </p:pic>
      <p:sp>
        <p:nvSpPr>
          <p:cNvPr id="19" name="TextBox 18">
            <a:extLst>
              <a:ext uri="{FF2B5EF4-FFF2-40B4-BE49-F238E27FC236}">
                <a16:creationId xmlns:a16="http://schemas.microsoft.com/office/drawing/2014/main" id="{9104DAEC-9685-2E01-9516-A61E27253E24}"/>
              </a:ext>
            </a:extLst>
          </p:cNvPr>
          <p:cNvSpPr txBox="1"/>
          <p:nvPr/>
        </p:nvSpPr>
        <p:spPr>
          <a:xfrm>
            <a:off x="15690863" y="37246442"/>
            <a:ext cx="13657384" cy="2062103"/>
          </a:xfrm>
          <a:prstGeom prst="rect">
            <a:avLst/>
          </a:prstGeom>
          <a:noFill/>
        </p:spPr>
        <p:txBody>
          <a:bodyPr wrap="square">
            <a:spAutoFit/>
          </a:bodyPr>
          <a:lstStyle/>
          <a:p>
            <a:r>
              <a:rPr lang="en-US" sz="3200" b="1"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ln(y): </a:t>
            </a:r>
            <a:endParaRPr lang="ar-SA" sz="3200" b="1"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endParaRPr>
          </a:p>
          <a:p>
            <a:r>
              <a:rPr lang="en-US" sz="3200"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Natural logarithm function of y, where y is a real number; </a:t>
            </a:r>
            <a:endParaRPr lang="ar-SA" sz="3200"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endParaRPr>
          </a:p>
          <a:p>
            <a:r>
              <a:rPr lang="en-US" sz="3200" b="1"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s: </a:t>
            </a:r>
            <a:r>
              <a:rPr lang="en-US" sz="3200"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Instantaneous vehicle speed (km/h); </a:t>
            </a:r>
            <a:endParaRPr lang="ar-SA" sz="3200"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endParaRPr>
          </a:p>
          <a:p>
            <a:r>
              <a:rPr lang="en-US" sz="3200" b="1"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a: </a:t>
            </a:r>
            <a:r>
              <a:rPr lang="en-US" sz="3200"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Instantaneous vehicle acceleration (km/h/s);</a:t>
            </a:r>
          </a:p>
        </p:txBody>
      </p:sp>
      <p:sp>
        <p:nvSpPr>
          <p:cNvPr id="22" name="TextBox 21">
            <a:extLst>
              <a:ext uri="{FF2B5EF4-FFF2-40B4-BE49-F238E27FC236}">
                <a16:creationId xmlns:a16="http://schemas.microsoft.com/office/drawing/2014/main" id="{49242554-3AC3-AA83-8C40-820F31514402}"/>
              </a:ext>
            </a:extLst>
          </p:cNvPr>
          <p:cNvSpPr txBox="1"/>
          <p:nvPr/>
        </p:nvSpPr>
        <p:spPr>
          <a:xfrm>
            <a:off x="15604046" y="39310170"/>
            <a:ext cx="14013390" cy="2062103"/>
          </a:xfrm>
          <a:prstGeom prst="rect">
            <a:avLst/>
          </a:prstGeom>
          <a:noFill/>
        </p:spPr>
        <p:txBody>
          <a:bodyPr wrap="square">
            <a:spAutoFit/>
          </a:bodyPr>
          <a:lstStyle/>
          <a:p>
            <a:r>
              <a:rPr lang="en-US" sz="3200" b="1" dirty="0" err="1">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MOEe</a:t>
            </a:r>
            <a:r>
              <a:rPr lang="en-US" sz="3200" b="1"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 </a:t>
            </a:r>
            <a:endParaRPr lang="ar-SA" sz="3200" b="1"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endParaRPr>
          </a:p>
          <a:p>
            <a:r>
              <a:rPr lang="en-US" sz="3200"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Instantaneous fuel consumption or emission rate (L/s or mg/s); </a:t>
            </a:r>
            <a:endParaRPr lang="ar-SA" sz="3200"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endParaRPr>
          </a:p>
          <a:p>
            <a:r>
              <a:rPr lang="en-US" sz="3200" b="1"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e:</a:t>
            </a:r>
            <a:r>
              <a:rPr lang="en-US" sz="3200"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 An index denoting fuel consumption or emission type, such as CO</a:t>
            </a:r>
            <a:r>
              <a:rPr lang="en-US" sz="3200" baseline="-25000"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2</a:t>
            </a:r>
            <a:r>
              <a:rPr lang="en-US" sz="3200"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 </a:t>
            </a:r>
            <a:r>
              <a:rPr lang="en-US" sz="2400"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HC</a:t>
            </a:r>
            <a:r>
              <a:rPr lang="en-US" sz="3200" dirty="0">
                <a:solidFill>
                  <a:schemeClr val="accent5">
                    <a:lumMod val="50000"/>
                  </a:schemeClr>
                </a:solidFill>
                <a:latin typeface="Calibri" panose="020F0502020204030204" pitchFamily="34" charset="0"/>
                <a:ea typeface="Calibri" panose="020F0502020204030204" pitchFamily="34" charset="0"/>
                <a:cs typeface="Arial" panose="020B0604020202020204" pitchFamily="34" charset="0"/>
              </a:rPr>
              <a:t>, and NOx   emissions. e is not an exponential </a:t>
            </a:r>
            <a:endParaRPr lang="en-US" sz="6600" dirty="0">
              <a:solidFill>
                <a:schemeClr val="accent5">
                  <a:lumMod val="50000"/>
                </a:schemeClr>
              </a:solidFill>
            </a:endParaRPr>
          </a:p>
        </p:txBody>
      </p:sp>
      <p:pic>
        <p:nvPicPr>
          <p:cNvPr id="5" name="Picture 2">
            <a:extLst>
              <a:ext uri="{FF2B5EF4-FFF2-40B4-BE49-F238E27FC236}">
                <a16:creationId xmlns:a16="http://schemas.microsoft.com/office/drawing/2014/main" id="{5D77929E-AB63-41CB-CDF3-B1B746FE7D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59492" y="7871556"/>
            <a:ext cx="13286525" cy="5721227"/>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5">
            <a:extLst>
              <a:ext uri="{FF2B5EF4-FFF2-40B4-BE49-F238E27FC236}">
                <a16:creationId xmlns:a16="http://schemas.microsoft.com/office/drawing/2014/main" id="{BB5F79AC-8109-080B-6213-32FF726B8E93}"/>
              </a:ext>
            </a:extLst>
          </p:cNvPr>
          <p:cNvSpPr>
            <a:spLocks noGrp="1"/>
          </p:cNvSpPr>
          <p:nvPr>
            <p:ph type="body" sz="quarter" idx="11"/>
          </p:nvPr>
        </p:nvSpPr>
        <p:spPr>
          <a:xfrm>
            <a:off x="761392" y="6418036"/>
            <a:ext cx="14287866" cy="950292"/>
          </a:xfrm>
        </p:spPr>
        <p:txBody>
          <a:bodyPr/>
          <a:lstStyle/>
          <a:p>
            <a:r>
              <a:rPr lang="en-US" sz="5000" dirty="0">
                <a:latin typeface="Times New Roman" panose="02020603050405020304" pitchFamily="18" charset="0"/>
                <a:cs typeface="Times New Roman" panose="02020603050405020304" pitchFamily="18" charset="0"/>
              </a:rPr>
              <a:t>Abstract</a:t>
            </a:r>
          </a:p>
        </p:txBody>
      </p:sp>
      <p:sp>
        <p:nvSpPr>
          <p:cNvPr id="18" name="Text Placeholder 15">
            <a:extLst>
              <a:ext uri="{FF2B5EF4-FFF2-40B4-BE49-F238E27FC236}">
                <a16:creationId xmlns:a16="http://schemas.microsoft.com/office/drawing/2014/main" id="{F48F93C9-8891-EA86-48B6-448D6A7BCBAF}"/>
              </a:ext>
            </a:extLst>
          </p:cNvPr>
          <p:cNvSpPr txBox="1">
            <a:spLocks/>
          </p:cNvSpPr>
          <p:nvPr/>
        </p:nvSpPr>
        <p:spPr>
          <a:xfrm>
            <a:off x="970987" y="20110229"/>
            <a:ext cx="14287866" cy="950292"/>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5000" dirty="0">
                <a:latin typeface="Times New Roman" panose="02020603050405020304" pitchFamily="18" charset="0"/>
                <a:cs typeface="Times New Roman" panose="02020603050405020304" pitchFamily="18" charset="0"/>
              </a:rPr>
              <a:t>Statistics</a:t>
            </a:r>
          </a:p>
        </p:txBody>
      </p:sp>
      <p:sp>
        <p:nvSpPr>
          <p:cNvPr id="25" name="Rectangle 24">
            <a:extLst>
              <a:ext uri="{FF2B5EF4-FFF2-40B4-BE49-F238E27FC236}">
                <a16:creationId xmlns:a16="http://schemas.microsoft.com/office/drawing/2014/main" id="{2CD568A6-D3F1-23E5-957A-56F24A075803}"/>
              </a:ext>
            </a:extLst>
          </p:cNvPr>
          <p:cNvSpPr/>
          <p:nvPr/>
        </p:nvSpPr>
        <p:spPr>
          <a:xfrm>
            <a:off x="15532279" y="7366530"/>
            <a:ext cx="13895994" cy="18041347"/>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EB8423-3A8E-7C92-0705-BD9D939DCDE8}"/>
              </a:ext>
            </a:extLst>
          </p:cNvPr>
          <p:cNvSpPr/>
          <p:nvPr/>
        </p:nvSpPr>
        <p:spPr>
          <a:xfrm>
            <a:off x="846940" y="14843924"/>
            <a:ext cx="13895994" cy="534402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C5B8774-2445-6CC5-5AD6-7E273285C814}"/>
              </a:ext>
            </a:extLst>
          </p:cNvPr>
          <p:cNvSpPr/>
          <p:nvPr/>
        </p:nvSpPr>
        <p:spPr>
          <a:xfrm>
            <a:off x="841045" y="21121899"/>
            <a:ext cx="13895994" cy="259327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C29383D-4986-C71A-DCFB-77DA723300B8}"/>
              </a:ext>
            </a:extLst>
          </p:cNvPr>
          <p:cNvSpPr/>
          <p:nvPr/>
        </p:nvSpPr>
        <p:spPr>
          <a:xfrm>
            <a:off x="846940" y="7386696"/>
            <a:ext cx="13895994" cy="6430398"/>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91BF227-C267-7119-C94F-9517A8658CE0}"/>
              </a:ext>
            </a:extLst>
          </p:cNvPr>
          <p:cNvSpPr/>
          <p:nvPr/>
        </p:nvSpPr>
        <p:spPr>
          <a:xfrm>
            <a:off x="15511940" y="26253900"/>
            <a:ext cx="13895994" cy="15118374"/>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19962BBE-26EE-BC8E-66FE-7FC79134190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66487" y="30381129"/>
            <a:ext cx="6799552" cy="5442454"/>
          </a:xfrm>
          <a:prstGeom prst="rect">
            <a:avLst/>
          </a:prstGeom>
        </p:spPr>
      </p:pic>
      <p:pic>
        <p:nvPicPr>
          <p:cNvPr id="49" name="Picture 48">
            <a:extLst>
              <a:ext uri="{FF2B5EF4-FFF2-40B4-BE49-F238E27FC236}">
                <a16:creationId xmlns:a16="http://schemas.microsoft.com/office/drawing/2014/main" id="{C6568E1C-AA74-3437-97AC-E19D0AFF35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114920" y="35941025"/>
            <a:ext cx="6457004" cy="4674696"/>
          </a:xfrm>
          <a:prstGeom prst="rect">
            <a:avLst/>
          </a:prstGeom>
        </p:spPr>
      </p:pic>
      <p:sp>
        <p:nvSpPr>
          <p:cNvPr id="53" name="TextBox 52">
            <a:extLst>
              <a:ext uri="{FF2B5EF4-FFF2-40B4-BE49-F238E27FC236}">
                <a16:creationId xmlns:a16="http://schemas.microsoft.com/office/drawing/2014/main" id="{85244C19-EAE5-9575-5337-144D243C003D}"/>
              </a:ext>
            </a:extLst>
          </p:cNvPr>
          <p:cNvSpPr txBox="1"/>
          <p:nvPr/>
        </p:nvSpPr>
        <p:spPr>
          <a:xfrm>
            <a:off x="14982222" y="13496614"/>
            <a:ext cx="15799043" cy="548099"/>
          </a:xfrm>
          <a:prstGeom prst="rect">
            <a:avLst/>
          </a:prstGeom>
          <a:noFill/>
        </p:spPr>
        <p:txBody>
          <a:bodyPr wrap="square">
            <a:spAutoFit/>
          </a:bodyPr>
          <a:lstStyle/>
          <a:p>
            <a:pPr marL="0" marR="0" algn="ctr">
              <a:lnSpc>
                <a:spcPct val="115000"/>
              </a:lnSpc>
              <a:spcBef>
                <a:spcPts val="0"/>
              </a:spcBef>
              <a:spcAft>
                <a:spcPts val="1000"/>
              </a:spcAft>
            </a:pPr>
            <a:r>
              <a:rPr lang="en-US" sz="28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Figure </a:t>
            </a:r>
            <a:r>
              <a:rPr lang="ar-SA" sz="28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2</a:t>
            </a:r>
            <a:r>
              <a:rPr lang="en-US" sz="28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 Traffic light communicate with approaching vehicles </a:t>
            </a:r>
          </a:p>
        </p:txBody>
      </p:sp>
      <p:sp>
        <p:nvSpPr>
          <p:cNvPr id="54" name="TextBox 53">
            <a:extLst>
              <a:ext uri="{FF2B5EF4-FFF2-40B4-BE49-F238E27FC236}">
                <a16:creationId xmlns:a16="http://schemas.microsoft.com/office/drawing/2014/main" id="{F4145AB2-02C3-5AB6-1465-4E9E9EE581C0}"/>
              </a:ext>
            </a:extLst>
          </p:cNvPr>
          <p:cNvSpPr txBox="1"/>
          <p:nvPr/>
        </p:nvSpPr>
        <p:spPr>
          <a:xfrm>
            <a:off x="21003743" y="24774184"/>
            <a:ext cx="15799043" cy="548099"/>
          </a:xfrm>
          <a:prstGeom prst="rect">
            <a:avLst/>
          </a:prstGeom>
          <a:noFill/>
        </p:spPr>
        <p:txBody>
          <a:bodyPr wrap="square">
            <a:spAutoFit/>
          </a:bodyPr>
          <a:lstStyle/>
          <a:p>
            <a:pPr marL="0" marR="0">
              <a:lnSpc>
                <a:spcPct val="115000"/>
              </a:lnSpc>
              <a:spcBef>
                <a:spcPts val="0"/>
              </a:spcBef>
              <a:spcAft>
                <a:spcPts val="1000"/>
              </a:spcAft>
            </a:pPr>
            <a:r>
              <a:rPr lang="en-US" sz="28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Figure3:</a:t>
            </a:r>
            <a:r>
              <a:rPr lang="ar-EG" sz="28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System flow chart</a:t>
            </a:r>
            <a:r>
              <a:rPr lang="ar-EG" sz="28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8A04A180-258B-CE97-1151-49801A75BD8C}"/>
              </a:ext>
            </a:extLst>
          </p:cNvPr>
          <p:cNvSpPr txBox="1"/>
          <p:nvPr/>
        </p:nvSpPr>
        <p:spPr>
          <a:xfrm>
            <a:off x="911007" y="21244655"/>
            <a:ext cx="13480504" cy="2862322"/>
          </a:xfrm>
          <a:prstGeom prst="rect">
            <a:avLst/>
          </a:prstGeom>
          <a:noFill/>
        </p:spPr>
        <p:txBody>
          <a:bodyPr wrap="square">
            <a:spAutoFit/>
          </a:bodyPr>
          <a:lstStyle/>
          <a:p>
            <a:r>
              <a:rPr lang="en-US" sz="3600" dirty="0">
                <a:solidFill>
                  <a:schemeClr val="accent5">
                    <a:lumMod val="50000"/>
                  </a:schemeClr>
                </a:solidFill>
              </a:rPr>
              <a:t>Road transport accounts for about a fifth of EU emissions. CO</a:t>
            </a:r>
            <a:r>
              <a:rPr lang="en-US" sz="3600" baseline="-25000" dirty="0">
                <a:solidFill>
                  <a:schemeClr val="accent5">
                    <a:lumMod val="50000"/>
                  </a:schemeClr>
                </a:solidFill>
              </a:rPr>
              <a:t>2</a:t>
            </a:r>
            <a:r>
              <a:rPr lang="en-US" sz="3600" dirty="0">
                <a:solidFill>
                  <a:schemeClr val="accent5">
                    <a:lumMod val="50000"/>
                  </a:schemeClr>
                </a:solidFill>
              </a:rPr>
              <a:t> emissions from passenger transport varies significantly depending on the transport mode. Passenger cars are a major polluter, accounting for 61% of total CO</a:t>
            </a:r>
            <a:r>
              <a:rPr lang="en-US" sz="3600" baseline="-25000" dirty="0">
                <a:solidFill>
                  <a:schemeClr val="accent5">
                    <a:lumMod val="50000"/>
                  </a:schemeClr>
                </a:solidFill>
              </a:rPr>
              <a:t>2</a:t>
            </a:r>
            <a:r>
              <a:rPr lang="en-US" sz="3600" dirty="0">
                <a:solidFill>
                  <a:schemeClr val="accent5">
                    <a:lumMod val="50000"/>
                  </a:schemeClr>
                </a:solidFill>
              </a:rPr>
              <a:t> emissions from EU road transport</a:t>
            </a:r>
          </a:p>
          <a:p>
            <a:endParaRPr lang="en-US" sz="3600" dirty="0">
              <a:solidFill>
                <a:schemeClr val="accent5">
                  <a:lumMod val="50000"/>
                </a:schemeClr>
              </a:solidFill>
            </a:endParaRPr>
          </a:p>
        </p:txBody>
      </p:sp>
      <p:pic>
        <p:nvPicPr>
          <p:cNvPr id="1030" name="Picture 6" descr="جامعة الملك سعود (@_KSU) / X">
            <a:extLst>
              <a:ext uri="{FF2B5EF4-FFF2-40B4-BE49-F238E27FC236}">
                <a16:creationId xmlns:a16="http://schemas.microsoft.com/office/drawing/2014/main" id="{C65ED378-72D6-6093-C5CB-D66900B7C1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940" y="767863"/>
            <a:ext cx="1759584" cy="1759584"/>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2DD62531-43BB-636C-D823-ED77A43002F7}"/>
              </a:ext>
            </a:extLst>
          </p:cNvPr>
          <p:cNvSpPr txBox="1"/>
          <p:nvPr/>
        </p:nvSpPr>
        <p:spPr>
          <a:xfrm>
            <a:off x="1760364" y="955157"/>
            <a:ext cx="7223760"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King Saud University </a:t>
            </a:r>
          </a:p>
          <a:p>
            <a:r>
              <a:rPr lang="en-US" sz="2800" dirty="0">
                <a:latin typeface="Times New Roman" panose="02020603050405020304" pitchFamily="18" charset="0"/>
                <a:cs typeface="Times New Roman" panose="02020603050405020304" pitchFamily="18" charset="0"/>
              </a:rPr>
              <a:t>College of Computer  and Information Science</a:t>
            </a:r>
          </a:p>
          <a:p>
            <a:r>
              <a:rPr lang="en-US" sz="2800" dirty="0">
                <a:latin typeface="Times New Roman" panose="02020603050405020304" pitchFamily="18" charset="0"/>
                <a:cs typeface="Times New Roman" panose="02020603050405020304" pitchFamily="18" charset="0"/>
              </a:rPr>
              <a:t>Department of Computer Engineering </a:t>
            </a:r>
          </a:p>
        </p:txBody>
      </p:sp>
      <p:pic>
        <p:nvPicPr>
          <p:cNvPr id="58" name="Picture 57">
            <a:extLst>
              <a:ext uri="{FF2B5EF4-FFF2-40B4-BE49-F238E27FC236}">
                <a16:creationId xmlns:a16="http://schemas.microsoft.com/office/drawing/2014/main" id="{4B6EBAD8-4D1A-57F8-62BE-50313957DA8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400" y="30388615"/>
            <a:ext cx="6845858" cy="5466992"/>
          </a:xfrm>
          <a:prstGeom prst="rect">
            <a:avLst/>
          </a:prstGeom>
        </p:spPr>
      </p:pic>
      <p:sp>
        <p:nvSpPr>
          <p:cNvPr id="59" name="TextBox 58">
            <a:extLst>
              <a:ext uri="{FF2B5EF4-FFF2-40B4-BE49-F238E27FC236}">
                <a16:creationId xmlns:a16="http://schemas.microsoft.com/office/drawing/2014/main" id="{45B8DAA5-D743-A729-2269-0EDC04666713}"/>
              </a:ext>
            </a:extLst>
          </p:cNvPr>
          <p:cNvSpPr txBox="1"/>
          <p:nvPr/>
        </p:nvSpPr>
        <p:spPr>
          <a:xfrm>
            <a:off x="18996352" y="26329194"/>
            <a:ext cx="15799043" cy="743473"/>
          </a:xfrm>
          <a:prstGeom prst="rect">
            <a:avLst/>
          </a:prstGeom>
          <a:noFill/>
        </p:spPr>
        <p:txBody>
          <a:bodyPr wrap="square">
            <a:spAutoFit/>
          </a:bodyPr>
          <a:lstStyle/>
          <a:p>
            <a:pPr marL="0" marR="0">
              <a:lnSpc>
                <a:spcPct val="115000"/>
              </a:lnSpc>
              <a:spcBef>
                <a:spcPts val="0"/>
              </a:spcBef>
              <a:spcAft>
                <a:spcPts val="1000"/>
              </a:spcAft>
            </a:pPr>
            <a:r>
              <a:rPr lang="en-US" sz="4000" b="1"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Calculate Recommended Speed (S</a:t>
            </a:r>
            <a:r>
              <a:rPr lang="en-US" sz="4000" b="1" baseline="-2500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R</a:t>
            </a:r>
            <a:r>
              <a:rPr lang="en-US" sz="4000" b="1"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a:t>
            </a:r>
          </a:p>
        </p:txBody>
      </p:sp>
      <p:sp>
        <p:nvSpPr>
          <p:cNvPr id="61" name="TextBox 60">
            <a:extLst>
              <a:ext uri="{FF2B5EF4-FFF2-40B4-BE49-F238E27FC236}">
                <a16:creationId xmlns:a16="http://schemas.microsoft.com/office/drawing/2014/main" id="{E8A3CA31-B20E-FDFF-F023-50E37F40A3F7}"/>
              </a:ext>
            </a:extLst>
          </p:cNvPr>
          <p:cNvSpPr txBox="1"/>
          <p:nvPr/>
        </p:nvSpPr>
        <p:spPr>
          <a:xfrm>
            <a:off x="21003743" y="34752585"/>
            <a:ext cx="5071897" cy="743473"/>
          </a:xfrm>
          <a:prstGeom prst="rect">
            <a:avLst/>
          </a:prstGeom>
          <a:noFill/>
        </p:spPr>
        <p:txBody>
          <a:bodyPr wrap="square">
            <a:spAutoFit/>
          </a:bodyPr>
          <a:lstStyle/>
          <a:p>
            <a:pPr marL="0" marR="0">
              <a:lnSpc>
                <a:spcPct val="115000"/>
              </a:lnSpc>
              <a:spcBef>
                <a:spcPts val="0"/>
              </a:spcBef>
              <a:spcAft>
                <a:spcPts val="1000"/>
              </a:spcAft>
            </a:pPr>
            <a:r>
              <a:rPr lang="en-US" sz="4000" b="1"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VT-Micro Model </a:t>
            </a:r>
          </a:p>
        </p:txBody>
      </p:sp>
      <p:sp>
        <p:nvSpPr>
          <p:cNvPr id="63" name="Rectangle 62">
            <a:extLst>
              <a:ext uri="{FF2B5EF4-FFF2-40B4-BE49-F238E27FC236}">
                <a16:creationId xmlns:a16="http://schemas.microsoft.com/office/drawing/2014/main" id="{0186E4F4-C771-66D9-1BF0-C466B334DFE6}"/>
              </a:ext>
            </a:extLst>
          </p:cNvPr>
          <p:cNvSpPr/>
          <p:nvPr/>
        </p:nvSpPr>
        <p:spPr>
          <a:xfrm>
            <a:off x="828428" y="24682375"/>
            <a:ext cx="13895994" cy="16689898"/>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Text Placeholder 15">
            <a:extLst>
              <a:ext uri="{FF2B5EF4-FFF2-40B4-BE49-F238E27FC236}">
                <a16:creationId xmlns:a16="http://schemas.microsoft.com/office/drawing/2014/main" id="{B1BC28DE-DA14-FEA4-CD0C-F7155A5396D6}"/>
              </a:ext>
            </a:extLst>
          </p:cNvPr>
          <p:cNvSpPr txBox="1">
            <a:spLocks/>
          </p:cNvSpPr>
          <p:nvPr/>
        </p:nvSpPr>
        <p:spPr>
          <a:xfrm>
            <a:off x="779325" y="23688570"/>
            <a:ext cx="14287866" cy="950292"/>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5000" dirty="0">
                <a:latin typeface="Times New Roman" panose="02020603050405020304" pitchFamily="18" charset="0"/>
                <a:cs typeface="Times New Roman" panose="02020603050405020304" pitchFamily="18" charset="0"/>
              </a:rPr>
              <a:t>Calculations</a:t>
            </a:r>
          </a:p>
        </p:txBody>
      </p:sp>
      <p:sp>
        <p:nvSpPr>
          <p:cNvPr id="1027" name="TextBox 1026">
            <a:extLst>
              <a:ext uri="{FF2B5EF4-FFF2-40B4-BE49-F238E27FC236}">
                <a16:creationId xmlns:a16="http://schemas.microsoft.com/office/drawing/2014/main" id="{6076B6B4-77C5-7070-44D4-B2F32321F789}"/>
              </a:ext>
            </a:extLst>
          </p:cNvPr>
          <p:cNvSpPr txBox="1"/>
          <p:nvPr/>
        </p:nvSpPr>
        <p:spPr>
          <a:xfrm>
            <a:off x="911007" y="24871053"/>
            <a:ext cx="13630348" cy="5632311"/>
          </a:xfrm>
          <a:prstGeom prst="rect">
            <a:avLst/>
          </a:prstGeom>
          <a:noFill/>
        </p:spPr>
        <p:txBody>
          <a:bodyPr wrap="square">
            <a:spAutoFit/>
          </a:bodyPr>
          <a:lstStyle/>
          <a:p>
            <a:r>
              <a:rPr lang="en-US" sz="3600" dirty="0">
                <a:solidFill>
                  <a:schemeClr val="accent5">
                    <a:lumMod val="50000"/>
                  </a:schemeClr>
                </a:solidFill>
              </a:rPr>
              <a:t>The effect of speed and acceleration on vehicle fuel consumption and CO</a:t>
            </a:r>
            <a:r>
              <a:rPr lang="en-US" sz="2400" dirty="0">
                <a:solidFill>
                  <a:schemeClr val="accent5">
                    <a:lumMod val="50000"/>
                  </a:schemeClr>
                </a:solidFill>
              </a:rPr>
              <a:t>2</a:t>
            </a:r>
            <a:r>
              <a:rPr lang="en-US" sz="3600" dirty="0">
                <a:solidFill>
                  <a:schemeClr val="accent5">
                    <a:lumMod val="50000"/>
                  </a:schemeClr>
                </a:solidFill>
              </a:rPr>
              <a:t> emissions can be investigated by using a fuel consumption and emission model. In this project, we use the VT-Micro model to estimate the CO</a:t>
            </a:r>
            <a:r>
              <a:rPr lang="en-US" sz="2800" dirty="0">
                <a:solidFill>
                  <a:schemeClr val="accent5">
                    <a:lumMod val="50000"/>
                  </a:schemeClr>
                </a:solidFill>
              </a:rPr>
              <a:t>2</a:t>
            </a:r>
            <a:r>
              <a:rPr lang="en-US" sz="3600" dirty="0">
                <a:solidFill>
                  <a:schemeClr val="accent5">
                    <a:lumMod val="50000"/>
                  </a:schemeClr>
                </a:solidFill>
              </a:rPr>
              <a:t> emission and fuel consumption based on vehicle speed and acceleration </a:t>
            </a:r>
          </a:p>
          <a:p>
            <a:r>
              <a:rPr lang="en-US" sz="3600" dirty="0">
                <a:solidFill>
                  <a:schemeClr val="accent5">
                    <a:lumMod val="50000"/>
                  </a:schemeClr>
                </a:solidFill>
              </a:rPr>
              <a:t>VT-Micro is a statistical model developed based on testing data. These data include fuel consumption and emission rate measurements as a function of the vehicle’s instantaneous speed and acceleration levels. Therefore, the input variables of this model are the vehicle’s instantaneous speed and acceleration</a:t>
            </a:r>
          </a:p>
        </p:txBody>
      </p:sp>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1026</TotalTime>
  <Words>630</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PosterPresentations.com-100CMx140CM</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عبدالعزيز الفالح ID 439101347</cp:lastModifiedBy>
  <cp:revision>49</cp:revision>
  <dcterms:created xsi:type="dcterms:W3CDTF">2012-02-10T00:21:22Z</dcterms:created>
  <dcterms:modified xsi:type="dcterms:W3CDTF">2024-09-19T09:20:54Z</dcterms:modified>
</cp:coreProperties>
</file>