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4" r:id="rId4"/>
    <p:sldId id="320" r:id="rId5"/>
    <p:sldId id="316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74A"/>
    <a:srgbClr val="FFFFFF"/>
    <a:srgbClr val="080300"/>
    <a:srgbClr val="9D7E8B"/>
    <a:srgbClr val="CCCCCC"/>
    <a:srgbClr val="678354"/>
    <a:srgbClr val="F2A130"/>
    <a:srgbClr val="FEFEFE"/>
    <a:srgbClr val="F3F3F3"/>
    <a:srgbClr val="A6E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53025-8E8F-4834-8C04-85DDDC2EE15E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8193D-1F70-4C97-8F26-36A8D200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3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9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7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7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2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8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11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5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1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BF08B-00DD-4393-879F-1237413E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23B8F-C6F9-4738-8C97-2D2328FF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EB1AA-FCC3-4A74-B11B-FA674576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5F0F7-2FE9-4799-B492-6D7C9CBE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16FAD-5BC4-4D77-AA3C-FBD60600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761E8-DBB4-4067-A064-B9849118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7C9F05-B935-409A-AF70-CC63213E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231EB-A09D-4F0D-B084-A4FF569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91726-6822-4763-9199-A496191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043A3-8D1A-4DD1-83F2-25AEBD05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8B8D1-6DB4-46F4-BA7A-28F2F03E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DD97F-34C1-48CB-95EE-5E5EF1C5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6001E-3E8F-42F0-92FA-C0FC32D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BF3-15F6-40D4-A3B3-0A6C6B76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35F84-A6B1-4AFD-9EA6-7C0BCC8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23D27-E746-4A1A-BE2F-F819E163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49A60-4936-4321-B1FF-EF8C8080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5B37E-E4FB-439A-941E-7EE0817E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B2D35-8490-4E57-A29D-2FAD5ABF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93C94-A7F2-4B4C-AB75-FE25C1D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21D69-2657-46D2-B8A9-A3680EC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0EBAE-2BBE-47E7-AD82-88DA0AC9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3437F-00AF-4473-9DDA-5A0486E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2003C-7A5E-4892-BCA6-5F8B65E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5236A-4D87-4848-A5BD-580576E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2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9C95-050C-46B4-8854-DBBB238B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01085-0FF2-43BD-8A95-9616340A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08F9D3-C9A1-4792-BEA8-81D2ABB5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8C345-FF23-4CB7-B751-DF802A4D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1FEF7-951F-4079-AFFC-207D8D4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5131C-A473-4A9E-B9AF-3F6776E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7748-E3F3-4C74-83B7-6C502EDC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E5A719-ABE2-4248-8BA8-54786A97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FE61D-73F0-4589-8E1A-FC760A0F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61405B-A1FF-4AF1-A945-29F41C2A3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E693E-DD47-4E42-813E-6F936DEC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F4FB5C-39BD-460C-A6A7-06904E0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B7EDC0-B71F-479F-86AF-7352042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EAE978-D57E-4FBC-8A17-43578086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1F87-B12D-4EED-BA84-50147BD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ED643E-2695-40B7-8AD2-68EE0C97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D163A1-1D28-4C06-9F3A-E07842CC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4879F-803F-4247-ADDD-6985179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DB330-28EB-484F-AB87-5F21BD6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F81AE-3647-4A29-9252-59B6DF1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767E3-0B56-43F6-BF94-AA40797B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4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94F9A-497F-4977-9E93-A2E57EAC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5544A-1015-43BB-98E2-72AE4BED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225B7E-CE30-4CCF-A7E6-BA432C85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D04B5-C55D-4445-ADB0-EE94BD7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A8F3BE-6253-4789-ACD4-74D54DD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55794-27B0-45E3-8CED-C231DD85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0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A44E-222F-4CD8-968A-9B9A8237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85646-1D27-4014-86EA-A6488D45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15D722-991B-46A6-9E57-8398F87A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5AC8D-12FB-46CB-A4A5-3F248747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88DF6-3506-4096-B65C-551E090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4FEEB-A3A7-47D1-894D-7C9A2466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AE934-63FD-4AD2-AA77-0141EA12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AE77F-F8D8-4D86-9E3B-940DCBAB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2924D-6BFD-4A78-99BD-66448940A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5BF7-E6F2-43E3-83B0-7EA589B5F9D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7AD77-F473-4BDF-A3F4-78FED4F7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6BBAD-4DAD-487E-B903-1E28293C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7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2697F-EE34-456F-834B-103082437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noProof="1"/>
              <a:t>1-dars</a:t>
            </a:r>
          </a:p>
          <a:p>
            <a:r>
              <a:rPr lang="en-US" sz="4400" b="1" noProof="1"/>
              <a:t>Object oriented programming(OOP)</a:t>
            </a:r>
          </a:p>
          <a:p>
            <a:r>
              <a:rPr lang="en-US" sz="4400" b="1" noProof="1"/>
              <a:t>Classlar va obyektlar</a:t>
            </a:r>
          </a:p>
        </p:txBody>
      </p:sp>
      <p:pic>
        <p:nvPicPr>
          <p:cNvPr id="4" name="logoPNG.png" descr="logoPNG.png">
            <a:extLst>
              <a:ext uri="{FF2B5EF4-FFF2-40B4-BE49-F238E27FC236}">
                <a16:creationId xmlns:a16="http://schemas.microsoft.com/office/drawing/2014/main" id="{61D711D9-D19C-4C63-BEC3-1E8435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3" y="633803"/>
            <a:ext cx="7928256" cy="297574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A76A65E3-1B5E-4480-BD49-964168D24BD1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336C90A-BDF3-47C5-AA99-358CBDAC3790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9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1.4  __</a:t>
            </a:r>
            <a:r>
              <a:rPr lang="en-US" b="1" noProof="1">
                <a:solidFill>
                  <a:srgbClr val="0070C0"/>
                </a:solidFill>
              </a:rPr>
              <a:t>init__  (constructor) metodi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7C32C-0389-4AB0-8F1C-7C01968A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5" y="857250"/>
            <a:ext cx="11430000" cy="60007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2C7854-1165-4A26-A45C-C686FF791A6E}"/>
              </a:ext>
            </a:extLst>
          </p:cNvPr>
          <p:cNvSpPr/>
          <p:nvPr/>
        </p:nvSpPr>
        <p:spPr>
          <a:xfrm>
            <a:off x="838199" y="5246703"/>
            <a:ext cx="10356543" cy="142043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96D871-08BC-4851-BD0E-42690278CADF}"/>
              </a:ext>
            </a:extLst>
          </p:cNvPr>
          <p:cNvSpPr/>
          <p:nvPr/>
        </p:nvSpPr>
        <p:spPr>
          <a:xfrm>
            <a:off x="11061577" y="1740023"/>
            <a:ext cx="133165" cy="3648723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73F0B1B-4B51-48B5-9E99-0D28370AAD37}"/>
              </a:ext>
            </a:extLst>
          </p:cNvPr>
          <p:cNvSpPr/>
          <p:nvPr/>
        </p:nvSpPr>
        <p:spPr>
          <a:xfrm>
            <a:off x="7652551" y="2685495"/>
            <a:ext cx="3542191" cy="10919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 Class ichidagi o’zgaruvchilarga tenglandi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95F23A1-4DD1-4BAB-93C2-4B99E8F210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525087" y="3167365"/>
            <a:ext cx="1127464" cy="64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A6165C-36B6-4192-A1C6-7BDDC139F4F5}"/>
              </a:ext>
            </a:extLst>
          </p:cNvPr>
          <p:cNvSpPr/>
          <p:nvPr/>
        </p:nvSpPr>
        <p:spPr>
          <a:xfrm>
            <a:off x="8069802" y="4376691"/>
            <a:ext cx="3124940" cy="4971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Classdan obyekt olindi 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1F95C14-2C5F-4808-BCDF-31242BA9D1F6}"/>
              </a:ext>
            </a:extLst>
          </p:cNvPr>
          <p:cNvCxnSpPr/>
          <p:nvPr/>
        </p:nvCxnSpPr>
        <p:spPr>
          <a:xfrm flipH="1">
            <a:off x="7652551" y="4634144"/>
            <a:ext cx="417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1.5 </a:t>
            </a:r>
            <a:r>
              <a:rPr lang="en-US" b="1" noProof="1">
                <a:solidFill>
                  <a:srgbClr val="0070C0"/>
                </a:solidFill>
              </a:rPr>
              <a:t>Classdan obyektlar olish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8B9B46-880D-49B8-8D81-19E8395D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28" y="857392"/>
            <a:ext cx="9518143" cy="601229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42EFE3-2BCB-4A42-AA30-B0F0024F47B7}"/>
              </a:ext>
            </a:extLst>
          </p:cNvPr>
          <p:cNvSpPr/>
          <p:nvPr/>
        </p:nvSpPr>
        <p:spPr>
          <a:xfrm>
            <a:off x="10280342" y="1660124"/>
            <a:ext cx="97654" cy="4731798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BB485B0-3DEE-4FA2-93C3-5E0CEC69CCA9}"/>
              </a:ext>
            </a:extLst>
          </p:cNvPr>
          <p:cNvSpPr/>
          <p:nvPr/>
        </p:nvSpPr>
        <p:spPr>
          <a:xfrm>
            <a:off x="1784412" y="6303146"/>
            <a:ext cx="8495930" cy="88776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1.5 </a:t>
            </a:r>
            <a:r>
              <a:rPr lang="en-US" b="1" noProof="1">
                <a:solidFill>
                  <a:srgbClr val="0070C0"/>
                </a:solidFill>
              </a:rPr>
              <a:t>Classdan obyektlar olish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3470C7-A811-419C-9994-2F21D9BB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799081"/>
            <a:ext cx="9071888" cy="6070605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73F50F7-0F4E-4B92-B995-FCE83D77A332}"/>
              </a:ext>
            </a:extLst>
          </p:cNvPr>
          <p:cNvSpPr/>
          <p:nvPr/>
        </p:nvSpPr>
        <p:spPr>
          <a:xfrm>
            <a:off x="9969623" y="1518082"/>
            <a:ext cx="124288" cy="4909351"/>
          </a:xfrm>
          <a:prstGeom prst="round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7CA6086-B9BD-438C-A16C-30A99BA0B304}"/>
              </a:ext>
            </a:extLst>
          </p:cNvPr>
          <p:cNvSpPr/>
          <p:nvPr/>
        </p:nvSpPr>
        <p:spPr>
          <a:xfrm>
            <a:off x="1908699" y="6320901"/>
            <a:ext cx="8060924" cy="106532"/>
          </a:xfrm>
          <a:prstGeom prst="round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1.6 </a:t>
            </a:r>
            <a:r>
              <a:rPr lang="en-US" b="1" noProof="1">
                <a:solidFill>
                  <a:srgbClr val="0070C0"/>
                </a:solidFill>
              </a:rPr>
              <a:t>Mashqlar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B279A4-A273-4392-AB32-C2437DCDF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6" y="127095"/>
            <a:ext cx="4783197" cy="6858000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D69FEAD-31E8-4A63-A627-A07C7095F522}"/>
              </a:ext>
            </a:extLst>
          </p:cNvPr>
          <p:cNvSpPr/>
          <p:nvPr/>
        </p:nvSpPr>
        <p:spPr>
          <a:xfrm>
            <a:off x="6140113" y="892317"/>
            <a:ext cx="1571347" cy="49192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Uyga ketish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D58F8BD8-0AEA-4F31-A404-5F525E6587BC}"/>
              </a:ext>
            </a:extLst>
          </p:cNvPr>
          <p:cNvSpPr/>
          <p:nvPr/>
        </p:nvSpPr>
        <p:spPr>
          <a:xfrm>
            <a:off x="7847860" y="698008"/>
            <a:ext cx="1154098" cy="32192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Mashqlar</a:t>
            </a:r>
          </a:p>
        </p:txBody>
      </p:sp>
      <p:pic>
        <p:nvPicPr>
          <p:cNvPr id="18" name="mp4">
            <a:hlinkClick r:id="" action="ppaction://media"/>
            <a:extLst>
              <a:ext uri="{FF2B5EF4-FFF2-40B4-BE49-F238E27FC236}">
                <a16:creationId xmlns:a16="http://schemas.microsoft.com/office/drawing/2014/main" id="{D3995872-9101-4DE4-AC79-C6423D1C03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9554" y="1468113"/>
            <a:ext cx="3601036" cy="36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DAB454-8454-4F72-8654-53C2F36E5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17" y="-11686"/>
            <a:ext cx="5811310" cy="6858000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08E2F69-FB98-4606-A3D5-6E706FF1481D}"/>
              </a:ext>
            </a:extLst>
          </p:cNvPr>
          <p:cNvSpPr/>
          <p:nvPr/>
        </p:nvSpPr>
        <p:spPr>
          <a:xfrm>
            <a:off x="1423447" y="0"/>
            <a:ext cx="5344998" cy="631596"/>
          </a:xfrm>
          <a:prstGeom prst="roundRect">
            <a:avLst/>
          </a:prstGeom>
          <a:solidFill>
            <a:srgbClr val="494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noProof="1">
                <a:latin typeface="Arial Rounded MT Bold" panose="020F0704030504030204" pitchFamily="34" charset="0"/>
              </a:rPr>
              <a:t>Dars tugadi!!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45D4FAC-DF37-4E1E-A4F0-5A73F25123ED}"/>
              </a:ext>
            </a:extLst>
          </p:cNvPr>
          <p:cNvSpPr/>
          <p:nvPr/>
        </p:nvSpPr>
        <p:spPr>
          <a:xfrm>
            <a:off x="7708115" y="2743202"/>
            <a:ext cx="3925477" cy="3219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latin typeface="Comic Sans MS" panose="030F0702030302020204" pitchFamily="66" charset="0"/>
              </a:rPr>
              <a:t>O’quvchilarga eslatma:</a:t>
            </a:r>
          </a:p>
          <a:p>
            <a:pPr algn="ctr"/>
            <a:r>
              <a:rPr lang="en-US" sz="2400" noProof="1"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2400" noProof="1">
                <a:latin typeface="Comic Sans MS" panose="030F0702030302020204" pitchFamily="66" charset="0"/>
              </a:rPr>
              <a:t>Vazifa olish esdan chiqmasin.</a:t>
            </a:r>
          </a:p>
          <a:p>
            <a:pPr algn="ctr"/>
            <a:r>
              <a:rPr lang="en-US" sz="2400" noProof="1">
                <a:latin typeface="Comic Sans MS" panose="030F0702030302020204" pitchFamily="66" charset="0"/>
              </a:rPr>
              <a:t>Undan ham muhimi o’sha vazifalarni bajarish esdan chiqmasin!))</a:t>
            </a:r>
          </a:p>
        </p:txBody>
      </p:sp>
    </p:spTree>
    <p:extLst>
      <p:ext uri="{BB962C8B-B14F-4D97-AF65-F5344CB8AC3E}">
        <p14:creationId xmlns:p14="http://schemas.microsoft.com/office/powerpoint/2010/main" val="41548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BED967-D801-42C4-AB20-22BEE706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48" y="1116120"/>
            <a:ext cx="10515600" cy="560871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spAutoFit/>
          </a:bodyPr>
          <a:lstStyle>
            <a:lvl1pPr marL="798513" indent="-798513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4E87C6"/>
              </a:buClr>
              <a:buFont typeface="Wingdings" panose="05000000000000000000" pitchFamily="2" charset="2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12913" indent="-798513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37115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0544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97375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45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117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89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26175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ko-KR" sz="32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1.1</a:t>
            </a:r>
            <a:r>
              <a:rPr lang="en-US" altLang="ko-KR" sz="2800" dirty="0">
                <a:solidFill>
                  <a:srgbClr val="B3B3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Functional va Object Oriented Programming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1.2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  OOP haqida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1.3</a:t>
            </a:r>
            <a:r>
              <a:rPr lang="en-US" altLang="ko-KR" sz="3200" dirty="0"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Class va obyektlar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1.4  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__init__ (constructor) metodi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1.5  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Classdan obyektlar olish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1.6</a:t>
            </a: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Mashqlar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Goudy Sans Medium"/>
              </a:rPr>
              <a:t>1.7</a:t>
            </a:r>
            <a:r>
              <a:rPr lang="en-US" altLang="ko-KR" sz="3200" noProof="1">
                <a:solidFill>
                  <a:srgbClr val="B3B36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ko-KR" sz="3200" noProof="1">
                <a:ea typeface="Times New Roman" panose="02020603050405020304" pitchFamily="18" charset="0"/>
                <a:cs typeface="Arial" panose="020B0604020202020204" pitchFamily="34" charset="0"/>
              </a:rPr>
              <a:t>Vazifa</a:t>
            </a:r>
          </a:p>
          <a:p>
            <a:pPr marL="0" indent="0" eaLnBrk="1" hangingPunct="1">
              <a:lnSpc>
                <a:spcPct val="85000"/>
              </a:lnSpc>
              <a:buNone/>
            </a:pPr>
            <a:endParaRPr lang="en-US" altLang="ko-KR" sz="3200" noProof="1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endParaRPr lang="en-US" altLang="ko-KR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solidFill>
                  <a:srgbClr val="504A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3FE9C18-058B-4DC4-9FA6-B7BA03E1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Dars rejasi:</a:t>
            </a:r>
          </a:p>
        </p:txBody>
      </p:sp>
    </p:spTree>
    <p:extLst>
      <p:ext uri="{BB962C8B-B14F-4D97-AF65-F5344CB8AC3E}">
        <p14:creationId xmlns:p14="http://schemas.microsoft.com/office/powerpoint/2010/main" val="30004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363F3F-2B7D-431E-BA30-9FD074084481}"/>
              </a:ext>
            </a:extLst>
          </p:cNvPr>
          <p:cNvSpPr/>
          <p:nvPr/>
        </p:nvSpPr>
        <p:spPr>
          <a:xfrm>
            <a:off x="7075503" y="6199203"/>
            <a:ext cx="2663301" cy="51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3EF9DD9-1A4E-48A8-863F-23E4B4FC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3" y="143237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1.1 </a:t>
            </a:r>
            <a:r>
              <a:rPr lang="en-US" b="1" noProof="1">
                <a:solidFill>
                  <a:srgbClr val="0070C0"/>
                </a:solidFill>
              </a:rPr>
              <a:t>Functional va Object Oriented Programming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63B9B7-8177-4F2E-96D5-ACA163124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2" y="1468800"/>
            <a:ext cx="6829496" cy="4645288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5FF2A5D6-3D91-4795-B75D-01030FDEBE88}"/>
              </a:ext>
            </a:extLst>
          </p:cNvPr>
          <p:cNvSpPr/>
          <p:nvPr/>
        </p:nvSpPr>
        <p:spPr>
          <a:xfrm>
            <a:off x="2681251" y="2350814"/>
            <a:ext cx="1311192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A437502-4470-4960-B633-C856791396AC}"/>
              </a:ext>
            </a:extLst>
          </p:cNvPr>
          <p:cNvSpPr/>
          <p:nvPr/>
        </p:nvSpPr>
        <p:spPr>
          <a:xfrm>
            <a:off x="7217545" y="2306585"/>
            <a:ext cx="1189608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577B56-8A94-400B-A2D5-6CBAFD269C4C}"/>
              </a:ext>
            </a:extLst>
          </p:cNvPr>
          <p:cNvSpPr/>
          <p:nvPr/>
        </p:nvSpPr>
        <p:spPr>
          <a:xfrm>
            <a:off x="6480699" y="2792538"/>
            <a:ext cx="1189608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07D0F7C-7EC7-4C6C-8430-34CCCAF2F8C2}"/>
              </a:ext>
            </a:extLst>
          </p:cNvPr>
          <p:cNvSpPr/>
          <p:nvPr/>
        </p:nvSpPr>
        <p:spPr>
          <a:xfrm>
            <a:off x="8188251" y="2782148"/>
            <a:ext cx="1189608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F65859E-E6A7-490D-902D-D0FB5D835326}"/>
              </a:ext>
            </a:extLst>
          </p:cNvPr>
          <p:cNvSpPr/>
          <p:nvPr/>
        </p:nvSpPr>
        <p:spPr>
          <a:xfrm>
            <a:off x="7217545" y="3365925"/>
            <a:ext cx="1189608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E99395B-68F2-442D-B589-4A2F235203D3}"/>
              </a:ext>
            </a:extLst>
          </p:cNvPr>
          <p:cNvSpPr/>
          <p:nvPr/>
        </p:nvSpPr>
        <p:spPr>
          <a:xfrm>
            <a:off x="6596396" y="4209177"/>
            <a:ext cx="1189608" cy="488272"/>
          </a:xfrm>
          <a:prstGeom prst="ellipse">
            <a:avLst/>
          </a:prstGeom>
          <a:solidFill>
            <a:srgbClr val="A6E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1CAECCD-5BDD-4C24-B48C-2EB86705C318}"/>
              </a:ext>
            </a:extLst>
          </p:cNvPr>
          <p:cNvSpPr/>
          <p:nvPr/>
        </p:nvSpPr>
        <p:spPr>
          <a:xfrm>
            <a:off x="8002218" y="4181129"/>
            <a:ext cx="1189608" cy="488272"/>
          </a:xfrm>
          <a:prstGeom prst="ellipse">
            <a:avLst/>
          </a:prstGeom>
          <a:solidFill>
            <a:srgbClr val="A6E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6490FE0-A301-448F-87EB-D6D0904AA193}"/>
              </a:ext>
            </a:extLst>
          </p:cNvPr>
          <p:cNvSpPr/>
          <p:nvPr/>
        </p:nvSpPr>
        <p:spPr>
          <a:xfrm>
            <a:off x="6596396" y="4851494"/>
            <a:ext cx="1189608" cy="488272"/>
          </a:xfrm>
          <a:prstGeom prst="ellipse">
            <a:avLst/>
          </a:prstGeom>
          <a:solidFill>
            <a:srgbClr val="A6E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5D77C11-5B41-48CD-8BA8-1C453B1543C7}"/>
              </a:ext>
            </a:extLst>
          </p:cNvPr>
          <p:cNvSpPr/>
          <p:nvPr/>
        </p:nvSpPr>
        <p:spPr>
          <a:xfrm>
            <a:off x="8002218" y="4851494"/>
            <a:ext cx="1189608" cy="488272"/>
          </a:xfrm>
          <a:prstGeom prst="ellipse">
            <a:avLst/>
          </a:prstGeom>
          <a:solidFill>
            <a:srgbClr val="A6E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4F62398-9FFA-4D3D-8F0F-BCE28A6E404A}"/>
              </a:ext>
            </a:extLst>
          </p:cNvPr>
          <p:cNvSpPr/>
          <p:nvPr/>
        </p:nvSpPr>
        <p:spPr>
          <a:xfrm>
            <a:off x="6480699" y="5534740"/>
            <a:ext cx="1189608" cy="488272"/>
          </a:xfrm>
          <a:prstGeom prst="ellipse">
            <a:avLst/>
          </a:prstGeom>
          <a:solidFill>
            <a:srgbClr val="A6E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D71A032-CC7A-4AAD-918C-1A02E60C4AF5}"/>
              </a:ext>
            </a:extLst>
          </p:cNvPr>
          <p:cNvSpPr/>
          <p:nvPr/>
        </p:nvSpPr>
        <p:spPr>
          <a:xfrm>
            <a:off x="3422728" y="1460176"/>
            <a:ext cx="1519110" cy="51315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A4C7944-3BBE-4A5A-ACE8-BACE0883A396}"/>
              </a:ext>
            </a:extLst>
          </p:cNvPr>
          <p:cNvSpPr/>
          <p:nvPr/>
        </p:nvSpPr>
        <p:spPr>
          <a:xfrm>
            <a:off x="6096000" y="1472615"/>
            <a:ext cx="3216675" cy="488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7F4C292D-3FE2-41AC-BA7A-50848E8DC93C}"/>
              </a:ext>
            </a:extLst>
          </p:cNvPr>
          <p:cNvSpPr/>
          <p:nvPr/>
        </p:nvSpPr>
        <p:spPr>
          <a:xfrm>
            <a:off x="4129211" y="2306585"/>
            <a:ext cx="1311192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4168E4E-31FE-40D5-818B-CD929AEE819C}"/>
              </a:ext>
            </a:extLst>
          </p:cNvPr>
          <p:cNvSpPr/>
          <p:nvPr/>
        </p:nvSpPr>
        <p:spPr>
          <a:xfrm>
            <a:off x="3473615" y="3036674"/>
            <a:ext cx="1311192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B0C3445-C513-4E54-8F2C-C1EEF7AF8899}"/>
              </a:ext>
            </a:extLst>
          </p:cNvPr>
          <p:cNvSpPr/>
          <p:nvPr/>
        </p:nvSpPr>
        <p:spPr>
          <a:xfrm>
            <a:off x="2708720" y="3676377"/>
            <a:ext cx="1311192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E4F53AD8-86FF-4F96-9B69-B1A06047BC7F}"/>
              </a:ext>
            </a:extLst>
          </p:cNvPr>
          <p:cNvSpPr/>
          <p:nvPr/>
        </p:nvSpPr>
        <p:spPr>
          <a:xfrm>
            <a:off x="4129211" y="3734241"/>
            <a:ext cx="1311192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C144C232-0003-47B1-8F36-9484BDC94489}"/>
              </a:ext>
            </a:extLst>
          </p:cNvPr>
          <p:cNvSpPr/>
          <p:nvPr/>
        </p:nvSpPr>
        <p:spPr>
          <a:xfrm>
            <a:off x="3319220" y="4453313"/>
            <a:ext cx="1311192" cy="488272"/>
          </a:xfrm>
          <a:prstGeom prst="ellipse">
            <a:avLst/>
          </a:prstGeom>
          <a:solidFill>
            <a:srgbClr val="5F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376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91B6D9-21DE-4413-9789-4599BE69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5" y="1734256"/>
            <a:ext cx="3810000" cy="381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9503A2-1319-4D59-927A-4114D0F96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37" y="2209800"/>
            <a:ext cx="8096250" cy="46482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CDAD58-CCF5-43B1-9CD0-0BA658002506}"/>
              </a:ext>
            </a:extLst>
          </p:cNvPr>
          <p:cNvSpPr/>
          <p:nvPr/>
        </p:nvSpPr>
        <p:spPr>
          <a:xfrm>
            <a:off x="11638625" y="3089429"/>
            <a:ext cx="168676" cy="3195961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BBF4D6B-D57E-4783-BED1-601B6DE956F7}"/>
              </a:ext>
            </a:extLst>
          </p:cNvPr>
          <p:cNvSpPr/>
          <p:nvPr/>
        </p:nvSpPr>
        <p:spPr>
          <a:xfrm>
            <a:off x="4376691" y="6161103"/>
            <a:ext cx="7430610" cy="124287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343747A-D483-4918-80B5-8A44378B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65" y="170921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1.2 </a:t>
            </a:r>
            <a:r>
              <a:rPr lang="en-US" b="1" noProof="1">
                <a:solidFill>
                  <a:srgbClr val="0070C0"/>
                </a:solidFill>
              </a:rPr>
              <a:t>OOP haqida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AF42CBC-79EC-47D9-A3D6-942815877163}"/>
              </a:ext>
            </a:extLst>
          </p:cNvPr>
          <p:cNvSpPr/>
          <p:nvPr/>
        </p:nvSpPr>
        <p:spPr>
          <a:xfrm>
            <a:off x="3568823" y="2645546"/>
            <a:ext cx="142228" cy="1899821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EA206BB-C709-4F95-BA3C-1BC328D6A1E8}"/>
              </a:ext>
            </a:extLst>
          </p:cNvPr>
          <p:cNvSpPr/>
          <p:nvPr/>
        </p:nvSpPr>
        <p:spPr>
          <a:xfrm>
            <a:off x="1029810" y="4376691"/>
            <a:ext cx="2681241" cy="168676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64B6D7C-CD25-4C3B-B8DB-0C853F007C26}"/>
              </a:ext>
            </a:extLst>
          </p:cNvPr>
          <p:cNvSpPr/>
          <p:nvPr/>
        </p:nvSpPr>
        <p:spPr>
          <a:xfrm>
            <a:off x="2438399" y="1391730"/>
            <a:ext cx="7315200" cy="545380"/>
          </a:xfrm>
          <a:prstGeom prst="roundRect">
            <a:avLst/>
          </a:prstGeom>
          <a:solidFill>
            <a:srgbClr val="F2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Bir-biriga bog’liq funksiya va o’zgaruvchilar</a:t>
            </a:r>
          </a:p>
        </p:txBody>
      </p:sp>
    </p:spTree>
    <p:extLst>
      <p:ext uri="{BB962C8B-B14F-4D97-AF65-F5344CB8AC3E}">
        <p14:creationId xmlns:p14="http://schemas.microsoft.com/office/powerpoint/2010/main" val="15883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B671CF-956B-43B6-BFEC-578C040E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3" y="143237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1.3 </a:t>
            </a:r>
            <a:r>
              <a:rPr lang="en-US" b="1" noProof="1">
                <a:solidFill>
                  <a:srgbClr val="0070C0"/>
                </a:solidFill>
              </a:rPr>
              <a:t>Class va obyektlar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AE65BF-0896-463A-AEF2-34F83CE2C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59" y="1492090"/>
            <a:ext cx="6907567" cy="3885506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55ECF3B4-0522-4565-8CC2-38E3B5CCDC33}"/>
              </a:ext>
            </a:extLst>
          </p:cNvPr>
          <p:cNvSpPr/>
          <p:nvPr/>
        </p:nvSpPr>
        <p:spPr>
          <a:xfrm>
            <a:off x="738325" y="5548544"/>
            <a:ext cx="2539014" cy="905522"/>
          </a:xfrm>
          <a:prstGeom prst="ellipse">
            <a:avLst/>
          </a:prstGeom>
          <a:solidFill>
            <a:srgbClr val="F2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D6F5CC9-3A53-44A8-8B53-E948440D7003}"/>
              </a:ext>
            </a:extLst>
          </p:cNvPr>
          <p:cNvSpPr/>
          <p:nvPr/>
        </p:nvSpPr>
        <p:spPr>
          <a:xfrm>
            <a:off x="8524043" y="5548544"/>
            <a:ext cx="2652944" cy="905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</a:p>
        </p:txBody>
      </p:sp>
    </p:spTree>
    <p:extLst>
      <p:ext uri="{BB962C8B-B14F-4D97-AF65-F5344CB8AC3E}">
        <p14:creationId xmlns:p14="http://schemas.microsoft.com/office/powerpoint/2010/main" val="31859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1.3 </a:t>
            </a:r>
            <a:r>
              <a:rPr lang="en-US" b="1" noProof="1">
                <a:solidFill>
                  <a:srgbClr val="0070C0"/>
                </a:solidFill>
              </a:rPr>
              <a:t>Class va obyektlar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CC9C32-9D88-4364-9BBE-B79EF0B1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5" y="910373"/>
            <a:ext cx="6996878" cy="5601397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F17AB0D-ABF6-44A5-AC3A-99F5CC1E9A69}"/>
              </a:ext>
            </a:extLst>
          </p:cNvPr>
          <p:cNvSpPr/>
          <p:nvPr/>
        </p:nvSpPr>
        <p:spPr>
          <a:xfrm>
            <a:off x="8040989" y="910372"/>
            <a:ext cx="3312810" cy="22589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Property:    ism,</a:t>
            </a:r>
          </a:p>
          <a:p>
            <a:pPr algn="ctr"/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etik, </a:t>
            </a:r>
          </a:p>
          <a:p>
            <a:pPr algn="ctr"/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 qalpoq,</a:t>
            </a:r>
          </a:p>
          <a:p>
            <a:pPr algn="ctr"/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     panja…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1A89396-3891-44D1-BF25-028A77E68606}"/>
              </a:ext>
            </a:extLst>
          </p:cNvPr>
          <p:cNvSpPr/>
          <p:nvPr/>
        </p:nvSpPr>
        <p:spPr>
          <a:xfrm>
            <a:off x="8040989" y="4195571"/>
            <a:ext cx="3312810" cy="2258955"/>
          </a:xfrm>
          <a:prstGeom prst="roundRect">
            <a:avLst/>
          </a:prstGeom>
          <a:solidFill>
            <a:srgbClr val="F2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  tirnash(),</a:t>
            </a:r>
          </a:p>
          <a:p>
            <a:pPr algn="ctr"/>
            <a:r>
              <a:rPr lang="en-US" sz="24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miyovlash(), </a:t>
            </a:r>
          </a:p>
          <a:p>
            <a:pPr algn="ctr"/>
            <a:r>
              <a:rPr lang="en-US" sz="24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ovlash(),</a:t>
            </a:r>
          </a:p>
          <a:p>
            <a:pPr algn="ctr"/>
            <a:r>
              <a:rPr lang="en-US" sz="24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uxlash()…</a:t>
            </a:r>
          </a:p>
        </p:txBody>
      </p:sp>
    </p:spTree>
    <p:extLst>
      <p:ext uri="{BB962C8B-B14F-4D97-AF65-F5344CB8AC3E}">
        <p14:creationId xmlns:p14="http://schemas.microsoft.com/office/powerpoint/2010/main" val="134074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1.3 </a:t>
            </a:r>
            <a:r>
              <a:rPr lang="en-US" b="1" noProof="1">
                <a:solidFill>
                  <a:srgbClr val="0070C0"/>
                </a:solidFill>
              </a:rPr>
              <a:t>Class va obyektlar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B762E5-5143-47A9-9A61-AB7F2342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87" y="933483"/>
            <a:ext cx="7142224" cy="5678068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C63725B-07D3-42E7-A51D-C6D826C68B2A}"/>
              </a:ext>
            </a:extLst>
          </p:cNvPr>
          <p:cNvSpPr/>
          <p:nvPr/>
        </p:nvSpPr>
        <p:spPr>
          <a:xfrm>
            <a:off x="6747029" y="4134667"/>
            <a:ext cx="1784412" cy="132556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motor, </a:t>
            </a:r>
            <a:r>
              <a:rPr lang="en-US" sz="20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eshiklar, rul, rang, rusum…</a:t>
            </a:r>
            <a:endParaRPr lang="en-US" sz="32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2D0F512-1EC6-4169-8294-E209D13947E3}"/>
              </a:ext>
            </a:extLst>
          </p:cNvPr>
          <p:cNvSpPr/>
          <p:nvPr/>
        </p:nvSpPr>
        <p:spPr>
          <a:xfrm>
            <a:off x="3373515" y="4134667"/>
            <a:ext cx="2805343" cy="13255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dirty="0"/>
          </a:p>
          <a:p>
            <a:pPr algn="ctr"/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tezlashish(), burilish(), to’xtash(), yoqilg’i_olish…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F7E060D-F377-464B-B7D3-2B9D6924129F}"/>
              </a:ext>
            </a:extLst>
          </p:cNvPr>
          <p:cNvSpPr/>
          <p:nvPr/>
        </p:nvSpPr>
        <p:spPr>
          <a:xfrm>
            <a:off x="4437723" y="2724706"/>
            <a:ext cx="2554548" cy="1039425"/>
          </a:xfrm>
          <a:prstGeom prst="round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Mashina</a:t>
            </a:r>
          </a:p>
        </p:txBody>
      </p:sp>
    </p:spTree>
    <p:extLst>
      <p:ext uri="{BB962C8B-B14F-4D97-AF65-F5344CB8AC3E}">
        <p14:creationId xmlns:p14="http://schemas.microsoft.com/office/powerpoint/2010/main" val="365533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1.3 </a:t>
            </a:r>
            <a:r>
              <a:rPr lang="en-US" b="1" noProof="1">
                <a:solidFill>
                  <a:srgbClr val="0070C0"/>
                </a:solidFill>
              </a:rPr>
              <a:t>Class va obyektlar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442CE5-DCC4-4828-AC7A-5DDD777C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63" y="1181742"/>
            <a:ext cx="7429500" cy="3143250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D076A27-91C4-4C15-83E3-12D0D2AD80FF}"/>
              </a:ext>
            </a:extLst>
          </p:cNvPr>
          <p:cNvSpPr/>
          <p:nvPr/>
        </p:nvSpPr>
        <p:spPr>
          <a:xfrm>
            <a:off x="762925" y="5176464"/>
            <a:ext cx="1961965" cy="976544"/>
          </a:xfrm>
          <a:prstGeom prst="roundRect">
            <a:avLst/>
          </a:prstGeom>
          <a:solidFill>
            <a:srgbClr val="FF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Qolip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6E4005A-A443-4BBC-BCC1-5FE91835922C}"/>
              </a:ext>
            </a:extLst>
          </p:cNvPr>
          <p:cNvCxnSpPr>
            <a:stCxn id="8" idx="0"/>
          </p:cNvCxnSpPr>
          <p:nvPr/>
        </p:nvCxnSpPr>
        <p:spPr>
          <a:xfrm flipV="1">
            <a:off x="1743908" y="3808520"/>
            <a:ext cx="980982" cy="1367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1D72BAF-B7D7-4814-A212-BCD27D224311}"/>
              </a:ext>
            </a:extLst>
          </p:cNvPr>
          <p:cNvSpPr/>
          <p:nvPr/>
        </p:nvSpPr>
        <p:spPr>
          <a:xfrm>
            <a:off x="5113538" y="4829452"/>
            <a:ext cx="4873841" cy="1482571"/>
          </a:xfrm>
          <a:prstGeom prst="roundRect">
            <a:avLst/>
          </a:prstGeom>
          <a:solidFill>
            <a:srgbClr val="FF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 qolip orqali yasalgan mahsulotlar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3B49301-6731-4422-8E90-5D0D9EA451CF}"/>
              </a:ext>
            </a:extLst>
          </p:cNvPr>
          <p:cNvCxnSpPr>
            <a:cxnSpLocks/>
          </p:cNvCxnSpPr>
          <p:nvPr/>
        </p:nvCxnSpPr>
        <p:spPr>
          <a:xfrm flipV="1">
            <a:off x="7992962" y="4003829"/>
            <a:ext cx="758115" cy="825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C69CAE4-60CA-4F50-B9EC-5558F8E390C2}"/>
              </a:ext>
            </a:extLst>
          </p:cNvPr>
          <p:cNvCxnSpPr>
            <a:cxnSpLocks/>
          </p:cNvCxnSpPr>
          <p:nvPr/>
        </p:nvCxnSpPr>
        <p:spPr>
          <a:xfrm flipH="1" flipV="1">
            <a:off x="6087497" y="4053281"/>
            <a:ext cx="531729" cy="776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66FA7D-65A3-4379-8903-B3E0C93FB0B1}"/>
              </a:ext>
            </a:extLst>
          </p:cNvPr>
          <p:cNvCxnSpPr>
            <a:cxnSpLocks/>
          </p:cNvCxnSpPr>
          <p:nvPr/>
        </p:nvCxnSpPr>
        <p:spPr>
          <a:xfrm flipV="1">
            <a:off x="7437453" y="3900880"/>
            <a:ext cx="0" cy="92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9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1.3 </a:t>
            </a:r>
            <a:r>
              <a:rPr lang="en-US" b="1" noProof="1">
                <a:solidFill>
                  <a:srgbClr val="0070C0"/>
                </a:solidFill>
              </a:rPr>
              <a:t>Class va obyektlar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9856B2-44CB-4D87-B113-11BDB3ED6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69" y="816139"/>
            <a:ext cx="10168630" cy="604186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656426-C7B1-4B1C-B051-8AAF6D1AD70C}"/>
              </a:ext>
            </a:extLst>
          </p:cNvPr>
          <p:cNvSpPr/>
          <p:nvPr/>
        </p:nvSpPr>
        <p:spPr>
          <a:xfrm>
            <a:off x="10662082" y="1615736"/>
            <a:ext cx="177553" cy="4758431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4C8BA8-010E-4003-8486-56D2D04B405C}"/>
              </a:ext>
            </a:extLst>
          </p:cNvPr>
          <p:cNvSpPr/>
          <p:nvPr/>
        </p:nvSpPr>
        <p:spPr>
          <a:xfrm>
            <a:off x="1660124" y="6249880"/>
            <a:ext cx="9179511" cy="124287"/>
          </a:xfrm>
          <a:prstGeom prst="rect">
            <a:avLst/>
          </a:prstGeom>
          <a:solidFill>
            <a:srgbClr val="08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83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210</Words>
  <Application>Microsoft Office PowerPoint</Application>
  <PresentationFormat>Широкоэкранный</PresentationFormat>
  <Paragraphs>79</Paragraphs>
  <Slides>14</Slides>
  <Notes>10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Comic Sans MS</vt:lpstr>
      <vt:lpstr>Times New Roman</vt:lpstr>
      <vt:lpstr>Wingdings</vt:lpstr>
      <vt:lpstr>Тема Office</vt:lpstr>
      <vt:lpstr>Презентация PowerPoint</vt:lpstr>
      <vt:lpstr>Dars rejasi:</vt:lpstr>
      <vt:lpstr>1.1 Functional va Object Oriented Programming</vt:lpstr>
      <vt:lpstr>1.2 OOP haqida</vt:lpstr>
      <vt:lpstr>1.3 Class va obyektlar</vt:lpstr>
      <vt:lpstr>1.3 Class va obyektlar</vt:lpstr>
      <vt:lpstr>1.3 Class va obyektlar</vt:lpstr>
      <vt:lpstr>1.3 Class va obyektlar</vt:lpstr>
      <vt:lpstr>1.3 Class va obyektlar</vt:lpstr>
      <vt:lpstr>1.4  __init__  (constructor) metodi</vt:lpstr>
      <vt:lpstr>1.5 Classdan obyektlar olish</vt:lpstr>
      <vt:lpstr>1.5 Classdan obyektlar olish</vt:lpstr>
      <vt:lpstr>1.6 Mashqlar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User</cp:lastModifiedBy>
  <cp:revision>245</cp:revision>
  <dcterms:created xsi:type="dcterms:W3CDTF">2021-01-26T11:27:43Z</dcterms:created>
  <dcterms:modified xsi:type="dcterms:W3CDTF">2021-05-06T10:02:18Z</dcterms:modified>
</cp:coreProperties>
</file>