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8" r:id="rId3"/>
    <p:sldId id="257" r:id="rId4"/>
    <p:sldId id="258" r:id="rId5"/>
    <p:sldId id="259" r:id="rId6"/>
    <p:sldId id="260" r:id="rId7"/>
    <p:sldId id="261" r:id="rId8"/>
    <p:sldId id="309" r:id="rId9"/>
    <p:sldId id="313" r:id="rId10"/>
    <p:sldId id="312" r:id="rId11"/>
    <p:sldId id="310" r:id="rId12"/>
    <p:sldId id="262" r:id="rId13"/>
    <p:sldId id="31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D2F"/>
    <a:srgbClr val="F2A130"/>
    <a:srgbClr val="002140"/>
    <a:srgbClr val="282A36"/>
    <a:srgbClr val="161719"/>
    <a:srgbClr val="C7C7C7"/>
    <a:srgbClr val="F1F1F1"/>
    <a:srgbClr val="F2F2F2"/>
    <a:srgbClr val="CBCBCB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53025-8E8F-4834-8C04-85DDDC2EE15E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8193D-1F70-4C97-8F26-36A8D200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3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4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03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73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8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3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5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BF08B-00DD-4393-879F-1237413E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23B8F-C6F9-4738-8C97-2D2328FF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EB1AA-FCC3-4A74-B11B-FA674576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5F0F7-2FE9-4799-B492-6D7C9CBE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16FAD-5BC4-4D77-AA3C-FBD60600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761E8-DBB4-4067-A064-B9849118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7C9F05-B935-409A-AF70-CC63213E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231EB-A09D-4F0D-B084-A4FF5691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91726-6822-4763-9199-A496191A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043A3-8D1A-4DD1-83F2-25AEBD05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B8B8D1-6DB4-46F4-BA7A-28F2F03EE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DD97F-34C1-48CB-95EE-5E5EF1C59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6001E-3E8F-42F0-92FA-C0FC32D1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BF3-15F6-40D4-A3B3-0A6C6B76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35F84-A6B1-4AFD-9EA6-7C0BCC8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4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23D27-E746-4A1A-BE2F-F819E163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49A60-4936-4321-B1FF-EF8C8080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5B37E-E4FB-439A-941E-7EE0817E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B2D35-8490-4E57-A29D-2FAD5ABF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93C94-A7F2-4B4C-AB75-FE25C1D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21D69-2657-46D2-B8A9-A3680EC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30EBAE-2BBE-47E7-AD82-88DA0AC9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73437F-00AF-4473-9DDA-5A0486E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2003C-7A5E-4892-BCA6-5F8B65E5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5236A-4D87-4848-A5BD-580576E3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02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79C95-050C-46B4-8854-DBBB238B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01085-0FF2-43BD-8A95-9616340A1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08F9D3-C9A1-4792-BEA8-81D2ABB5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8C345-FF23-4CB7-B751-DF802A4D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D1FEF7-951F-4079-AFFC-207D8D4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5131C-A473-4A9E-B9AF-3F6776E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A7748-E3F3-4C74-83B7-6C502EDC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E5A719-ABE2-4248-8BA8-54786A97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FE61D-73F0-4589-8E1A-FC760A0F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61405B-A1FF-4AF1-A945-29F41C2A3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E693E-DD47-4E42-813E-6F936DECE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F4FB5C-39BD-460C-A6A7-06904E04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B7EDC0-B71F-479F-86AF-7352042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EAE978-D57E-4FBC-8A17-43578086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1F87-B12D-4EED-BA84-50147BD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ED643E-2695-40B7-8AD2-68EE0C97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D163A1-1D28-4C06-9F3A-E07842CC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24879F-803F-4247-ADDD-69851791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0DB330-28EB-484F-AB87-5F21BD6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F81AE-3647-4A29-9252-59B6DF1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767E3-0B56-43F6-BF94-AA40797B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4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94F9A-497F-4977-9E93-A2E57EAC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5544A-1015-43BB-98E2-72AE4BED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225B7E-CE30-4CCF-A7E6-BA432C85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D04B5-C55D-4445-ADB0-EE94BD7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A8F3BE-6253-4789-ACD4-74D54DDA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D55794-27B0-45E3-8CED-C231DD85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0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A44E-222F-4CD8-968A-9B9A8237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085646-1D27-4014-86EA-A6488D45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15D722-991B-46A6-9E57-8398F87A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5AC8D-12FB-46CB-A4A5-3F248747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288DF6-3506-4096-B65C-551E090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4FEEB-A3A7-47D1-894D-7C9A2466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AE934-63FD-4AD2-AA77-0141EA12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AE77F-F8D8-4D86-9E3B-940DCBAB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2924D-6BFD-4A78-99BD-66448940A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5BF7-E6F2-43E3-83B0-7EA589B5F9D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7AD77-F473-4BDF-A3F4-78FED4F7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6BBAD-4DAD-487E-B903-1E28293C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7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2697F-EE34-456F-834B-103082437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noProof="1"/>
              <a:t>4-dars</a:t>
            </a:r>
          </a:p>
          <a:p>
            <a:r>
              <a:rPr lang="en-US" sz="4400" b="1" noProof="1"/>
              <a:t>    Matematika va sonlar</a:t>
            </a:r>
          </a:p>
        </p:txBody>
      </p:sp>
      <p:pic>
        <p:nvPicPr>
          <p:cNvPr id="4" name="logoPNG.png" descr="logoPNG.png">
            <a:extLst>
              <a:ext uri="{FF2B5EF4-FFF2-40B4-BE49-F238E27FC236}">
                <a16:creationId xmlns:a16="http://schemas.microsoft.com/office/drawing/2014/main" id="{61D711D9-D19C-4C63-BEC3-1E8435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3" y="633803"/>
            <a:ext cx="7928256" cy="297574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A76A65E3-1B5E-4480-BD49-964168D24BD1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336C90A-BDF3-47C5-AA99-358CBDAC3790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9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89BE43B3-A607-4E8D-8580-481575D39B26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9FA76FF3-8C0F-4C7C-AD3F-C503D9D9EC13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945E78-8741-4FD5-B58D-B02557179BD6}"/>
              </a:ext>
            </a:extLst>
          </p:cNvPr>
          <p:cNvSpPr txBox="1">
            <a:spLocks/>
          </p:cNvSpPr>
          <p:nvPr/>
        </p:nvSpPr>
        <p:spPr>
          <a:xfrm>
            <a:off x="838200" y="-99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4.4 math, random </a:t>
            </a:r>
            <a:r>
              <a:rPr lang="en-US" b="1" noProof="1">
                <a:solidFill>
                  <a:srgbClr val="0070C0"/>
                </a:solidFill>
              </a:rPr>
              <a:t>modullari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8C58E4-F206-4210-8318-8AF0C32C8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6" y="839672"/>
            <a:ext cx="11463481" cy="601832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08B9F5-49C9-4224-91A5-FA45E9CDCE28}"/>
              </a:ext>
            </a:extLst>
          </p:cNvPr>
          <p:cNvSpPr/>
          <p:nvPr/>
        </p:nvSpPr>
        <p:spPr>
          <a:xfrm>
            <a:off x="1038687" y="5663953"/>
            <a:ext cx="10315113" cy="177554"/>
          </a:xfrm>
          <a:prstGeom prst="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55AE3B-3FB0-4677-A40D-EDC3D01B5572}"/>
              </a:ext>
            </a:extLst>
          </p:cNvPr>
          <p:cNvSpPr/>
          <p:nvPr/>
        </p:nvSpPr>
        <p:spPr>
          <a:xfrm>
            <a:off x="11153313" y="1748901"/>
            <a:ext cx="200487" cy="3915052"/>
          </a:xfrm>
          <a:prstGeom prst="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01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89BE43B3-A607-4E8D-8580-481575D39B26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9FA76FF3-8C0F-4C7C-AD3F-C503D9D9EC13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945E78-8741-4FD5-B58D-B02557179BD6}"/>
              </a:ext>
            </a:extLst>
          </p:cNvPr>
          <p:cNvSpPr txBox="1">
            <a:spLocks/>
          </p:cNvSpPr>
          <p:nvPr/>
        </p:nvSpPr>
        <p:spPr>
          <a:xfrm>
            <a:off x="838200" y="-99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4.4 math, random </a:t>
            </a:r>
            <a:r>
              <a:rPr lang="en-US" b="1" noProof="1">
                <a:solidFill>
                  <a:srgbClr val="0070C0"/>
                </a:solidFill>
              </a:rPr>
              <a:t>modullari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DA51C7-C486-4D20-8DCA-3DFCB6AA4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7" y="857250"/>
            <a:ext cx="11430000" cy="60007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B17FCB8-B86D-428C-B295-9DA5392B3B2B}"/>
              </a:ext>
            </a:extLst>
          </p:cNvPr>
          <p:cNvSpPr/>
          <p:nvPr/>
        </p:nvSpPr>
        <p:spPr>
          <a:xfrm>
            <a:off x="1029810" y="5637320"/>
            <a:ext cx="10323990" cy="186431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51540F-0B44-4DA6-954E-B61F95C870DC}"/>
              </a:ext>
            </a:extLst>
          </p:cNvPr>
          <p:cNvSpPr/>
          <p:nvPr/>
        </p:nvSpPr>
        <p:spPr>
          <a:xfrm>
            <a:off x="11162190" y="1784412"/>
            <a:ext cx="191610" cy="3852908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6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87BF2-1293-45D7-BC82-AF9DF0B1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66"/>
            <a:ext cx="10515600" cy="1325563"/>
          </a:xfrm>
        </p:spPr>
        <p:txBody>
          <a:bodyPr/>
          <a:lstStyle/>
          <a:p>
            <a:r>
              <a:rPr lang="en-US" b="1" noProof="1">
                <a:solidFill>
                  <a:schemeClr val="accent1"/>
                </a:solidFill>
              </a:rPr>
              <a:t>Mashqlar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5" name="giphy">
            <a:hlinkClick r:id="" action="ppaction://media"/>
            <a:extLst>
              <a:ext uri="{FF2B5EF4-FFF2-40B4-BE49-F238E27FC236}">
                <a16:creationId xmlns:a16="http://schemas.microsoft.com/office/drawing/2014/main" id="{B6940EBC-AF3C-4DE5-A90A-E3DAAA6E4D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26396" y="1414848"/>
            <a:ext cx="6666223" cy="46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oc_2021-03-01_15-45-53">
            <a:hlinkClick r:id="" action="ppaction://media"/>
            <a:extLst>
              <a:ext uri="{FF2B5EF4-FFF2-40B4-BE49-F238E27FC236}">
                <a16:creationId xmlns:a16="http://schemas.microsoft.com/office/drawing/2014/main" id="{47C531D2-8BB3-46D3-8084-422200F0BFE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2414" y="1055086"/>
            <a:ext cx="7692705" cy="4297088"/>
          </a:xfrm>
          <a:prstGeom prst="rect">
            <a:avLst/>
          </a:prstGeom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B45B2DFE-97E0-4E54-B7E6-318C0CE860A4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1C198B-9B8D-4D39-ABF5-AA364449A575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11083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p4ewrw">
            <a:hlinkClick r:id="" action="ppaction://media"/>
            <a:extLst>
              <a:ext uri="{FF2B5EF4-FFF2-40B4-BE49-F238E27FC236}">
                <a16:creationId xmlns:a16="http://schemas.microsoft.com/office/drawing/2014/main" id="{9A4FEAD4-F974-410E-A0D5-665C381216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72065" y="464936"/>
            <a:ext cx="9447870" cy="5314427"/>
          </a:xfrm>
          <a:prstGeom prst="rect">
            <a:avLst/>
          </a:prstGeom>
        </p:spPr>
      </p:pic>
      <p:sp>
        <p:nvSpPr>
          <p:cNvPr id="3" name="Rectangle">
            <a:extLst>
              <a:ext uri="{FF2B5EF4-FFF2-40B4-BE49-F238E27FC236}">
                <a16:creationId xmlns:a16="http://schemas.microsoft.com/office/drawing/2014/main" id="{8AEDB89D-DC63-4973-9D48-9E0B545FA37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102C8BEC-EB73-4C80-A77C-7DA7E5CE784B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56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3BB6-D9E8-4E8D-B2FC-90E97DCC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Dars rejasi: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616841-1966-4591-BC84-63C8BDD64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00832"/>
            <a:ext cx="10515600" cy="3835922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spAutoFit/>
          </a:bodyPr>
          <a:lstStyle>
            <a:lvl1pPr marL="798513" indent="-798513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4E87C6"/>
              </a:buClr>
              <a:buFont typeface="Wingdings" panose="05000000000000000000" pitchFamily="2" charset="2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12913" indent="-798513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3711575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054475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97375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45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117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89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261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ko-KR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4.1</a:t>
            </a:r>
            <a:r>
              <a:rPr lang="en-US" altLang="ko-KR" sz="2800" dirty="0">
                <a:ea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int, float, complex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4.2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 	Ma’lumot turini o’zgartirish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4.3</a:t>
            </a:r>
            <a:r>
              <a:rPr lang="en-US" altLang="ko-KR" sz="3200" dirty="0">
                <a:ea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Arifmetik operatorlar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4.4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 	math, random modullari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4.5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 	Vazifa</a:t>
            </a:r>
          </a:p>
          <a:p>
            <a:pPr marL="0" indent="0" eaLnBrk="1" hangingPunct="1">
              <a:lnSpc>
                <a:spcPct val="85000"/>
              </a:lnSpc>
              <a:buNone/>
            </a:pPr>
            <a:endParaRPr lang="en-US" altLang="ko-KR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ko-KR" sz="2200" dirty="0">
                <a:solidFill>
                  <a:srgbClr val="504A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4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39D4D-EF5A-452F-BACB-CC71A7AD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4.1 int, float, complex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9B2BF-9B77-46FE-AAF1-7DF8B8E73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74268"/>
            <a:ext cx="10404628" cy="4372761"/>
          </a:xfrm>
        </p:spPr>
        <p:txBody>
          <a:bodyPr/>
          <a:lstStyle/>
          <a:p>
            <a:pPr marL="0" indent="0">
              <a:buNone/>
            </a:pPr>
            <a:r>
              <a:rPr lang="en-US" b="1" noProof="1"/>
              <a:t>Integer – barcha manfiy va musbat sonlar: -324, 54445346, -25235…</a:t>
            </a:r>
          </a:p>
          <a:p>
            <a:pPr marL="0" indent="0">
              <a:buNone/>
            </a:pPr>
            <a:endParaRPr lang="en-US" b="1" noProof="1"/>
          </a:p>
          <a:p>
            <a:pPr marL="0" indent="0">
              <a:buNone/>
            </a:pPr>
            <a:r>
              <a:rPr lang="en-US" b="1" noProof="1"/>
              <a:t>Float – manfiy va musbat kasr sonlar: 345.6546, -756.234, 3.1415…</a:t>
            </a:r>
          </a:p>
          <a:p>
            <a:pPr marL="0" indent="0">
              <a:buNone/>
            </a:pPr>
            <a:endParaRPr lang="en-US" b="1" noProof="1"/>
          </a:p>
          <a:p>
            <a:pPr marL="0" indent="0">
              <a:buNone/>
            </a:pPr>
            <a:r>
              <a:rPr lang="en-US" b="1" noProof="1"/>
              <a:t>Complex - real va xayoliy qismga ega sonlar: 34+0j, 125+3d…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40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87BF2-1293-45D7-BC82-AF9DF0B1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25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4.2 </a:t>
            </a:r>
            <a:r>
              <a:rPr lang="en-US" b="1" noProof="1">
                <a:solidFill>
                  <a:srgbClr val="0070C0"/>
                </a:solidFill>
              </a:rPr>
              <a:t>Ma’lumot turini o’zgartirish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74688A-2AFC-4FDD-BBCE-00A4211A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68936"/>
            <a:ext cx="11430000" cy="60007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82C63E-F152-48EA-8642-4C4892D18DB9}"/>
              </a:ext>
            </a:extLst>
          </p:cNvPr>
          <p:cNvSpPr/>
          <p:nvPr/>
        </p:nvSpPr>
        <p:spPr>
          <a:xfrm>
            <a:off x="11159231" y="1731146"/>
            <a:ext cx="79899" cy="4358936"/>
          </a:xfrm>
          <a:prstGeom prst="rect">
            <a:avLst/>
          </a:prstGeom>
          <a:solidFill>
            <a:srgbClr val="161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081163F-BAD4-4DA0-B39B-1966530CC468}"/>
              </a:ext>
            </a:extLst>
          </p:cNvPr>
          <p:cNvSpPr/>
          <p:nvPr/>
        </p:nvSpPr>
        <p:spPr>
          <a:xfrm>
            <a:off x="952870" y="5921406"/>
            <a:ext cx="10286260" cy="168676"/>
          </a:xfrm>
          <a:prstGeom prst="rect">
            <a:avLst/>
          </a:prstGeom>
          <a:solidFill>
            <a:srgbClr val="161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8" y="87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4.2 </a:t>
            </a:r>
            <a:r>
              <a:rPr lang="en-US" b="1" noProof="1">
                <a:solidFill>
                  <a:srgbClr val="0070C0"/>
                </a:solidFill>
              </a:rPr>
              <a:t>Ma’lumot turini o’zgartirish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70BD09-7076-4121-9E4B-FD878ACBD3B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58" y="1322773"/>
            <a:ext cx="3915051" cy="3915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8AFF29A-7A60-4136-BEB5-A55689DAC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6" y="1744277"/>
            <a:ext cx="7810500" cy="379095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929FFF-E471-4B8F-BC29-D88622FB6358}"/>
              </a:ext>
            </a:extLst>
          </p:cNvPr>
          <p:cNvSpPr/>
          <p:nvPr/>
        </p:nvSpPr>
        <p:spPr>
          <a:xfrm>
            <a:off x="905522" y="4811697"/>
            <a:ext cx="6702641" cy="159798"/>
          </a:xfrm>
          <a:prstGeom prst="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62F07B-41E3-4C2F-9A2D-0CA7AC403385}"/>
              </a:ext>
            </a:extLst>
          </p:cNvPr>
          <p:cNvSpPr/>
          <p:nvPr/>
        </p:nvSpPr>
        <p:spPr>
          <a:xfrm>
            <a:off x="7483876" y="2627790"/>
            <a:ext cx="124287" cy="2183907"/>
          </a:xfrm>
          <a:prstGeom prst="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89BE43B3-A607-4E8D-8580-481575D39B26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9FA76FF3-8C0F-4C7C-AD3F-C503D9D9EC13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945E78-8741-4FD5-B58D-B02557179BD6}"/>
              </a:ext>
            </a:extLst>
          </p:cNvPr>
          <p:cNvSpPr txBox="1">
            <a:spLocks/>
          </p:cNvSpPr>
          <p:nvPr/>
        </p:nvSpPr>
        <p:spPr>
          <a:xfrm>
            <a:off x="838198" y="87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4.3 </a:t>
            </a:r>
            <a:r>
              <a:rPr lang="en-US" b="1" noProof="1">
                <a:solidFill>
                  <a:srgbClr val="0070C0"/>
                </a:solidFill>
              </a:rPr>
              <a:t>Arifmetik operatorlar</a:t>
            </a: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A9E5079B-1FC4-4C8B-8258-52F2CD536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06351"/>
              </p:ext>
            </p:extLst>
          </p:nvPr>
        </p:nvGraphicFramePr>
        <p:xfrm>
          <a:off x="1572331" y="1669002"/>
          <a:ext cx="9047334" cy="396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778">
                  <a:extLst>
                    <a:ext uri="{9D8B030D-6E8A-4147-A177-3AD203B41FA5}">
                      <a16:colId xmlns:a16="http://schemas.microsoft.com/office/drawing/2014/main" val="3687710719"/>
                    </a:ext>
                  </a:extLst>
                </a:gridCol>
                <a:gridCol w="3099953">
                  <a:extLst>
                    <a:ext uri="{9D8B030D-6E8A-4147-A177-3AD203B41FA5}">
                      <a16:colId xmlns:a16="http://schemas.microsoft.com/office/drawing/2014/main" val="3441380238"/>
                    </a:ext>
                  </a:extLst>
                </a:gridCol>
                <a:gridCol w="2931603">
                  <a:extLst>
                    <a:ext uri="{9D8B030D-6E8A-4147-A177-3AD203B41FA5}">
                      <a16:colId xmlns:a16="http://schemas.microsoft.com/office/drawing/2014/main" val="3761810326"/>
                    </a:ext>
                  </a:extLst>
                </a:gridCol>
              </a:tblGrid>
              <a:tr h="4960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mic Sans MS" panose="030F0702030302020204" pitchFamily="66" charset="0"/>
                        </a:rPr>
                        <a:t>       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                 </a:t>
                      </a:r>
                      <a:r>
                        <a:rPr lang="en-US" sz="2000" noProof="1">
                          <a:latin typeface="Comic Sans MS" panose="030F0702030302020204" pitchFamily="66" charset="0"/>
                        </a:rPr>
                        <a:t>Vazifasi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                      </a:t>
                      </a:r>
                      <a:r>
                        <a:rPr lang="en-US" sz="2000" noProof="1">
                          <a:latin typeface="Comic Sans MS" panose="030F0702030302020204" pitchFamily="66" charset="0"/>
                        </a:rPr>
                        <a:t>Misol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92375"/>
                  </a:ext>
                </a:extLst>
              </a:tr>
              <a:tr h="496037">
                <a:tc>
                  <a:txBody>
                    <a:bodyPr/>
                    <a:lstStyle/>
                    <a:p>
                      <a:r>
                        <a:rPr lang="en-US" sz="2400" dirty="0"/>
                        <a:t>                 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2400" noProof="1"/>
                        <a:t>Qo’shish operatori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      5 + 2 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--&gt;</a:t>
                      </a: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88915"/>
                  </a:ext>
                </a:extLst>
              </a:tr>
              <a:tr h="496037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</a:t>
                      </a:r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     Ayrish operatori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      20 – 7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--&gt; </a:t>
                      </a: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23750"/>
                  </a:ext>
                </a:extLst>
              </a:tr>
              <a:tr h="496037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</a:t>
                      </a:r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         Ko’paytiradi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      4 * 2 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--&gt;</a:t>
                      </a: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63981"/>
                  </a:ext>
                </a:extLst>
              </a:tr>
              <a:tr h="496037">
                <a:tc>
                  <a:txBody>
                    <a:bodyPr/>
                    <a:lstStyle/>
                    <a:p>
                      <a:r>
                        <a:rPr lang="en-US" sz="2400" dirty="0"/>
                        <a:t>                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Qoldiqsiz bo’lish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      5 / 2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--&gt;  </a:t>
                      </a: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0240"/>
                  </a:ext>
                </a:extLst>
              </a:tr>
              <a:tr h="496037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</a:t>
                      </a:r>
                      <a:r>
                        <a:rPr lang="en-US" sz="240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    Qoldiqli bo’lish(int)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      20 // 3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--&gt; </a:t>
                      </a: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56512"/>
                  </a:ext>
                </a:extLst>
              </a:tr>
              <a:tr h="496037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</a:t>
                      </a:r>
                      <a:r>
                        <a:rPr lang="en-US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   Bo’lingandagi qoldiq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      17 % 6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--&gt;</a:t>
                      </a: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3309"/>
                  </a:ext>
                </a:extLst>
              </a:tr>
              <a:tr h="496037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</a:t>
                      </a:r>
                      <a:r>
                        <a:rPr lang="en-US" sz="2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       Sonning darajasi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       3**5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--&gt; </a:t>
                      </a: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  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40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96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89BE43B3-A607-4E8D-8580-481575D39B26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9FA76FF3-8C0F-4C7C-AD3F-C503D9D9EC13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945E78-8741-4FD5-B58D-B02557179BD6}"/>
              </a:ext>
            </a:extLst>
          </p:cNvPr>
          <p:cNvSpPr txBox="1">
            <a:spLocks/>
          </p:cNvSpPr>
          <p:nvPr/>
        </p:nvSpPr>
        <p:spPr>
          <a:xfrm>
            <a:off x="838200" y="-99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4.4 math, random </a:t>
            </a:r>
            <a:r>
              <a:rPr lang="en-US" b="1" noProof="1">
                <a:solidFill>
                  <a:srgbClr val="0070C0"/>
                </a:solidFill>
              </a:rPr>
              <a:t>modullari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35BCCD-680C-4FEA-8AF6-E3847809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5" y="1033592"/>
            <a:ext cx="10515600" cy="5836094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B7F91F87-B8D0-45BC-881F-C1BBC3DA7844}"/>
              </a:ext>
            </a:extLst>
          </p:cNvPr>
          <p:cNvSpPr/>
          <p:nvPr/>
        </p:nvSpPr>
        <p:spPr>
          <a:xfrm>
            <a:off x="8478175" y="1118585"/>
            <a:ext cx="2574524" cy="100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Python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0B6046F-5480-449B-8C64-8AA389D826F8}"/>
              </a:ext>
            </a:extLst>
          </p:cNvPr>
          <p:cNvCxnSpPr/>
          <p:nvPr/>
        </p:nvCxnSpPr>
        <p:spPr>
          <a:xfrm flipH="1">
            <a:off x="7501631" y="1731146"/>
            <a:ext cx="976544" cy="514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1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89BE43B3-A607-4E8D-8580-481575D39B26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9FA76FF3-8C0F-4C7C-AD3F-C503D9D9EC13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945E78-8741-4FD5-B58D-B02557179BD6}"/>
              </a:ext>
            </a:extLst>
          </p:cNvPr>
          <p:cNvSpPr txBox="1">
            <a:spLocks/>
          </p:cNvSpPr>
          <p:nvPr/>
        </p:nvSpPr>
        <p:spPr>
          <a:xfrm>
            <a:off x="838200" y="-99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4.4 math, random </a:t>
            </a:r>
            <a:r>
              <a:rPr lang="en-US" b="1" noProof="1">
                <a:solidFill>
                  <a:srgbClr val="0070C0"/>
                </a:solidFill>
              </a:rPr>
              <a:t>modullari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F3C649-F630-4CCF-A2BE-2CE217F21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45" y="1013380"/>
            <a:ext cx="7051755" cy="5538339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1C6D0867-C680-49FB-ACF2-80D097B0B6D9}"/>
              </a:ext>
            </a:extLst>
          </p:cNvPr>
          <p:cNvSpPr/>
          <p:nvPr/>
        </p:nvSpPr>
        <p:spPr>
          <a:xfrm>
            <a:off x="656948" y="2891330"/>
            <a:ext cx="3400148" cy="1429307"/>
          </a:xfrm>
          <a:prstGeom prst="ellipse">
            <a:avLst/>
          </a:prstGeom>
          <a:solidFill>
            <a:srgbClr val="F2A1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esa Python modullari</a:t>
            </a:r>
          </a:p>
        </p:txBody>
      </p:sp>
    </p:spTree>
    <p:extLst>
      <p:ext uri="{BB962C8B-B14F-4D97-AF65-F5344CB8AC3E}">
        <p14:creationId xmlns:p14="http://schemas.microsoft.com/office/powerpoint/2010/main" val="3316770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216</Words>
  <Application>Microsoft Office PowerPoint</Application>
  <PresentationFormat>Широкоэкранный</PresentationFormat>
  <Paragraphs>58</Paragraphs>
  <Slides>13</Slides>
  <Notes>7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Times New Roman</vt:lpstr>
      <vt:lpstr>Wingdings</vt:lpstr>
      <vt:lpstr>Тема Office</vt:lpstr>
      <vt:lpstr>Презентация PowerPoint</vt:lpstr>
      <vt:lpstr>Презентация PowerPoint</vt:lpstr>
      <vt:lpstr>Dars rejasi:</vt:lpstr>
      <vt:lpstr>4.1 int, float, complex</vt:lpstr>
      <vt:lpstr>4.2 Ma’lumot turini o’zgartirish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Mashqlar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</dc:creator>
  <cp:lastModifiedBy>User</cp:lastModifiedBy>
  <cp:revision>97</cp:revision>
  <dcterms:created xsi:type="dcterms:W3CDTF">2021-01-26T11:27:43Z</dcterms:created>
  <dcterms:modified xsi:type="dcterms:W3CDTF">2021-05-05T06:35:07Z</dcterms:modified>
</cp:coreProperties>
</file>