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57" r:id="rId3"/>
    <p:sldId id="259" r:id="rId4"/>
    <p:sldId id="261" r:id="rId5"/>
    <p:sldId id="258" r:id="rId6"/>
    <p:sldId id="260" r:id="rId7"/>
    <p:sldId id="262" r:id="rId8"/>
    <p:sldId id="286" r:id="rId9"/>
    <p:sldId id="294" r:id="rId10"/>
    <p:sldId id="295" r:id="rId11"/>
    <p:sldId id="287" r:id="rId12"/>
    <p:sldId id="288" r:id="rId13"/>
    <p:sldId id="267" r:id="rId14"/>
    <p:sldId id="270" r:id="rId15"/>
    <p:sldId id="272" r:id="rId16"/>
    <p:sldId id="274" r:id="rId17"/>
    <p:sldId id="278" r:id="rId18"/>
    <p:sldId id="296" r:id="rId19"/>
    <p:sldId id="297" r:id="rId20"/>
    <p:sldId id="298" r:id="rId21"/>
    <p:sldId id="299" r:id="rId22"/>
    <p:sldId id="300" r:id="rId23"/>
    <p:sldId id="277" r:id="rId24"/>
    <p:sldId id="282" r:id="rId25"/>
    <p:sldId id="265" r:id="rId26"/>
    <p:sldId id="266"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jRAr7m1X63WqwKQPAbCVw8xu7q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33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 name="Google Shape;14;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 name="Google Shape;20;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1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1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1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450273" y="0"/>
            <a:ext cx="8229600" cy="1904854"/>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000"/>
              <a:buFont typeface="Times New Roman"/>
              <a:buNone/>
            </a:pPr>
            <a:r>
              <a:rPr lang="en-US" sz="2000" dirty="0">
                <a:latin typeface="Times New Roman"/>
                <a:ea typeface="Times New Roman"/>
                <a:cs typeface="Times New Roman"/>
                <a:sym typeface="Times New Roman"/>
              </a:rPr>
              <a:t>A Socially Relevant Project -I presentation on</a:t>
            </a:r>
            <a:br>
              <a:rPr lang="en-US" sz="3200" b="1" dirty="0">
                <a:latin typeface="Times New Roman"/>
                <a:ea typeface="Times New Roman"/>
                <a:cs typeface="Times New Roman"/>
                <a:sym typeface="Times New Roman"/>
              </a:rPr>
            </a:br>
            <a:r>
              <a:rPr lang="en-US" sz="2000" b="1" dirty="0">
                <a:latin typeface="Times New Roman"/>
                <a:ea typeface="Times New Roman"/>
                <a:cs typeface="Times New Roman"/>
                <a:sym typeface="Times New Roman"/>
              </a:rPr>
              <a:t>Sentimental Analysis of Twitter Data</a:t>
            </a:r>
            <a:endParaRPr sz="2800" b="1" dirty="0">
              <a:latin typeface="Times New Roman"/>
              <a:ea typeface="Times New Roman"/>
              <a:cs typeface="Times New Roman"/>
              <a:sym typeface="Times New Roman"/>
            </a:endParaRPr>
          </a:p>
        </p:txBody>
      </p:sp>
      <p:sp>
        <p:nvSpPr>
          <p:cNvPr id="85" name="Google Shape;85;p1"/>
          <p:cNvSpPr txBox="1">
            <a:spLocks noGrp="1"/>
          </p:cNvSpPr>
          <p:nvPr>
            <p:ph type="body" idx="1"/>
          </p:nvPr>
        </p:nvSpPr>
        <p:spPr>
          <a:xfrm>
            <a:off x="304800" y="5029200"/>
            <a:ext cx="4343400" cy="15240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spcBef>
                <a:spcPts val="0"/>
              </a:spcBef>
              <a:spcAft>
                <a:spcPts val="0"/>
              </a:spcAft>
              <a:buClr>
                <a:schemeClr val="dk1"/>
              </a:buClr>
              <a:buSzPct val="100000"/>
              <a:buNone/>
            </a:pPr>
            <a:endParaRPr sz="2000" b="1">
              <a:solidFill>
                <a:srgbClr val="0070C0"/>
              </a:solidFill>
              <a:latin typeface="Times New Roman"/>
              <a:ea typeface="Times New Roman"/>
              <a:cs typeface="Times New Roman"/>
              <a:sym typeface="Times New Roman"/>
            </a:endParaRPr>
          </a:p>
          <a:p>
            <a:pPr marL="0" lvl="0" indent="0" algn="l" rtl="0">
              <a:spcBef>
                <a:spcPts val="400"/>
              </a:spcBef>
              <a:spcAft>
                <a:spcPts val="0"/>
              </a:spcAft>
              <a:buClr>
                <a:srgbClr val="0070C0"/>
              </a:buClr>
              <a:buSzPct val="100000"/>
              <a:buNone/>
            </a:pPr>
            <a:r>
              <a:rPr lang="en-US" sz="8000" b="1">
                <a:solidFill>
                  <a:srgbClr val="0070C0"/>
                </a:solidFill>
                <a:latin typeface="Times New Roman"/>
                <a:ea typeface="Times New Roman"/>
                <a:cs typeface="Times New Roman"/>
                <a:sym typeface="Times New Roman"/>
              </a:rPr>
              <a:t>Under the guidance of		</a:t>
            </a:r>
            <a:endParaRPr sz="8000" b="1">
              <a:solidFill>
                <a:srgbClr val="C00000"/>
              </a:solidFill>
              <a:latin typeface="Times New Roman"/>
              <a:ea typeface="Times New Roman"/>
              <a:cs typeface="Times New Roman"/>
              <a:sym typeface="Times New Roman"/>
            </a:endParaRPr>
          </a:p>
          <a:p>
            <a:pPr marL="0" lvl="0" indent="0" algn="l" rtl="0">
              <a:spcBef>
                <a:spcPts val="400"/>
              </a:spcBef>
              <a:spcAft>
                <a:spcPts val="0"/>
              </a:spcAft>
              <a:buClr>
                <a:srgbClr val="C00000"/>
              </a:buClr>
              <a:buSzPct val="100000"/>
              <a:buNone/>
            </a:pPr>
            <a:r>
              <a:rPr lang="en-US" sz="8000" b="1">
                <a:solidFill>
                  <a:srgbClr val="C00000"/>
                </a:solidFill>
                <a:latin typeface="Times New Roman"/>
                <a:ea typeface="Times New Roman"/>
                <a:cs typeface="Times New Roman"/>
                <a:sym typeface="Times New Roman"/>
              </a:rPr>
              <a:t>Dr.K.Reddy Madhavi</a:t>
            </a:r>
            <a:endParaRPr sz="8000" b="1">
              <a:solidFill>
                <a:srgbClr val="C00000"/>
              </a:solidFill>
              <a:latin typeface="Times New Roman"/>
              <a:ea typeface="Times New Roman"/>
              <a:cs typeface="Times New Roman"/>
              <a:sym typeface="Times New Roman"/>
            </a:endParaRPr>
          </a:p>
          <a:p>
            <a:pPr marL="0" lvl="0" indent="0" algn="l" rtl="0">
              <a:spcBef>
                <a:spcPts val="400"/>
              </a:spcBef>
              <a:spcAft>
                <a:spcPts val="0"/>
              </a:spcAft>
              <a:buClr>
                <a:srgbClr val="C00000"/>
              </a:buClr>
              <a:buSzPct val="100000"/>
              <a:buNone/>
            </a:pPr>
            <a:r>
              <a:rPr lang="en-US" sz="8000" b="1">
                <a:solidFill>
                  <a:srgbClr val="C00000"/>
                </a:solidFill>
                <a:latin typeface="Times New Roman"/>
                <a:ea typeface="Times New Roman"/>
                <a:cs typeface="Times New Roman"/>
                <a:sym typeface="Times New Roman"/>
              </a:rPr>
              <a:t>Associate Professor</a:t>
            </a:r>
            <a:endParaRPr sz="8000" b="1">
              <a:solidFill>
                <a:srgbClr val="C00000"/>
              </a:solidFill>
              <a:latin typeface="Times New Roman"/>
              <a:ea typeface="Times New Roman"/>
              <a:cs typeface="Times New Roman"/>
              <a:sym typeface="Times New Roman"/>
            </a:endParaRPr>
          </a:p>
          <a:p>
            <a:pPr marL="0" lvl="0" indent="0" algn="l" rtl="0">
              <a:spcBef>
                <a:spcPts val="400"/>
              </a:spcBef>
              <a:spcAft>
                <a:spcPts val="0"/>
              </a:spcAft>
              <a:buClr>
                <a:srgbClr val="C00000"/>
              </a:buClr>
              <a:buSzPct val="100000"/>
              <a:buNone/>
            </a:pPr>
            <a:r>
              <a:rPr lang="en-US" sz="8000" b="1">
                <a:solidFill>
                  <a:srgbClr val="C00000"/>
                </a:solidFill>
                <a:latin typeface="Times New Roman"/>
                <a:ea typeface="Times New Roman"/>
                <a:cs typeface="Times New Roman"/>
                <a:sym typeface="Times New Roman"/>
              </a:rPr>
              <a:t>Dept. of CSE</a:t>
            </a:r>
            <a:endParaRPr/>
          </a:p>
        </p:txBody>
      </p:sp>
      <p:sp>
        <p:nvSpPr>
          <p:cNvPr id="86" name="Google Shape;86;p1"/>
          <p:cNvSpPr txBox="1"/>
          <p:nvPr/>
        </p:nvSpPr>
        <p:spPr>
          <a:xfrm>
            <a:off x="755073" y="1447800"/>
            <a:ext cx="7924800" cy="4402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a:solidFill>
                  <a:srgbClr val="C00000"/>
                </a:solidFill>
                <a:latin typeface="Times New Roman"/>
                <a:ea typeface="Times New Roman"/>
                <a:cs typeface="Times New Roman"/>
                <a:sym typeface="Times New Roman"/>
              </a:rPr>
              <a:t>Presented by Batch No.: SRP-CSE-19-A-0</a:t>
            </a:r>
            <a:r>
              <a:rPr lang="en-US" sz="2000" b="1">
                <a:solidFill>
                  <a:srgbClr val="C00000"/>
                </a:solidFill>
                <a:latin typeface="Times New Roman"/>
                <a:ea typeface="Times New Roman"/>
                <a:cs typeface="Times New Roman"/>
                <a:sym typeface="Times New Roman"/>
              </a:rPr>
              <a:t>8</a:t>
            </a:r>
            <a:endParaRPr/>
          </a:p>
          <a:p>
            <a:pPr marL="0" marR="0" lvl="0" indent="0" algn="ctr" rtl="0">
              <a:spcBef>
                <a:spcPts val="0"/>
              </a:spcBef>
              <a:spcAft>
                <a:spcPts val="0"/>
              </a:spcAft>
              <a:buNone/>
            </a:pPr>
            <a:endParaRPr sz="2000" b="1" i="0" u="none" strike="noStrike" cap="none">
              <a:solidFill>
                <a:schemeClr val="dk2"/>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000" b="1" i="0" u="none" strike="noStrike" cap="none">
                <a:solidFill>
                  <a:srgbClr val="C00000"/>
                </a:solidFill>
                <a:latin typeface="Times New Roman"/>
                <a:ea typeface="Times New Roman"/>
                <a:cs typeface="Times New Roman"/>
                <a:sym typeface="Times New Roman"/>
              </a:rPr>
              <a:t>G. Naga Eshitha         Roll No:19121A0565</a:t>
            </a:r>
            <a:endParaRPr/>
          </a:p>
          <a:p>
            <a:pPr marL="0" marR="0" lvl="0" indent="0" algn="ctr" rtl="0">
              <a:spcBef>
                <a:spcPts val="0"/>
              </a:spcBef>
              <a:spcAft>
                <a:spcPts val="0"/>
              </a:spcAft>
              <a:buNone/>
            </a:pPr>
            <a:r>
              <a:rPr lang="en-US" sz="2000" b="1" i="0" u="none" strike="noStrike" cap="none">
                <a:solidFill>
                  <a:srgbClr val="C00000"/>
                </a:solidFill>
                <a:latin typeface="Times New Roman"/>
                <a:ea typeface="Times New Roman"/>
                <a:cs typeface="Times New Roman"/>
                <a:sym typeface="Times New Roman"/>
              </a:rPr>
              <a:t>C. Anusha                   Roll No:19121A0538</a:t>
            </a:r>
            <a:endParaRPr sz="18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2000" b="1" i="0" u="none" strike="noStrike" cap="none">
                <a:solidFill>
                  <a:srgbClr val="C00000"/>
                </a:solidFill>
                <a:latin typeface="Times New Roman"/>
                <a:ea typeface="Times New Roman"/>
                <a:cs typeface="Times New Roman"/>
                <a:sym typeface="Times New Roman"/>
              </a:rPr>
              <a:t>A. Abdul Bari             Roll No:19121A0502</a:t>
            </a:r>
            <a:endParaRPr/>
          </a:p>
          <a:p>
            <a:pPr marL="0" marR="0" lvl="0" indent="0" algn="ctr" rtl="0">
              <a:spcBef>
                <a:spcPts val="0"/>
              </a:spcBef>
              <a:spcAft>
                <a:spcPts val="0"/>
              </a:spcAft>
              <a:buNone/>
            </a:pPr>
            <a:r>
              <a:rPr lang="en-US" sz="2000" b="1" i="0" u="none" strike="noStrike" cap="none">
                <a:solidFill>
                  <a:srgbClr val="C00000"/>
                </a:solidFill>
                <a:latin typeface="Times New Roman"/>
                <a:ea typeface="Times New Roman"/>
                <a:cs typeface="Times New Roman"/>
                <a:sym typeface="Times New Roman"/>
              </a:rPr>
              <a:t>G. Hemanth Kumar   Roll No:19121A0558</a:t>
            </a:r>
            <a:endParaRPr/>
          </a:p>
          <a:p>
            <a:pPr marL="0" marR="0" lvl="0" indent="0" algn="ctr" rtl="0">
              <a:spcBef>
                <a:spcPts val="0"/>
              </a:spcBef>
              <a:spcAft>
                <a:spcPts val="0"/>
              </a:spcAft>
              <a:buNone/>
            </a:pPr>
            <a:r>
              <a:rPr lang="en-US" sz="2000" b="1" i="0" u="none" strike="noStrike" cap="none">
                <a:solidFill>
                  <a:srgbClr val="C00000"/>
                </a:solidFill>
                <a:latin typeface="Times New Roman"/>
                <a:ea typeface="Times New Roman"/>
                <a:cs typeface="Times New Roman"/>
                <a:sym typeface="Times New Roman"/>
              </a:rPr>
              <a:t>B. Nagendra Naik       Roll No:19121A0524</a:t>
            </a:r>
            <a:endParaRPr/>
          </a:p>
          <a:p>
            <a:pPr marL="0" marR="0" lvl="0" indent="0" algn="ctr" rtl="0">
              <a:spcBef>
                <a:spcPts val="0"/>
              </a:spcBef>
              <a:spcAft>
                <a:spcPts val="0"/>
              </a:spcAft>
              <a:buNone/>
            </a:pPr>
            <a:endParaRPr sz="2000" b="1" i="0" u="none" strike="noStrike" cap="none">
              <a:solidFill>
                <a:srgbClr val="C00000"/>
              </a:solidFill>
              <a:latin typeface="Times New Roman"/>
              <a:ea typeface="Times New Roman"/>
              <a:cs typeface="Times New Roman"/>
              <a:sym typeface="Times New Roman"/>
            </a:endParaRPr>
          </a:p>
          <a:p>
            <a:pPr marL="0" marR="0" lvl="0" indent="0" algn="ctr" rtl="0">
              <a:spcBef>
                <a:spcPts val="0"/>
              </a:spcBef>
              <a:spcAft>
                <a:spcPts val="0"/>
              </a:spcAft>
              <a:buNone/>
            </a:pPr>
            <a:endParaRPr sz="2000" b="1" i="0" u="none" strike="noStrike" cap="none">
              <a:solidFill>
                <a:srgbClr val="C00000"/>
              </a:solidFill>
              <a:latin typeface="Times New Roman"/>
              <a:ea typeface="Times New Roman"/>
              <a:cs typeface="Times New Roman"/>
              <a:sym typeface="Times New Roman"/>
            </a:endParaRPr>
          </a:p>
          <a:p>
            <a:pPr marL="0" marR="0" lvl="0" indent="0" algn="ctr" rtl="0">
              <a:spcBef>
                <a:spcPts val="0"/>
              </a:spcBef>
              <a:spcAft>
                <a:spcPts val="0"/>
              </a:spcAft>
              <a:buNone/>
            </a:pPr>
            <a:endParaRPr sz="2000" b="1" i="0" u="none" strike="noStrike" cap="none">
              <a:solidFill>
                <a:srgbClr val="C00000"/>
              </a:solidFill>
              <a:latin typeface="Times New Roman"/>
              <a:ea typeface="Times New Roman"/>
              <a:cs typeface="Times New Roman"/>
              <a:sym typeface="Times New Roman"/>
            </a:endParaRPr>
          </a:p>
          <a:p>
            <a:pPr marL="0" marR="0" lvl="0" indent="0" algn="ctr" rtl="0">
              <a:spcBef>
                <a:spcPts val="0"/>
              </a:spcBef>
              <a:spcAft>
                <a:spcPts val="0"/>
              </a:spcAft>
              <a:buNone/>
            </a:pPr>
            <a:endParaRPr sz="2000" b="1" i="0" u="none" strike="noStrike" cap="none">
              <a:solidFill>
                <a:srgbClr val="C00000"/>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000" b="1" i="0" u="none" strike="noStrike" cap="none">
                <a:solidFill>
                  <a:srgbClr val="C00000"/>
                </a:solidFill>
                <a:latin typeface="Times New Roman"/>
                <a:ea typeface="Times New Roman"/>
                <a:cs typeface="Times New Roman"/>
                <a:sym typeface="Times New Roman"/>
              </a:rPr>
              <a:t>   </a:t>
            </a:r>
            <a:endParaRPr sz="2000" b="1" i="0" u="none" strike="noStrike" cap="none">
              <a:solidFill>
                <a:srgbClr val="C0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i="0" u="none" strike="noStrike" cap="none">
                <a:solidFill>
                  <a:srgbClr val="C00000"/>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000" b="1">
                <a:solidFill>
                  <a:srgbClr val="FF0000"/>
                </a:solidFill>
                <a:latin typeface="Times New Roman"/>
                <a:ea typeface="Times New Roman"/>
                <a:cs typeface="Times New Roman"/>
                <a:sym typeface="Times New Roman"/>
              </a:rPr>
              <a:t> </a:t>
            </a:r>
            <a:endParaRPr/>
          </a:p>
        </p:txBody>
      </p:sp>
      <p:pic>
        <p:nvPicPr>
          <p:cNvPr id="87" name="Google Shape;87;p1" descr="clge"/>
          <p:cNvPicPr preferRelativeResize="0"/>
          <p:nvPr/>
        </p:nvPicPr>
        <p:blipFill rotWithShape="1">
          <a:blip r:embed="rId3">
            <a:alphaModFix/>
          </a:blip>
          <a:srcRect/>
          <a:stretch/>
        </p:blipFill>
        <p:spPr>
          <a:xfrm>
            <a:off x="3429000" y="3657600"/>
            <a:ext cx="3276600" cy="1143000"/>
          </a:xfrm>
          <a:prstGeom prst="rect">
            <a:avLst/>
          </a:prstGeom>
          <a:noFill/>
          <a:ln>
            <a:noFill/>
          </a:ln>
        </p:spPr>
      </p:pic>
      <p:sp>
        <p:nvSpPr>
          <p:cNvPr id="88" name="Google Shape;88;p1"/>
          <p:cNvSpPr/>
          <p:nvPr/>
        </p:nvSpPr>
        <p:spPr>
          <a:xfrm>
            <a:off x="5181600" y="5105400"/>
            <a:ext cx="3726872"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70C0"/>
                </a:solidFill>
                <a:latin typeface="Times New Roman"/>
                <a:ea typeface="Times New Roman"/>
                <a:cs typeface="Times New Roman"/>
                <a:sym typeface="Times New Roman"/>
              </a:rPr>
              <a:t>HOD:</a:t>
            </a:r>
            <a:endParaRPr/>
          </a:p>
          <a:p>
            <a:pPr marL="0" marR="0" lvl="0" indent="0" algn="l" rtl="0">
              <a:spcBef>
                <a:spcPts val="0"/>
              </a:spcBef>
              <a:spcAft>
                <a:spcPts val="0"/>
              </a:spcAft>
              <a:buNone/>
            </a:pPr>
            <a:r>
              <a:rPr lang="en-US" sz="2000" b="1">
                <a:solidFill>
                  <a:srgbClr val="C00000"/>
                </a:solidFill>
                <a:latin typeface="Times New Roman"/>
                <a:ea typeface="Times New Roman"/>
                <a:cs typeface="Times New Roman"/>
                <a:sym typeface="Times New Roman"/>
              </a:rPr>
              <a:t>Dr.B.Narendra Kumar Rao,</a:t>
            </a:r>
            <a:endParaRPr/>
          </a:p>
          <a:p>
            <a:pPr marL="0" marR="0" lvl="0" indent="0" algn="l" rtl="0">
              <a:spcBef>
                <a:spcPts val="0"/>
              </a:spcBef>
              <a:spcAft>
                <a:spcPts val="0"/>
              </a:spcAft>
              <a:buNone/>
            </a:pPr>
            <a:r>
              <a:rPr lang="en-US" sz="2000" b="1">
                <a:solidFill>
                  <a:srgbClr val="C00000"/>
                </a:solidFill>
                <a:latin typeface="Times New Roman"/>
                <a:ea typeface="Times New Roman"/>
                <a:cs typeface="Times New Roman"/>
                <a:sym typeface="Times New Roman"/>
              </a:rPr>
              <a:t>Professor &amp; Head, </a:t>
            </a:r>
            <a:endParaRPr/>
          </a:p>
          <a:p>
            <a:pPr marL="0" marR="0" lvl="0" indent="0" algn="l" rtl="0">
              <a:spcBef>
                <a:spcPts val="0"/>
              </a:spcBef>
              <a:spcAft>
                <a:spcPts val="0"/>
              </a:spcAft>
              <a:buNone/>
            </a:pPr>
            <a:r>
              <a:rPr lang="en-US" sz="2000" b="1">
                <a:solidFill>
                  <a:srgbClr val="C00000"/>
                </a:solidFill>
                <a:latin typeface="Times New Roman"/>
                <a:ea typeface="Times New Roman"/>
                <a:cs typeface="Times New Roman"/>
                <a:sym typeface="Times New Roman"/>
              </a:rPr>
              <a:t>Dept. of CSE</a:t>
            </a:r>
            <a:endParaRPr/>
          </a:p>
        </p:txBody>
      </p:sp>
      <p:sp>
        <p:nvSpPr>
          <p:cNvPr id="89" name="Google Shape;89;p1"/>
          <p:cNvSpPr/>
          <p:nvPr/>
        </p:nvSpPr>
        <p:spPr>
          <a:xfrm>
            <a:off x="2514600" y="4648200"/>
            <a:ext cx="42672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00B050"/>
                </a:solidFill>
                <a:latin typeface="Times New Roman"/>
                <a:ea typeface="Times New Roman"/>
                <a:cs typeface="Times New Roman"/>
                <a:sym typeface="Times New Roman"/>
              </a:rPr>
              <a:t>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8F9F50-AF07-4AB3-91E9-6D04561F51FA}"/>
              </a:ext>
            </a:extLst>
          </p:cNvPr>
          <p:cNvSpPr txBox="1"/>
          <p:nvPr/>
        </p:nvSpPr>
        <p:spPr>
          <a:xfrm>
            <a:off x="481262" y="541422"/>
            <a:ext cx="8325853" cy="4770537"/>
          </a:xfrm>
          <a:prstGeom prst="rect">
            <a:avLst/>
          </a:prstGeom>
          <a:noFill/>
        </p:spPr>
        <p:txBody>
          <a:bodyPr wrap="square" rtlCol="0">
            <a:spAutoFit/>
          </a:bodyPr>
          <a:lstStyle/>
          <a:p>
            <a:r>
              <a:rPr lang="en-IN" sz="2000" b="1" dirty="0">
                <a:latin typeface="Verdana" panose="020B0604030504040204" pitchFamily="34" charset="0"/>
                <a:ea typeface="Verdana" panose="020B0604030504040204" pitchFamily="34" charset="0"/>
              </a:rPr>
              <a:t>Non Functional Requirements</a:t>
            </a:r>
          </a:p>
          <a:p>
            <a:endParaRPr lang="en-US" sz="1800" b="0" i="0" dirty="0">
              <a:solidFill>
                <a:srgbClr val="000000"/>
              </a:solidFill>
              <a:effectLst/>
              <a:latin typeface="Verdana" panose="020B0604030504040204" pitchFamily="34" charset="0"/>
              <a:ea typeface="Verdana" panose="020B0604030504040204" pitchFamily="34" charset="0"/>
            </a:endParaRPr>
          </a:p>
          <a:p>
            <a:pPr marL="457200" indent="-457200" algn="just">
              <a:lnSpc>
                <a:spcPct val="150000"/>
              </a:lnSpc>
              <a:buClr>
                <a:schemeClr val="accent2"/>
              </a:buClr>
              <a:buFont typeface="Arial" panose="020B0604020202020204" pitchFamily="34" charset="0"/>
              <a:buChar char="•"/>
            </a:pPr>
            <a:r>
              <a:rPr lang="en-IN" b="1" dirty="0">
                <a:latin typeface="Verdana" panose="020B0604030504040204" pitchFamily="34" charset="0"/>
                <a:ea typeface="Verdana" panose="020B0604030504040204" pitchFamily="34" charset="0"/>
                <a:cs typeface="Times New Roman" panose="02020603050405020304" pitchFamily="18" charset="0"/>
              </a:rPr>
              <a:t>Reliability:</a:t>
            </a:r>
            <a:r>
              <a:rPr lang="en-IN" dirty="0">
                <a:latin typeface="Verdana" panose="020B0604030504040204" pitchFamily="34" charset="0"/>
                <a:ea typeface="Verdana" panose="020B0604030504040204" pitchFamily="34" charset="0"/>
                <a:cs typeface="Times New Roman" panose="02020603050405020304" pitchFamily="18" charset="0"/>
              </a:rPr>
              <a:t> The software should meet all the requirements without any unexpected behaviour.</a:t>
            </a:r>
          </a:p>
          <a:p>
            <a:pPr marL="457200" indent="-457200" algn="just">
              <a:lnSpc>
                <a:spcPct val="150000"/>
              </a:lnSpc>
              <a:buClr>
                <a:schemeClr val="accent2"/>
              </a:buClr>
              <a:buFont typeface="Arial" panose="020B0604020202020204" pitchFamily="34" charset="0"/>
              <a:buChar char="•"/>
            </a:pPr>
            <a:r>
              <a:rPr lang="en-IN" b="1" dirty="0">
                <a:latin typeface="Verdana" panose="020B0604030504040204" pitchFamily="34" charset="0"/>
                <a:ea typeface="Verdana" panose="020B0604030504040204" pitchFamily="34" charset="0"/>
                <a:cs typeface="Times New Roman" panose="02020603050405020304" pitchFamily="18" charset="0"/>
              </a:rPr>
              <a:t>Availability</a:t>
            </a:r>
            <a:r>
              <a:rPr lang="en-IN" sz="2400" b="1" dirty="0">
                <a:latin typeface="Times New Roman" panose="02020603050405020304" pitchFamily="18" charset="0"/>
                <a:ea typeface="Verdana" panose="020B0604030504040204" pitchFamily="34" charset="0"/>
                <a:cs typeface="Times New Roman" panose="02020603050405020304" pitchFamily="18" charset="0"/>
              </a:rPr>
              <a:t>: </a:t>
            </a:r>
            <a:r>
              <a:rPr lang="en-IN" dirty="0">
                <a:latin typeface="Verdana" panose="020B0604030504040204" pitchFamily="34" charset="0"/>
                <a:ea typeface="Verdana" panose="020B0604030504040204" pitchFamily="34" charset="0"/>
                <a:cs typeface="Times New Roman" panose="02020603050405020304" pitchFamily="18" charset="0"/>
              </a:rPr>
              <a:t>The software should be available all the times to the user, device in working order depend on  internet access , If not the user should be alerted.</a:t>
            </a:r>
          </a:p>
          <a:p>
            <a:pPr marL="457200" indent="-457200" algn="just">
              <a:lnSpc>
                <a:spcPct val="150000"/>
              </a:lnSpc>
              <a:buClr>
                <a:schemeClr val="accent2"/>
              </a:buClr>
              <a:buFont typeface="Arial" panose="020B0604020202020204" pitchFamily="34" charset="0"/>
              <a:buChar char="•"/>
            </a:pPr>
            <a:r>
              <a:rPr lang="en-IN" b="1" dirty="0">
                <a:latin typeface="Verdana" panose="020B0604030504040204" pitchFamily="34" charset="0"/>
                <a:ea typeface="Verdana" panose="020B0604030504040204" pitchFamily="34" charset="0"/>
                <a:cs typeface="Times New Roman" panose="02020603050405020304" pitchFamily="18" charset="0"/>
              </a:rPr>
              <a:t>Security: </a:t>
            </a:r>
            <a:r>
              <a:rPr lang="en-IN" dirty="0">
                <a:latin typeface="Verdana" panose="020B0604030504040204" pitchFamily="34" charset="0"/>
                <a:ea typeface="Verdana" panose="020B0604030504040204" pitchFamily="34" charset="0"/>
                <a:cs typeface="Times New Roman" panose="02020603050405020304" pitchFamily="18" charset="0"/>
              </a:rPr>
              <a:t>The software should never collect personal information from its own  twitter users.</a:t>
            </a:r>
            <a:endParaRPr lang="en-IN" b="1" dirty="0">
              <a:latin typeface="Verdana" panose="020B0604030504040204" pitchFamily="34" charset="0"/>
              <a:ea typeface="Verdana" panose="020B0604030504040204" pitchFamily="34" charset="0"/>
              <a:cs typeface="Times New Roman" panose="02020603050405020304" pitchFamily="18" charset="0"/>
            </a:endParaRPr>
          </a:p>
          <a:p>
            <a:pPr marL="457200" indent="-457200" algn="just">
              <a:lnSpc>
                <a:spcPct val="150000"/>
              </a:lnSpc>
              <a:buClr>
                <a:schemeClr val="accent2"/>
              </a:buClr>
              <a:buFont typeface="Arial" panose="020B0604020202020204" pitchFamily="34" charset="0"/>
              <a:buChar char="•"/>
            </a:pPr>
            <a:r>
              <a:rPr lang="en-IN" b="1" dirty="0">
                <a:latin typeface="Verdana" panose="020B0604030504040204" pitchFamily="34" charset="0"/>
                <a:ea typeface="Verdana" panose="020B0604030504040204" pitchFamily="34" charset="0"/>
                <a:cs typeface="Times New Roman" panose="02020603050405020304" pitchFamily="18" charset="0"/>
              </a:rPr>
              <a:t>Maintainability: </a:t>
            </a:r>
            <a:r>
              <a:rPr lang="en-IN" dirty="0">
                <a:latin typeface="Verdana" panose="020B0604030504040204" pitchFamily="34" charset="0"/>
                <a:ea typeface="Verdana" panose="020B0604030504040204" pitchFamily="34" charset="0"/>
                <a:cs typeface="Times New Roman" panose="02020603050405020304" pitchFamily="18" charset="0"/>
              </a:rPr>
              <a:t>The software should be written clearly, concisely and the code be well documented, Particular care be taken to design the software for  easy maintenance.</a:t>
            </a:r>
          </a:p>
          <a:p>
            <a:pPr marL="457200" indent="-457200" algn="just">
              <a:lnSpc>
                <a:spcPct val="150000"/>
              </a:lnSpc>
              <a:buClr>
                <a:schemeClr val="accent2"/>
              </a:buClr>
              <a:buFont typeface="Arial" panose="020B0604020202020204" pitchFamily="34" charset="0"/>
              <a:buChar char="•"/>
            </a:pPr>
            <a:r>
              <a:rPr lang="en-IN" b="1" dirty="0">
                <a:latin typeface="Verdana" panose="020B0604030504040204" pitchFamily="34" charset="0"/>
                <a:ea typeface="Verdana" panose="020B0604030504040204" pitchFamily="34" charset="0"/>
                <a:cs typeface="Times New Roman" panose="02020603050405020304" pitchFamily="18" charset="0"/>
              </a:rPr>
              <a:t>Performance: </a:t>
            </a:r>
            <a:r>
              <a:rPr lang="en-IN" dirty="0">
                <a:latin typeface="Verdana" panose="020B0604030504040204" pitchFamily="34" charset="0"/>
                <a:ea typeface="Verdana" panose="020B0604030504040204" pitchFamily="34" charset="0"/>
                <a:cs typeface="Times New Roman" panose="02020603050405020304" pitchFamily="18" charset="0"/>
              </a:rPr>
              <a:t>The performance of the system is efficiency of integration of different components and detects system crashed, hanged and operating system errors.</a:t>
            </a:r>
          </a:p>
          <a:p>
            <a:endParaRPr lang="en-IN" sz="20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069530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0B4D8-D9CF-4FF7-BC2F-F8D662EF15FD}"/>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Proposed System</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5CF940A-21BF-4756-B20E-5F741D74A59C}"/>
              </a:ext>
            </a:extLst>
          </p:cNvPr>
          <p:cNvSpPr>
            <a:spLocks noGrp="1"/>
          </p:cNvSpPr>
          <p:nvPr>
            <p:ph type="body" idx="1"/>
          </p:nvPr>
        </p:nvSpPr>
        <p:spPr/>
        <p:txBody>
          <a:bodyPr>
            <a:normAutofit/>
          </a:bodyPr>
          <a:lstStyle/>
          <a:p>
            <a:pPr marL="114300" indent="0" algn="just">
              <a:buNone/>
            </a:pPr>
            <a:endParaRPr lang="en-IN" sz="1800" dirty="0">
              <a:latin typeface="Verdana" panose="020B0604030504040204" pitchFamily="34" charset="0"/>
              <a:ea typeface="Verdana" panose="020B0604030504040204" pitchFamily="34" charset="0"/>
            </a:endParaRPr>
          </a:p>
        </p:txBody>
      </p:sp>
      <p:pic>
        <p:nvPicPr>
          <p:cNvPr id="4" name="Content Placeholder 4">
            <a:extLst>
              <a:ext uri="{FF2B5EF4-FFF2-40B4-BE49-F238E27FC236}">
                <a16:creationId xmlns:a16="http://schemas.microsoft.com/office/drawing/2014/main" id="{94F86753-2493-A7BB-CF30-D14EB3AE7020}"/>
              </a:ext>
            </a:extLst>
          </p:cNvPr>
          <p:cNvPicPr>
            <a:picLocks noGrp="1" noChangeAspect="1"/>
          </p:cNvPicPr>
          <p:nvPr/>
        </p:nvPicPr>
        <p:blipFill rotWithShape="1">
          <a:blip r:embed="rId2">
            <a:extLst>
              <a:ext uri="{28A0092B-C50C-407E-A947-70E740481C1C}">
                <a14:useLocalDpi xmlns:a14="http://schemas.microsoft.com/office/drawing/2010/main" val="0"/>
              </a:ext>
            </a:extLst>
          </a:blip>
          <a:srcRect l="20418" t="24277" r="23000" b="19389"/>
          <a:stretch/>
        </p:blipFill>
        <p:spPr>
          <a:xfrm>
            <a:off x="457200" y="1600199"/>
            <a:ext cx="8229599" cy="4525963"/>
          </a:xfrm>
          <a:prstGeom prst="rect">
            <a:avLst/>
          </a:prstGeom>
        </p:spPr>
      </p:pic>
    </p:spTree>
    <p:extLst>
      <p:ext uri="{BB962C8B-B14F-4D97-AF65-F5344CB8AC3E}">
        <p14:creationId xmlns:p14="http://schemas.microsoft.com/office/powerpoint/2010/main" val="3312898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0982-E907-4E2E-8215-C2FB52E4A5B4}"/>
              </a:ext>
            </a:extLst>
          </p:cNvPr>
          <p:cNvSpPr>
            <a:spLocks noGrp="1"/>
          </p:cNvSpPr>
          <p:nvPr>
            <p:ph type="title"/>
          </p:nvPr>
        </p:nvSpPr>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Approach Used</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61FCEE7-1A28-4193-A6A7-0BD29771DBEB}"/>
              </a:ext>
            </a:extLst>
          </p:cNvPr>
          <p:cNvSpPr>
            <a:spLocks noGrp="1"/>
          </p:cNvSpPr>
          <p:nvPr>
            <p:ph type="body" idx="1"/>
          </p:nvPr>
        </p:nvSpPr>
        <p:spPr>
          <a:xfrm>
            <a:off x="457200" y="1222514"/>
            <a:ext cx="8229600" cy="4903650"/>
          </a:xfrm>
        </p:spPr>
        <p:txBody>
          <a:bodyPr>
            <a:noAutofit/>
          </a:bodyPr>
          <a:lstStyle/>
          <a:p>
            <a:pPr marL="0" indent="0">
              <a:buClr>
                <a:schemeClr val="accent3"/>
              </a:buClr>
              <a:buNone/>
            </a:pPr>
            <a:r>
              <a:rPr lang="en-IN" sz="1400" b="1" dirty="0">
                <a:latin typeface="Verdana" panose="020B0604030504040204" pitchFamily="34" charset="0"/>
                <a:ea typeface="Verdana" panose="020B0604030504040204" pitchFamily="34" charset="0"/>
              </a:rPr>
              <a:t>Tweet Downloader</a:t>
            </a:r>
          </a:p>
          <a:p>
            <a:pPr marL="0" indent="0">
              <a:buClr>
                <a:schemeClr val="accent3"/>
              </a:buClr>
              <a:buNone/>
            </a:pPr>
            <a:r>
              <a:rPr lang="en-IN" sz="1400" dirty="0">
                <a:latin typeface="Verdana" panose="020B0604030504040204" pitchFamily="34" charset="0"/>
                <a:ea typeface="Verdana" panose="020B0604030504040204" pitchFamily="34" charset="0"/>
              </a:rPr>
              <a:t>     Download the tweets using Twitter API </a:t>
            </a:r>
          </a:p>
          <a:p>
            <a:pPr marL="0" indent="0">
              <a:buClr>
                <a:schemeClr val="accent3"/>
              </a:buClr>
              <a:buNone/>
            </a:pPr>
            <a:r>
              <a:rPr lang="en-IN" sz="1400" b="1" dirty="0">
                <a:latin typeface="Verdana" panose="020B0604030504040204" pitchFamily="34" charset="0"/>
                <a:ea typeface="Verdana" panose="020B0604030504040204" pitchFamily="34" charset="0"/>
              </a:rPr>
              <a:t>Tokenisation</a:t>
            </a:r>
            <a:r>
              <a:rPr lang="en-IN" sz="1400" dirty="0">
                <a:latin typeface="Verdana" panose="020B0604030504040204" pitchFamily="34" charset="0"/>
                <a:ea typeface="Verdana" panose="020B0604030504040204" pitchFamily="34" charset="0"/>
              </a:rPr>
              <a:t> </a:t>
            </a:r>
          </a:p>
          <a:p>
            <a:pPr marL="22860" lvl="1" indent="0">
              <a:buClr>
                <a:schemeClr val="accent3"/>
              </a:buClr>
              <a:buNone/>
            </a:pPr>
            <a:r>
              <a:rPr lang="en-IN" sz="1400" dirty="0">
                <a:latin typeface="Verdana" panose="020B0604030504040204" pitchFamily="34" charset="0"/>
                <a:ea typeface="Verdana" panose="020B0604030504040204" pitchFamily="34" charset="0"/>
              </a:rPr>
              <a:t>   Twitter specific POS Tagger developed by ARK Social Media Search </a:t>
            </a:r>
          </a:p>
          <a:p>
            <a:pPr marL="0" indent="0">
              <a:buClr>
                <a:schemeClr val="accent3"/>
              </a:buClr>
              <a:buNone/>
            </a:pPr>
            <a:r>
              <a:rPr lang="en-IN" sz="1400" b="1" dirty="0">
                <a:latin typeface="Verdana" panose="020B0604030504040204" pitchFamily="34" charset="0"/>
                <a:ea typeface="Verdana" panose="020B0604030504040204" pitchFamily="34" charset="0"/>
              </a:rPr>
              <a:t>Pre-Processing </a:t>
            </a:r>
          </a:p>
          <a:p>
            <a:pPr marL="457200" lvl="1" indent="0">
              <a:buClr>
                <a:schemeClr val="accent1"/>
              </a:buClr>
              <a:buNone/>
            </a:pPr>
            <a:r>
              <a:rPr lang="en-IN" sz="1400" dirty="0">
                <a:latin typeface="Verdana" panose="020B0604030504040204" pitchFamily="34" charset="0"/>
                <a:ea typeface="Verdana" panose="020B0604030504040204" pitchFamily="34" charset="0"/>
              </a:rPr>
              <a:t>Removing non-English Tweets, URL, Target Mentions, Hashtags, Numbers, Nouns and Prepositions</a:t>
            </a:r>
          </a:p>
          <a:p>
            <a:pPr marL="457200" lvl="1" indent="0">
              <a:buClr>
                <a:schemeClr val="accent1"/>
              </a:buClr>
              <a:buNone/>
            </a:pPr>
            <a:r>
              <a:rPr lang="en-IN" sz="1400" dirty="0">
                <a:latin typeface="Verdana" panose="020B0604030504040204" pitchFamily="34" charset="0"/>
                <a:ea typeface="Verdana" panose="020B0604030504040204" pitchFamily="34" charset="0"/>
              </a:rPr>
              <a:t>Replacing Emoticons by their polarity </a:t>
            </a:r>
          </a:p>
          <a:p>
            <a:pPr marL="457200" lvl="1" indent="0" algn="just">
              <a:buClr>
                <a:schemeClr val="accent1"/>
              </a:buClr>
              <a:buNone/>
            </a:pPr>
            <a:r>
              <a:rPr lang="en-IN" sz="1400" dirty="0">
                <a:latin typeface="Verdana" panose="020B0604030504040204" pitchFamily="34" charset="0"/>
                <a:ea typeface="Verdana" panose="020B0604030504040204" pitchFamily="34" charset="0"/>
              </a:rPr>
              <a:t>Replace Negative Mentions and Sequence of Repeated Characters </a:t>
            </a:r>
          </a:p>
          <a:p>
            <a:pPr marL="50292" lvl="1" indent="0">
              <a:buClr>
                <a:schemeClr val="accent1"/>
              </a:buClr>
              <a:buNone/>
            </a:pPr>
            <a:r>
              <a:rPr lang="en-IN" sz="1400" dirty="0">
                <a:latin typeface="Verdana" panose="020B0604030504040204" pitchFamily="34" charset="0"/>
                <a:ea typeface="Verdana" panose="020B0604030504040204" pitchFamily="34" charset="0"/>
              </a:rPr>
              <a:t>       	</a:t>
            </a:r>
            <a:r>
              <a:rPr lang="en-IN" sz="1400" dirty="0" err="1">
                <a:latin typeface="Verdana" panose="020B0604030504040204" pitchFamily="34" charset="0"/>
                <a:ea typeface="Verdana" panose="020B0604030504040204" pitchFamily="34" charset="0"/>
              </a:rPr>
              <a:t>eg.</a:t>
            </a:r>
            <a:r>
              <a:rPr lang="en-IN" sz="1400" dirty="0">
                <a:latin typeface="Verdana" panose="020B0604030504040204" pitchFamily="34" charset="0"/>
                <a:ea typeface="Verdana" panose="020B0604030504040204" pitchFamily="34" charset="0"/>
              </a:rPr>
              <a:t> ‘</a:t>
            </a:r>
            <a:r>
              <a:rPr lang="en-IN" sz="1400" dirty="0" err="1">
                <a:latin typeface="Verdana" panose="020B0604030504040204" pitchFamily="34" charset="0"/>
                <a:ea typeface="Verdana" panose="020B0604030504040204" pitchFamily="34" charset="0"/>
              </a:rPr>
              <a:t>coooooooool</a:t>
            </a:r>
            <a:r>
              <a:rPr lang="en-IN" sz="1400" dirty="0">
                <a:latin typeface="Verdana" panose="020B0604030504040204" pitchFamily="34" charset="0"/>
                <a:ea typeface="Verdana" panose="020B0604030504040204" pitchFamily="34" charset="0"/>
              </a:rPr>
              <a:t>’ by ‘cool’</a:t>
            </a:r>
          </a:p>
          <a:p>
            <a:pPr marL="0" indent="0">
              <a:lnSpc>
                <a:spcPct val="150000"/>
              </a:lnSpc>
              <a:buClr>
                <a:schemeClr val="accent1"/>
              </a:buClr>
              <a:buNone/>
            </a:pPr>
            <a:r>
              <a:rPr lang="en-IN" sz="1400" b="1" dirty="0">
                <a:latin typeface="Verdana" panose="020B0604030504040204" pitchFamily="34" charset="0"/>
                <a:ea typeface="Verdana" panose="020B0604030504040204" pitchFamily="34" charset="0"/>
              </a:rPr>
              <a:t>Feature Extractor </a:t>
            </a:r>
          </a:p>
          <a:p>
            <a:pPr marL="457200" lvl="1" indent="0">
              <a:lnSpc>
                <a:spcPct val="150000"/>
              </a:lnSpc>
              <a:buClr>
                <a:schemeClr val="accent3"/>
              </a:buClr>
              <a:buNone/>
            </a:pPr>
            <a:r>
              <a:rPr lang="en-IN" sz="1400" dirty="0">
                <a:latin typeface="Verdana" panose="020B0604030504040204" pitchFamily="34" charset="0"/>
                <a:ea typeface="Verdana" panose="020B0604030504040204" pitchFamily="34" charset="0"/>
              </a:rPr>
              <a:t>Polarity Score of the Tweet </a:t>
            </a:r>
          </a:p>
          <a:p>
            <a:pPr marL="457200" lvl="1" indent="0">
              <a:lnSpc>
                <a:spcPct val="150000"/>
              </a:lnSpc>
              <a:buClr>
                <a:schemeClr val="accent3"/>
              </a:buClr>
              <a:buNone/>
            </a:pPr>
            <a:r>
              <a:rPr lang="en-IN" sz="1400" dirty="0">
                <a:latin typeface="Verdana" panose="020B0604030504040204" pitchFamily="34" charset="0"/>
                <a:ea typeface="Verdana" panose="020B0604030504040204" pitchFamily="34" charset="0"/>
              </a:rPr>
              <a:t>Number of Positive/Negative Capitalised Words and Hashtags</a:t>
            </a:r>
          </a:p>
          <a:p>
            <a:pPr marL="457200" lvl="1" indent="0">
              <a:lnSpc>
                <a:spcPct val="150000"/>
              </a:lnSpc>
              <a:buClr>
                <a:schemeClr val="accent3"/>
              </a:buClr>
              <a:buNone/>
            </a:pPr>
            <a:r>
              <a:rPr lang="en-IN" sz="1400" dirty="0">
                <a:latin typeface="Verdana" panose="020B0604030504040204" pitchFamily="34" charset="0"/>
                <a:ea typeface="Verdana" panose="020B0604030504040204" pitchFamily="34" charset="0"/>
              </a:rPr>
              <a:t>Number of Positive/Negative/Extremely Positive/Extremely Negative Emoticons  </a:t>
            </a:r>
          </a:p>
          <a:p>
            <a:pPr marL="457200" lvl="1" indent="0">
              <a:lnSpc>
                <a:spcPct val="150000"/>
              </a:lnSpc>
              <a:buClr>
                <a:schemeClr val="accent3"/>
              </a:buClr>
              <a:buNone/>
            </a:pPr>
            <a:r>
              <a:rPr lang="en-IN" sz="1400" dirty="0">
                <a:latin typeface="Verdana" panose="020B0604030504040204" pitchFamily="34" charset="0"/>
                <a:ea typeface="Verdana" panose="020B0604030504040204" pitchFamily="34" charset="0"/>
              </a:rPr>
              <a:t>Number of special characters : ?,!,*  </a:t>
            </a:r>
          </a:p>
          <a:p>
            <a:pPr marL="0" indent="0">
              <a:lnSpc>
                <a:spcPct val="150000"/>
              </a:lnSpc>
              <a:buClr>
                <a:schemeClr val="accent1"/>
              </a:buClr>
              <a:buNone/>
            </a:pPr>
            <a:r>
              <a:rPr lang="en-IN" sz="1400" b="1" dirty="0">
                <a:latin typeface="Verdana" panose="020B0604030504040204" pitchFamily="34" charset="0"/>
                <a:ea typeface="Verdana" panose="020B0604030504040204" pitchFamily="34" charset="0"/>
              </a:rPr>
              <a:t>Classifier and Prediction </a:t>
            </a:r>
            <a:r>
              <a:rPr lang="en-IN" sz="1400" dirty="0">
                <a:latin typeface="Verdana" panose="020B0604030504040204" pitchFamily="34" charset="0"/>
                <a:ea typeface="Verdana" panose="020B0604030504040204" pitchFamily="34" charset="0"/>
              </a:rPr>
              <a:t>   </a:t>
            </a:r>
            <a:r>
              <a:rPr lang="en-IN" sz="1400" dirty="0" err="1">
                <a:latin typeface="Verdana" panose="020B0604030504040204" pitchFamily="34" charset="0"/>
                <a:ea typeface="Verdana" panose="020B0604030504040204" pitchFamily="34" charset="0"/>
              </a:rPr>
              <a:t>Aylien</a:t>
            </a:r>
            <a:r>
              <a:rPr lang="en-IN" sz="1400" dirty="0">
                <a:latin typeface="Verdana" panose="020B0604030504040204" pitchFamily="34" charset="0"/>
                <a:ea typeface="Verdana" panose="020B0604030504040204" pitchFamily="34" charset="0"/>
              </a:rPr>
              <a:t> Text API is used for analysis of the extracted feature or tweets</a:t>
            </a:r>
          </a:p>
        </p:txBody>
      </p:sp>
    </p:spTree>
    <p:extLst>
      <p:ext uri="{BB962C8B-B14F-4D97-AF65-F5344CB8AC3E}">
        <p14:creationId xmlns:p14="http://schemas.microsoft.com/office/powerpoint/2010/main" val="1847413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6CC4F-A075-407C-9C45-B93FA587123A}"/>
              </a:ext>
            </a:extLst>
          </p:cNvPr>
          <p:cNvSpPr>
            <a:spLocks noGrp="1"/>
          </p:cNvSpPr>
          <p:nvPr>
            <p:ph type="ctrTitle"/>
          </p:nvPr>
        </p:nvSpPr>
        <p:spPr>
          <a:xfrm>
            <a:off x="685800" y="475917"/>
            <a:ext cx="7772400" cy="1040611"/>
          </a:xfrm>
        </p:spPr>
        <p:txBody>
          <a:bodyPr>
            <a:normAutofit/>
          </a:bodyPr>
          <a:lstStyle/>
          <a:p>
            <a:r>
              <a:rPr lang="en-US" sz="3600" b="1" dirty="0">
                <a:solidFill>
                  <a:srgbClr val="FF0000"/>
                </a:solidFill>
                <a:latin typeface="Times New Roman"/>
              </a:rPr>
              <a:t>DESIGN</a:t>
            </a:r>
          </a:p>
        </p:txBody>
      </p:sp>
      <p:sp>
        <p:nvSpPr>
          <p:cNvPr id="3" name="Subtitle 2">
            <a:extLst>
              <a:ext uri="{FF2B5EF4-FFF2-40B4-BE49-F238E27FC236}">
                <a16:creationId xmlns:a16="http://schemas.microsoft.com/office/drawing/2014/main" id="{D3A352DB-C448-4D8C-BC58-9C8C1845653E}"/>
              </a:ext>
            </a:extLst>
          </p:cNvPr>
          <p:cNvSpPr>
            <a:spLocks noGrp="1"/>
          </p:cNvSpPr>
          <p:nvPr>
            <p:ph type="subTitle" idx="1"/>
          </p:nvPr>
        </p:nvSpPr>
        <p:spPr>
          <a:xfrm>
            <a:off x="879036" y="2383250"/>
            <a:ext cx="6400800" cy="2396721"/>
          </a:xfrm>
        </p:spPr>
        <p:txBody>
          <a:bodyPr>
            <a:normAutofit/>
          </a:bodyPr>
          <a:lstStyle/>
          <a:p>
            <a:pPr marL="482600" indent="-457200" algn="just">
              <a:buFont typeface="Wingdings"/>
              <a:buChar char="Ø"/>
            </a:pPr>
            <a:r>
              <a:rPr lang="en-US" sz="1800" dirty="0" err="1">
                <a:latin typeface="Verdana"/>
              </a:rPr>
              <a:t>Usecase</a:t>
            </a:r>
            <a:r>
              <a:rPr lang="en-US" sz="1800" dirty="0">
                <a:latin typeface="Verdana"/>
              </a:rPr>
              <a:t> Diagram</a:t>
            </a:r>
          </a:p>
          <a:p>
            <a:pPr marL="482600" indent="-457200" algn="just">
              <a:buFont typeface="Wingdings"/>
              <a:buChar char="Ø"/>
            </a:pPr>
            <a:r>
              <a:rPr lang="en-US" sz="1800" dirty="0">
                <a:latin typeface="Verdana"/>
              </a:rPr>
              <a:t>Sequence Diagram</a:t>
            </a:r>
          </a:p>
        </p:txBody>
      </p:sp>
    </p:spTree>
    <p:extLst>
      <p:ext uri="{BB962C8B-B14F-4D97-AF65-F5344CB8AC3E}">
        <p14:creationId xmlns:p14="http://schemas.microsoft.com/office/powerpoint/2010/main" val="2596981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7B3206DB-3AAB-45C9-B9ED-EB86D5C39099}"/>
              </a:ext>
            </a:extLst>
          </p:cNvPr>
          <p:cNvPicPr>
            <a:picLocks noChangeAspect="1"/>
          </p:cNvPicPr>
          <p:nvPr/>
        </p:nvPicPr>
        <p:blipFill>
          <a:blip r:embed="rId2"/>
          <a:srcRect/>
          <a:stretch/>
        </p:blipFill>
        <p:spPr>
          <a:xfrm>
            <a:off x="556591" y="854765"/>
            <a:ext cx="7841974" cy="5695828"/>
          </a:xfrm>
          <a:prstGeom prst="rect">
            <a:avLst/>
          </a:prstGeom>
        </p:spPr>
      </p:pic>
      <p:sp>
        <p:nvSpPr>
          <p:cNvPr id="5" name="TextBox 4">
            <a:extLst>
              <a:ext uri="{FF2B5EF4-FFF2-40B4-BE49-F238E27FC236}">
                <a16:creationId xmlns:a16="http://schemas.microsoft.com/office/drawing/2014/main" id="{5F42BAFE-23EE-443D-99B7-A2347A4334E3}"/>
              </a:ext>
            </a:extLst>
          </p:cNvPr>
          <p:cNvSpPr txBox="1"/>
          <p:nvPr/>
        </p:nvSpPr>
        <p:spPr>
          <a:xfrm>
            <a:off x="838553" y="307407"/>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rPr>
              <a:t>Use</a:t>
            </a:r>
            <a:r>
              <a:rPr lang="en-US" b="1" dirty="0"/>
              <a:t> </a:t>
            </a:r>
            <a:r>
              <a:rPr lang="en-US" sz="2400" dirty="0">
                <a:latin typeface="Times New Roman"/>
              </a:rPr>
              <a:t>Case</a:t>
            </a:r>
            <a:r>
              <a:rPr lang="en-US" b="1" dirty="0"/>
              <a:t> </a:t>
            </a:r>
            <a:r>
              <a:rPr lang="en-US" sz="2400" dirty="0">
                <a:latin typeface="Times New Roman"/>
              </a:rPr>
              <a:t>Diagram</a:t>
            </a:r>
            <a:r>
              <a:rPr lang="en-US" b="1" dirty="0"/>
              <a:t>:</a:t>
            </a:r>
          </a:p>
        </p:txBody>
      </p:sp>
    </p:spTree>
    <p:extLst>
      <p:ext uri="{BB962C8B-B14F-4D97-AF65-F5344CB8AC3E}">
        <p14:creationId xmlns:p14="http://schemas.microsoft.com/office/powerpoint/2010/main" val="913431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3189B45-5998-4772-922F-D89C577B080A}"/>
              </a:ext>
            </a:extLst>
          </p:cNvPr>
          <p:cNvPicPr>
            <a:picLocks noChangeAspect="1"/>
          </p:cNvPicPr>
          <p:nvPr/>
        </p:nvPicPr>
        <p:blipFill>
          <a:blip r:embed="rId2"/>
          <a:srcRect/>
          <a:stretch/>
        </p:blipFill>
        <p:spPr>
          <a:xfrm>
            <a:off x="712324" y="914399"/>
            <a:ext cx="7921430" cy="5426766"/>
          </a:xfrm>
          <a:prstGeom prst="rect">
            <a:avLst/>
          </a:prstGeom>
        </p:spPr>
      </p:pic>
      <p:sp>
        <p:nvSpPr>
          <p:cNvPr id="4" name="TextBox 3">
            <a:extLst>
              <a:ext uri="{FF2B5EF4-FFF2-40B4-BE49-F238E27FC236}">
                <a16:creationId xmlns:a16="http://schemas.microsoft.com/office/drawing/2014/main" id="{46A05D5E-070F-400C-BFF8-EBD44E82206D}"/>
              </a:ext>
            </a:extLst>
          </p:cNvPr>
          <p:cNvSpPr txBox="1"/>
          <p:nvPr/>
        </p:nvSpPr>
        <p:spPr>
          <a:xfrm>
            <a:off x="914400" y="291974"/>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err="1">
                <a:latin typeface="Times New Roman"/>
              </a:rPr>
              <a:t>Usecase</a:t>
            </a:r>
            <a:r>
              <a:rPr lang="en-US" sz="2400" dirty="0">
                <a:latin typeface="Times New Roman"/>
              </a:rPr>
              <a:t> Diagram:</a:t>
            </a:r>
            <a:endParaRPr lang="en-US" dirty="0"/>
          </a:p>
        </p:txBody>
      </p:sp>
      <p:sp>
        <p:nvSpPr>
          <p:cNvPr id="5" name="Rectangle 4">
            <a:extLst>
              <a:ext uri="{FF2B5EF4-FFF2-40B4-BE49-F238E27FC236}">
                <a16:creationId xmlns:a16="http://schemas.microsoft.com/office/drawing/2014/main" id="{53E3A27A-4CD2-4578-8E76-0AFF8A99EF06}"/>
              </a:ext>
            </a:extLst>
          </p:cNvPr>
          <p:cNvSpPr/>
          <p:nvPr/>
        </p:nvSpPr>
        <p:spPr>
          <a:xfrm>
            <a:off x="4479631" y="2967335"/>
            <a:ext cx="184730" cy="923330"/>
          </a:xfrm>
          <a:prstGeom prst="rect">
            <a:avLst/>
          </a:prstGeom>
          <a:noFill/>
        </p:spPr>
        <p:txBody>
          <a:bodyPr wrap="squar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03663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A8E5498-5217-41F7-92CA-58D3A809BC9B}"/>
              </a:ext>
            </a:extLst>
          </p:cNvPr>
          <p:cNvPicPr>
            <a:picLocks noChangeAspect="1"/>
          </p:cNvPicPr>
          <p:nvPr/>
        </p:nvPicPr>
        <p:blipFill>
          <a:blip r:embed="rId2"/>
          <a:srcRect/>
          <a:stretch/>
        </p:blipFill>
        <p:spPr>
          <a:xfrm>
            <a:off x="477078" y="974035"/>
            <a:ext cx="8140148" cy="5277677"/>
          </a:xfrm>
          <a:prstGeom prst="rect">
            <a:avLst/>
          </a:prstGeom>
        </p:spPr>
      </p:pic>
      <p:sp>
        <p:nvSpPr>
          <p:cNvPr id="3" name="TextBox 2">
            <a:extLst>
              <a:ext uri="{FF2B5EF4-FFF2-40B4-BE49-F238E27FC236}">
                <a16:creationId xmlns:a16="http://schemas.microsoft.com/office/drawing/2014/main" id="{F98C1EEE-232F-4A7C-BC24-3592D6C15141}"/>
              </a:ext>
            </a:extLst>
          </p:cNvPr>
          <p:cNvSpPr txBox="1"/>
          <p:nvPr/>
        </p:nvSpPr>
        <p:spPr>
          <a:xfrm>
            <a:off x="405143" y="337242"/>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rPr>
              <a:t>Sequence Diagram:</a:t>
            </a:r>
            <a:endParaRPr lang="en-US" dirty="0"/>
          </a:p>
        </p:txBody>
      </p:sp>
    </p:spTree>
    <p:extLst>
      <p:ext uri="{BB962C8B-B14F-4D97-AF65-F5344CB8AC3E}">
        <p14:creationId xmlns:p14="http://schemas.microsoft.com/office/powerpoint/2010/main" val="2485788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5B6403-1753-4014-898A-F5A9B1321196}"/>
              </a:ext>
            </a:extLst>
          </p:cNvPr>
          <p:cNvSpPr txBox="1"/>
          <p:nvPr/>
        </p:nvSpPr>
        <p:spPr>
          <a:xfrm>
            <a:off x="2397403" y="607078"/>
            <a:ext cx="55091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solidFill>
                  <a:srgbClr val="FF0000"/>
                </a:solidFill>
                <a:latin typeface="Times New Roman"/>
              </a:rPr>
              <a:t>IMPLEMENTATION</a:t>
            </a:r>
            <a:endParaRPr lang="en-US" sz="3600" dirty="0"/>
          </a:p>
        </p:txBody>
      </p:sp>
      <p:sp>
        <p:nvSpPr>
          <p:cNvPr id="2" name="TextBox 1">
            <a:extLst>
              <a:ext uri="{FF2B5EF4-FFF2-40B4-BE49-F238E27FC236}">
                <a16:creationId xmlns:a16="http://schemas.microsoft.com/office/drawing/2014/main" id="{4C7D844F-F443-6EBF-0DFC-48E51D00C64C}"/>
              </a:ext>
            </a:extLst>
          </p:cNvPr>
          <p:cNvSpPr txBox="1"/>
          <p:nvPr/>
        </p:nvSpPr>
        <p:spPr>
          <a:xfrm>
            <a:off x="655982" y="1510748"/>
            <a:ext cx="5903844" cy="307777"/>
          </a:xfrm>
          <a:prstGeom prst="rect">
            <a:avLst/>
          </a:prstGeom>
          <a:noFill/>
        </p:spPr>
        <p:txBody>
          <a:bodyPr wrap="square" rtlCol="0">
            <a:spAutoFit/>
          </a:bodyPr>
          <a:lstStyle/>
          <a:p>
            <a:r>
              <a:rPr lang="en-US" b="1" dirty="0">
                <a:latin typeface="Verdana" panose="020B0604030504040204" pitchFamily="34" charset="0"/>
                <a:ea typeface="Verdana" panose="020B0604030504040204" pitchFamily="34" charset="0"/>
              </a:rPr>
              <a:t>Code for importing packages and authentication of API</a:t>
            </a:r>
            <a:endParaRPr lang="en-IN" b="1" dirty="0">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5199FE28-5DE7-F540-E5C8-C903192BB1FC}"/>
              </a:ext>
            </a:extLst>
          </p:cNvPr>
          <p:cNvPicPr>
            <a:picLocks noChangeAspect="1"/>
          </p:cNvPicPr>
          <p:nvPr/>
        </p:nvPicPr>
        <p:blipFill rotWithShape="1">
          <a:blip r:embed="rId2">
            <a:extLst>
              <a:ext uri="{28A0092B-C50C-407E-A947-70E740481C1C}">
                <a14:useLocalDpi xmlns:a14="http://schemas.microsoft.com/office/drawing/2010/main" val="0"/>
              </a:ext>
            </a:extLst>
          </a:blip>
          <a:srcRect t="5891" r="56082" b="32619"/>
          <a:stretch/>
        </p:blipFill>
        <p:spPr>
          <a:xfrm>
            <a:off x="407504" y="1948070"/>
            <a:ext cx="8179906" cy="4153296"/>
          </a:xfrm>
          <a:prstGeom prst="rect">
            <a:avLst/>
          </a:prstGeom>
        </p:spPr>
      </p:pic>
    </p:spTree>
    <p:extLst>
      <p:ext uri="{BB962C8B-B14F-4D97-AF65-F5344CB8AC3E}">
        <p14:creationId xmlns:p14="http://schemas.microsoft.com/office/powerpoint/2010/main" val="780898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0175D0-B911-36F4-885C-1FED6771428F}"/>
              </a:ext>
            </a:extLst>
          </p:cNvPr>
          <p:cNvPicPr>
            <a:picLocks noChangeAspect="1"/>
          </p:cNvPicPr>
          <p:nvPr/>
        </p:nvPicPr>
        <p:blipFill rotWithShape="1">
          <a:blip r:embed="rId2">
            <a:extLst>
              <a:ext uri="{28A0092B-C50C-407E-A947-70E740481C1C}">
                <a14:useLocalDpi xmlns:a14="http://schemas.microsoft.com/office/drawing/2010/main" val="0"/>
              </a:ext>
            </a:extLst>
          </a:blip>
          <a:srcRect t="5891" r="45327" b="42184"/>
          <a:stretch/>
        </p:blipFill>
        <p:spPr>
          <a:xfrm>
            <a:off x="467139" y="1082665"/>
            <a:ext cx="8110332" cy="4752304"/>
          </a:xfrm>
          <a:prstGeom prst="rect">
            <a:avLst/>
          </a:prstGeom>
        </p:spPr>
      </p:pic>
      <p:sp>
        <p:nvSpPr>
          <p:cNvPr id="3" name="TextBox 2">
            <a:extLst>
              <a:ext uri="{FF2B5EF4-FFF2-40B4-BE49-F238E27FC236}">
                <a16:creationId xmlns:a16="http://schemas.microsoft.com/office/drawing/2014/main" id="{E8B51193-6C7E-3E42-2C77-41701EE2E7A1}"/>
              </a:ext>
            </a:extLst>
          </p:cNvPr>
          <p:cNvSpPr txBox="1"/>
          <p:nvPr/>
        </p:nvSpPr>
        <p:spPr>
          <a:xfrm>
            <a:off x="467139" y="715254"/>
            <a:ext cx="4472610" cy="307777"/>
          </a:xfrm>
          <a:prstGeom prst="rect">
            <a:avLst/>
          </a:prstGeom>
          <a:noFill/>
        </p:spPr>
        <p:txBody>
          <a:bodyPr wrap="square" rtlCol="0">
            <a:spAutoFit/>
          </a:bodyPr>
          <a:lstStyle/>
          <a:p>
            <a:r>
              <a:rPr lang="en-US" b="1" dirty="0">
                <a:latin typeface="Verdana" panose="020B0604030504040204" pitchFamily="34" charset="0"/>
                <a:ea typeface="Verdana" panose="020B0604030504040204" pitchFamily="34" charset="0"/>
              </a:rPr>
              <a:t>Code for data gathering</a:t>
            </a:r>
            <a:endParaRPr lang="en-IN"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97639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0175D0-B911-36F4-885C-1FED6771428F}"/>
              </a:ext>
            </a:extLst>
          </p:cNvPr>
          <p:cNvPicPr>
            <a:picLocks noChangeAspect="1"/>
          </p:cNvPicPr>
          <p:nvPr/>
        </p:nvPicPr>
        <p:blipFill rotWithShape="1">
          <a:blip r:embed="rId2"/>
          <a:srcRect l="23145" r="23145"/>
          <a:stretch/>
        </p:blipFill>
        <p:spPr>
          <a:xfrm>
            <a:off x="792479" y="1082665"/>
            <a:ext cx="7784991" cy="4752304"/>
          </a:xfrm>
          <a:prstGeom prst="rect">
            <a:avLst/>
          </a:prstGeom>
        </p:spPr>
      </p:pic>
      <p:sp>
        <p:nvSpPr>
          <p:cNvPr id="3" name="TextBox 2">
            <a:extLst>
              <a:ext uri="{FF2B5EF4-FFF2-40B4-BE49-F238E27FC236}">
                <a16:creationId xmlns:a16="http://schemas.microsoft.com/office/drawing/2014/main" id="{E8B51193-6C7E-3E42-2C77-41701EE2E7A1}"/>
              </a:ext>
            </a:extLst>
          </p:cNvPr>
          <p:cNvSpPr txBox="1"/>
          <p:nvPr/>
        </p:nvSpPr>
        <p:spPr>
          <a:xfrm>
            <a:off x="467139" y="715254"/>
            <a:ext cx="4472610" cy="307777"/>
          </a:xfrm>
          <a:prstGeom prst="rect">
            <a:avLst/>
          </a:prstGeom>
          <a:noFill/>
        </p:spPr>
        <p:txBody>
          <a:bodyPr wrap="square" rtlCol="0">
            <a:spAutoFit/>
          </a:bodyPr>
          <a:lstStyle/>
          <a:p>
            <a:r>
              <a:rPr lang="en-US" b="1" dirty="0">
                <a:latin typeface="Verdana" panose="020B0604030504040204" pitchFamily="34" charset="0"/>
                <a:ea typeface="Verdana" panose="020B0604030504040204" pitchFamily="34" charset="0"/>
              </a:rPr>
              <a:t>Code for cleaning text</a:t>
            </a:r>
            <a:endParaRPr lang="en-IN" b="1" dirty="0">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25F51A7B-3C07-8FE1-63E1-1BAABE2D5A79}"/>
              </a:ext>
            </a:extLst>
          </p:cNvPr>
          <p:cNvPicPr>
            <a:picLocks noChangeAspect="1"/>
          </p:cNvPicPr>
          <p:nvPr/>
        </p:nvPicPr>
        <p:blipFill rotWithShape="1">
          <a:blip r:embed="rId3">
            <a:extLst>
              <a:ext uri="{28A0092B-C50C-407E-A947-70E740481C1C}">
                <a14:useLocalDpi xmlns:a14="http://schemas.microsoft.com/office/drawing/2010/main" val="0"/>
              </a:ext>
            </a:extLst>
          </a:blip>
          <a:srcRect t="20922" r="56850" b="46054"/>
          <a:stretch/>
        </p:blipFill>
        <p:spPr>
          <a:xfrm>
            <a:off x="233680" y="1270000"/>
            <a:ext cx="8442960" cy="4378960"/>
          </a:xfrm>
          <a:prstGeom prst="rect">
            <a:avLst/>
          </a:prstGeom>
        </p:spPr>
      </p:pic>
    </p:spTree>
    <p:extLst>
      <p:ext uri="{BB962C8B-B14F-4D97-AF65-F5344CB8AC3E}">
        <p14:creationId xmlns:p14="http://schemas.microsoft.com/office/powerpoint/2010/main" val="1040962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2"/>
          <p:cNvSpPr txBox="1">
            <a:spLocks noGrp="1"/>
          </p:cNvSpPr>
          <p:nvPr>
            <p:ph type="body" idx="1"/>
          </p:nvPr>
        </p:nvSpPr>
        <p:spPr>
          <a:xfrm>
            <a:off x="457200" y="702398"/>
            <a:ext cx="8229600" cy="5791200"/>
          </a:xfrm>
          <a:prstGeom prst="rect">
            <a:avLst/>
          </a:prstGeom>
          <a:noFill/>
          <a:ln>
            <a:noFill/>
          </a:ln>
        </p:spPr>
        <p:txBody>
          <a:bodyPr spcFirstLastPara="1" wrap="square" lIns="91425" tIns="45700" rIns="91425" bIns="45700" anchor="t" anchorCtr="0">
            <a:noAutofit/>
          </a:bodyPr>
          <a:lstStyle/>
          <a:p>
            <a:pPr marL="0" lvl="0" indent="0" algn="l" rtl="0">
              <a:spcBef>
                <a:spcPts val="450"/>
              </a:spcBef>
              <a:spcAft>
                <a:spcPts val="0"/>
              </a:spcAft>
              <a:buClr>
                <a:schemeClr val="dk1"/>
              </a:buClr>
              <a:buSzPts val="2250"/>
              <a:buNone/>
            </a:pPr>
            <a:endParaRPr lang="en-US" sz="2250" dirty="0">
              <a:latin typeface="Times New Roman"/>
              <a:ea typeface="Times New Roman"/>
              <a:cs typeface="Times New Roman"/>
              <a:sym typeface="Times New Roman"/>
            </a:endParaRPr>
          </a:p>
          <a:p>
            <a:pPr marL="342900" lvl="0" indent="-342900" algn="l" rtl="0">
              <a:spcBef>
                <a:spcPts val="450"/>
              </a:spcBef>
              <a:spcAft>
                <a:spcPts val="0"/>
              </a:spcAft>
              <a:buClr>
                <a:schemeClr val="dk1"/>
              </a:buClr>
              <a:buSzPts val="2250"/>
              <a:buFont typeface="Arial" panose="020B0604020202020204" pitchFamily="34" charset="0"/>
              <a:buChar char="•"/>
            </a:pPr>
            <a:r>
              <a:rPr lang="en-US" sz="1800" dirty="0">
                <a:latin typeface="Verdana" panose="020B0604030504040204" pitchFamily="34" charset="0"/>
                <a:ea typeface="Verdana" panose="020B0604030504040204" pitchFamily="34" charset="0"/>
                <a:cs typeface="Times New Roman"/>
                <a:sym typeface="Times New Roman"/>
              </a:rPr>
              <a:t>Abstract</a:t>
            </a:r>
          </a:p>
          <a:p>
            <a:pPr marL="342900" lvl="0" indent="-342900" algn="l" rtl="0">
              <a:spcBef>
                <a:spcPts val="450"/>
              </a:spcBef>
              <a:spcAft>
                <a:spcPts val="0"/>
              </a:spcAft>
              <a:buClr>
                <a:schemeClr val="dk1"/>
              </a:buClr>
              <a:buSzPts val="2250"/>
              <a:buFont typeface="Arial" panose="020B0604020202020204" pitchFamily="34" charset="0"/>
              <a:buChar char="•"/>
            </a:pPr>
            <a:r>
              <a:rPr lang="en-US" sz="1800" dirty="0">
                <a:latin typeface="Verdana" panose="020B0604030504040204" pitchFamily="34" charset="0"/>
                <a:ea typeface="Verdana" panose="020B0604030504040204" pitchFamily="34" charset="0"/>
                <a:cs typeface="Times New Roman"/>
                <a:sym typeface="Times New Roman"/>
              </a:rPr>
              <a:t>Introduction</a:t>
            </a:r>
          </a:p>
          <a:p>
            <a:pPr marL="342900" lvl="0" indent="-342900" algn="l" rtl="0">
              <a:spcBef>
                <a:spcPts val="450"/>
              </a:spcBef>
              <a:spcAft>
                <a:spcPts val="0"/>
              </a:spcAft>
              <a:buClr>
                <a:schemeClr val="dk1"/>
              </a:buClr>
              <a:buSzPts val="2250"/>
              <a:buFont typeface="Arial" panose="020B0604020202020204" pitchFamily="34" charset="0"/>
              <a:buChar char="•"/>
            </a:pPr>
            <a:r>
              <a:rPr lang="en-US" sz="1800" dirty="0">
                <a:latin typeface="Verdana" panose="020B0604030504040204" pitchFamily="34" charset="0"/>
                <a:ea typeface="Verdana" panose="020B0604030504040204" pitchFamily="34" charset="0"/>
                <a:cs typeface="Times New Roman"/>
                <a:sym typeface="Times New Roman"/>
              </a:rPr>
              <a:t>Problem Statement</a:t>
            </a:r>
            <a:endParaRPr sz="1800" dirty="0">
              <a:latin typeface="Verdana" panose="020B0604030504040204" pitchFamily="34" charset="0"/>
              <a:ea typeface="Verdana" panose="020B0604030504040204" pitchFamily="34" charset="0"/>
            </a:endParaRPr>
          </a:p>
          <a:p>
            <a:pPr marL="342900" lvl="0" indent="-342900" algn="l" rtl="0">
              <a:spcBef>
                <a:spcPts val="450"/>
              </a:spcBef>
              <a:spcAft>
                <a:spcPts val="0"/>
              </a:spcAft>
              <a:buClr>
                <a:schemeClr val="dk1"/>
              </a:buClr>
              <a:buSzPts val="2250"/>
              <a:buFont typeface="Arial" panose="020B0604020202020204" pitchFamily="34" charset="0"/>
              <a:buChar char="•"/>
            </a:pPr>
            <a:r>
              <a:rPr lang="en-US" sz="1800" dirty="0">
                <a:latin typeface="Verdana" panose="020B0604030504040204" pitchFamily="34" charset="0"/>
                <a:ea typeface="Verdana" panose="020B0604030504040204" pitchFamily="34" charset="0"/>
                <a:cs typeface="Times New Roman"/>
                <a:sym typeface="Times New Roman"/>
              </a:rPr>
              <a:t>Objectives</a:t>
            </a:r>
            <a:endParaRPr sz="1800" dirty="0">
              <a:latin typeface="Verdana" panose="020B0604030504040204" pitchFamily="34" charset="0"/>
              <a:ea typeface="Verdana" panose="020B0604030504040204" pitchFamily="34" charset="0"/>
            </a:endParaRPr>
          </a:p>
          <a:p>
            <a:pPr marL="342900" lvl="0" indent="-342900" algn="l" rtl="0">
              <a:spcBef>
                <a:spcPts val="450"/>
              </a:spcBef>
              <a:spcAft>
                <a:spcPts val="0"/>
              </a:spcAft>
              <a:buClr>
                <a:schemeClr val="dk1"/>
              </a:buClr>
              <a:buSzPts val="2250"/>
              <a:buFont typeface="Arial" panose="020B0604020202020204" pitchFamily="34" charset="0"/>
              <a:buChar char="•"/>
            </a:pPr>
            <a:r>
              <a:rPr lang="en-US" sz="1800" dirty="0">
                <a:latin typeface="Verdana" panose="020B0604030504040204" pitchFamily="34" charset="0"/>
                <a:ea typeface="Verdana" panose="020B0604030504040204" pitchFamily="34" charset="0"/>
                <a:cs typeface="Times New Roman"/>
                <a:sym typeface="Times New Roman"/>
              </a:rPr>
              <a:t>System Requirements </a:t>
            </a:r>
          </a:p>
          <a:p>
            <a:pPr marL="342900" lvl="0" indent="-342900" algn="l" rtl="0">
              <a:spcBef>
                <a:spcPts val="450"/>
              </a:spcBef>
              <a:spcAft>
                <a:spcPts val="0"/>
              </a:spcAft>
              <a:buClr>
                <a:schemeClr val="dk1"/>
              </a:buClr>
              <a:buSzPts val="2250"/>
              <a:buFont typeface="Arial" panose="020B0604020202020204" pitchFamily="34" charset="0"/>
              <a:buChar char="•"/>
            </a:pPr>
            <a:r>
              <a:rPr lang="en-US" sz="1800" dirty="0">
                <a:latin typeface="Verdana" panose="020B0604030504040204" pitchFamily="34" charset="0"/>
                <a:ea typeface="Verdana" panose="020B0604030504040204" pitchFamily="34" charset="0"/>
                <a:cs typeface="Times New Roman"/>
                <a:sym typeface="Times New Roman"/>
              </a:rPr>
              <a:t>Existing system</a:t>
            </a:r>
          </a:p>
          <a:p>
            <a:pPr marL="342900" lvl="0" indent="-342900" algn="l" rtl="0">
              <a:spcBef>
                <a:spcPts val="450"/>
              </a:spcBef>
              <a:spcAft>
                <a:spcPts val="0"/>
              </a:spcAft>
              <a:buClr>
                <a:schemeClr val="dk1"/>
              </a:buClr>
              <a:buSzPts val="2250"/>
              <a:buFont typeface="Arial" panose="020B0604020202020204" pitchFamily="34" charset="0"/>
              <a:buChar char="•"/>
            </a:pPr>
            <a:r>
              <a:rPr lang="en-US" sz="1800" dirty="0">
                <a:latin typeface="Verdana" panose="020B0604030504040204" pitchFamily="34" charset="0"/>
                <a:ea typeface="Verdana" panose="020B0604030504040204" pitchFamily="34" charset="0"/>
                <a:cs typeface="Times New Roman"/>
                <a:sym typeface="Times New Roman"/>
              </a:rPr>
              <a:t>Software Requirements Specifications (SRS) Document Report Preparation</a:t>
            </a:r>
          </a:p>
          <a:p>
            <a:pPr marL="342900" lvl="0" indent="-342900" algn="l" rtl="0">
              <a:spcBef>
                <a:spcPts val="450"/>
              </a:spcBef>
              <a:spcAft>
                <a:spcPts val="0"/>
              </a:spcAft>
              <a:buClr>
                <a:schemeClr val="dk1"/>
              </a:buClr>
              <a:buSzPts val="2250"/>
              <a:buFont typeface="Arial" panose="020B0604020202020204" pitchFamily="34" charset="0"/>
              <a:buChar char="•"/>
            </a:pPr>
            <a:r>
              <a:rPr lang="en-US" sz="1800" dirty="0">
                <a:latin typeface="Verdana" panose="020B0604030504040204" pitchFamily="34" charset="0"/>
                <a:ea typeface="Verdana" panose="020B0604030504040204" pitchFamily="34" charset="0"/>
                <a:cs typeface="Times New Roman"/>
                <a:sym typeface="Times New Roman"/>
              </a:rPr>
              <a:t>Proposed System</a:t>
            </a:r>
          </a:p>
          <a:p>
            <a:pPr marL="342900" lvl="0" indent="-342900" algn="l" rtl="0">
              <a:spcBef>
                <a:spcPts val="450"/>
              </a:spcBef>
              <a:spcAft>
                <a:spcPts val="0"/>
              </a:spcAft>
              <a:buClr>
                <a:schemeClr val="dk1"/>
              </a:buClr>
              <a:buSzPts val="2250"/>
              <a:buFont typeface="Arial" panose="020B0604020202020204" pitchFamily="34" charset="0"/>
              <a:buChar char="•"/>
            </a:pPr>
            <a:r>
              <a:rPr lang="en-US" sz="1800" dirty="0">
                <a:latin typeface="Verdana" panose="020B0604030504040204" pitchFamily="34" charset="0"/>
                <a:ea typeface="Verdana" panose="020B0604030504040204" pitchFamily="34" charset="0"/>
                <a:cs typeface="Times New Roman"/>
                <a:sym typeface="Times New Roman"/>
              </a:rPr>
              <a:t>Algorithm</a:t>
            </a:r>
          </a:p>
          <a:p>
            <a:pPr marL="342900" lvl="0" indent="-342900" algn="l" rtl="0">
              <a:spcBef>
                <a:spcPts val="450"/>
              </a:spcBef>
              <a:spcAft>
                <a:spcPts val="0"/>
              </a:spcAft>
              <a:buClr>
                <a:schemeClr val="dk1"/>
              </a:buClr>
              <a:buSzPts val="2250"/>
              <a:buFont typeface="Arial" panose="020B0604020202020204" pitchFamily="34" charset="0"/>
              <a:buChar char="•"/>
            </a:pPr>
            <a:r>
              <a:rPr lang="en-US" sz="1800" dirty="0">
                <a:latin typeface="Verdana" panose="020B0604030504040204" pitchFamily="34" charset="0"/>
                <a:ea typeface="Verdana" panose="020B0604030504040204" pitchFamily="34" charset="0"/>
                <a:cs typeface="Times New Roman"/>
                <a:sym typeface="Times New Roman"/>
              </a:rPr>
              <a:t>Design</a:t>
            </a:r>
          </a:p>
          <a:p>
            <a:pPr marL="342900" lvl="0" indent="-342900" algn="l" rtl="0">
              <a:spcBef>
                <a:spcPts val="450"/>
              </a:spcBef>
              <a:spcAft>
                <a:spcPts val="0"/>
              </a:spcAft>
              <a:buClr>
                <a:schemeClr val="dk1"/>
              </a:buClr>
              <a:buSzPts val="2250"/>
              <a:buFont typeface="Arial" panose="020B0604020202020204" pitchFamily="34" charset="0"/>
              <a:buChar char="•"/>
            </a:pPr>
            <a:r>
              <a:rPr lang="en-US" sz="1800" dirty="0">
                <a:latin typeface="Verdana" panose="020B0604030504040204" pitchFamily="34" charset="0"/>
                <a:ea typeface="Verdana" panose="020B0604030504040204" pitchFamily="34" charset="0"/>
                <a:cs typeface="Times New Roman"/>
                <a:sym typeface="Times New Roman"/>
              </a:rPr>
              <a:t>Implementation</a:t>
            </a:r>
            <a:endParaRPr sz="1800" dirty="0">
              <a:latin typeface="Verdana" panose="020B0604030504040204" pitchFamily="34" charset="0"/>
              <a:ea typeface="Verdana" panose="020B0604030504040204" pitchFamily="34" charset="0"/>
            </a:endParaRPr>
          </a:p>
          <a:p>
            <a:pPr marL="342900" lvl="0" indent="-342900" algn="l" rtl="0">
              <a:spcBef>
                <a:spcPts val="450"/>
              </a:spcBef>
              <a:spcAft>
                <a:spcPts val="0"/>
              </a:spcAft>
              <a:buClr>
                <a:schemeClr val="dk1"/>
              </a:buClr>
              <a:buSzPts val="2250"/>
              <a:buFont typeface="Arial" panose="020B0604020202020204" pitchFamily="34" charset="0"/>
              <a:buChar char="•"/>
            </a:pPr>
            <a:r>
              <a:rPr lang="en-US" sz="1800" dirty="0">
                <a:latin typeface="Verdana" panose="020B0604030504040204" pitchFamily="34" charset="0"/>
                <a:ea typeface="Verdana" panose="020B0604030504040204" pitchFamily="34" charset="0"/>
                <a:cs typeface="Times New Roman"/>
                <a:sym typeface="Times New Roman"/>
              </a:rPr>
              <a:t>References</a:t>
            </a:r>
          </a:p>
          <a:p>
            <a:pPr marL="342900" lvl="0" indent="-342900" algn="l" rtl="0">
              <a:spcBef>
                <a:spcPts val="450"/>
              </a:spcBef>
              <a:spcAft>
                <a:spcPts val="0"/>
              </a:spcAft>
              <a:buClr>
                <a:schemeClr val="dk1"/>
              </a:buClr>
              <a:buSzPts val="2250"/>
              <a:buFont typeface="Arial" panose="020B0604020202020204" pitchFamily="34" charset="0"/>
              <a:buChar char="•"/>
            </a:pPr>
            <a:r>
              <a:rPr lang="en-US" sz="1800" dirty="0">
                <a:latin typeface="Verdana" panose="020B0604030504040204" pitchFamily="34" charset="0"/>
                <a:ea typeface="Verdana" panose="020B0604030504040204" pitchFamily="34" charset="0"/>
                <a:cs typeface="Times New Roman"/>
                <a:sym typeface="Times New Roman"/>
              </a:rPr>
              <a:t>Conclusion</a:t>
            </a:r>
          </a:p>
          <a:p>
            <a:pPr marL="342900" lvl="0" indent="-342900" algn="l" rtl="0">
              <a:spcBef>
                <a:spcPts val="450"/>
              </a:spcBef>
              <a:spcAft>
                <a:spcPts val="0"/>
              </a:spcAft>
              <a:buClr>
                <a:schemeClr val="dk1"/>
              </a:buClr>
              <a:buSzPts val="2250"/>
              <a:buFont typeface="Arial" panose="020B0604020202020204" pitchFamily="34" charset="0"/>
              <a:buChar char="•"/>
            </a:pPr>
            <a:r>
              <a:rPr lang="en-US" sz="1800" dirty="0">
                <a:latin typeface="Verdana" panose="020B0604030504040204" pitchFamily="34" charset="0"/>
                <a:ea typeface="Verdana" panose="020B0604030504040204" pitchFamily="34" charset="0"/>
                <a:cs typeface="Times New Roman"/>
                <a:sym typeface="Times New Roman"/>
              </a:rPr>
              <a:t>Queries</a:t>
            </a:r>
            <a:endParaRPr sz="1800" dirty="0">
              <a:latin typeface="Verdana" panose="020B0604030504040204" pitchFamily="34" charset="0"/>
              <a:ea typeface="Verdana" panose="020B0604030504040204" pitchFamily="34" charset="0"/>
            </a:endParaRPr>
          </a:p>
          <a:p>
            <a:pPr marL="342900" lvl="0" indent="-342900" algn="l" rtl="0">
              <a:spcBef>
                <a:spcPts val="450"/>
              </a:spcBef>
              <a:spcAft>
                <a:spcPts val="0"/>
              </a:spcAft>
              <a:buClr>
                <a:schemeClr val="dk1"/>
              </a:buClr>
              <a:buSzPts val="2250"/>
              <a:buNone/>
            </a:pPr>
            <a:endParaRPr sz="2250" dirty="0">
              <a:latin typeface="Times New Roman"/>
              <a:ea typeface="Times New Roman"/>
              <a:cs typeface="Times New Roman"/>
              <a:sym typeface="Times New Roman"/>
            </a:endParaRPr>
          </a:p>
          <a:p>
            <a:pPr marL="342900" lvl="0" indent="-200025" algn="l" rtl="0">
              <a:spcBef>
                <a:spcPts val="450"/>
              </a:spcBef>
              <a:spcAft>
                <a:spcPts val="0"/>
              </a:spcAft>
              <a:buClr>
                <a:schemeClr val="dk1"/>
              </a:buClr>
              <a:buSzPts val="2250"/>
              <a:buFont typeface="Noto Sans Symbols"/>
              <a:buNone/>
            </a:pPr>
            <a:endParaRPr sz="2250" dirty="0">
              <a:latin typeface="Times New Roman"/>
              <a:ea typeface="Times New Roman"/>
              <a:cs typeface="Times New Roman"/>
              <a:sym typeface="Times New Roman"/>
            </a:endParaRPr>
          </a:p>
        </p:txBody>
      </p:sp>
      <p:sp>
        <p:nvSpPr>
          <p:cNvPr id="3" name="Title 2">
            <a:extLst>
              <a:ext uri="{FF2B5EF4-FFF2-40B4-BE49-F238E27FC236}">
                <a16:creationId xmlns:a16="http://schemas.microsoft.com/office/drawing/2014/main" id="{501297EF-CF4D-4065-BA29-0C03BB656AD3}"/>
              </a:ext>
            </a:extLst>
          </p:cNvPr>
          <p:cNvSpPr>
            <a:spLocks noGrp="1"/>
          </p:cNvSpPr>
          <p:nvPr>
            <p:ph type="title"/>
          </p:nvPr>
        </p:nvSpPr>
        <p:spPr>
          <a:xfrm>
            <a:off x="457200" y="93569"/>
            <a:ext cx="8229600" cy="916664"/>
          </a:xfrm>
        </p:spPr>
        <p:txBody>
          <a:bodyPr/>
          <a:lstStyle/>
          <a:p>
            <a:r>
              <a:rPr lang="en-US" sz="3600" b="1" dirty="0">
                <a:solidFill>
                  <a:srgbClr val="FF0000"/>
                </a:solidFill>
                <a:latin typeface="Times New Roman"/>
              </a:rPr>
              <a:t>Contents</a:t>
            </a:r>
            <a:endParaRPr lang="en-US" sz="3600" b="1" dirty="0">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0175D0-B911-36F4-885C-1FED6771428F}"/>
              </a:ext>
            </a:extLst>
          </p:cNvPr>
          <p:cNvPicPr>
            <a:picLocks noChangeAspect="1"/>
          </p:cNvPicPr>
          <p:nvPr/>
        </p:nvPicPr>
        <p:blipFill rotWithShape="1">
          <a:blip r:embed="rId2"/>
          <a:srcRect l="23145" r="23145"/>
          <a:stretch/>
        </p:blipFill>
        <p:spPr>
          <a:xfrm>
            <a:off x="792479" y="1082665"/>
            <a:ext cx="7784991" cy="4752304"/>
          </a:xfrm>
          <a:prstGeom prst="rect">
            <a:avLst/>
          </a:prstGeom>
        </p:spPr>
      </p:pic>
      <p:sp>
        <p:nvSpPr>
          <p:cNvPr id="3" name="TextBox 2">
            <a:extLst>
              <a:ext uri="{FF2B5EF4-FFF2-40B4-BE49-F238E27FC236}">
                <a16:creationId xmlns:a16="http://schemas.microsoft.com/office/drawing/2014/main" id="{E8B51193-6C7E-3E42-2C77-41701EE2E7A1}"/>
              </a:ext>
            </a:extLst>
          </p:cNvPr>
          <p:cNvSpPr txBox="1"/>
          <p:nvPr/>
        </p:nvSpPr>
        <p:spPr>
          <a:xfrm>
            <a:off x="467138" y="715254"/>
            <a:ext cx="5049741" cy="307777"/>
          </a:xfrm>
          <a:prstGeom prst="rect">
            <a:avLst/>
          </a:prstGeom>
          <a:noFill/>
        </p:spPr>
        <p:txBody>
          <a:bodyPr wrap="square" rtlCol="0">
            <a:spAutoFit/>
          </a:bodyPr>
          <a:lstStyle/>
          <a:p>
            <a:r>
              <a:rPr lang="en-US" b="1" dirty="0">
                <a:latin typeface="Verdana" panose="020B0604030504040204" pitchFamily="34" charset="0"/>
                <a:ea typeface="Verdana" panose="020B0604030504040204" pitchFamily="34" charset="0"/>
              </a:rPr>
              <a:t>Code for </a:t>
            </a:r>
            <a:r>
              <a:rPr lang="en-US" b="1" dirty="0" err="1">
                <a:latin typeface="Verdana" panose="020B0604030504040204" pitchFamily="34" charset="0"/>
                <a:ea typeface="Verdana" panose="020B0604030504040204" pitchFamily="34" charset="0"/>
              </a:rPr>
              <a:t>analysing</a:t>
            </a:r>
            <a:r>
              <a:rPr lang="en-US" b="1" dirty="0">
                <a:latin typeface="Verdana" panose="020B0604030504040204" pitchFamily="34" charset="0"/>
                <a:ea typeface="Verdana" panose="020B0604030504040204" pitchFamily="34" charset="0"/>
              </a:rPr>
              <a:t> text and counting polarity</a:t>
            </a:r>
            <a:endParaRPr lang="en-IN" b="1" dirty="0">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25F51A7B-3C07-8FE1-63E1-1BAABE2D5A79}"/>
              </a:ext>
            </a:extLst>
          </p:cNvPr>
          <p:cNvPicPr>
            <a:picLocks noChangeAspect="1"/>
          </p:cNvPicPr>
          <p:nvPr/>
        </p:nvPicPr>
        <p:blipFill rotWithShape="1">
          <a:blip r:embed="rId3">
            <a:extLst>
              <a:ext uri="{28A0092B-C50C-407E-A947-70E740481C1C}">
                <a14:useLocalDpi xmlns:a14="http://schemas.microsoft.com/office/drawing/2010/main" val="0"/>
              </a:ext>
            </a:extLst>
          </a:blip>
          <a:srcRect t="20922" r="56850" b="46054"/>
          <a:stretch/>
        </p:blipFill>
        <p:spPr>
          <a:xfrm>
            <a:off x="233680" y="1270000"/>
            <a:ext cx="8442960" cy="4378960"/>
          </a:xfrm>
          <a:prstGeom prst="rect">
            <a:avLst/>
          </a:prstGeom>
        </p:spPr>
      </p:pic>
      <p:pic>
        <p:nvPicPr>
          <p:cNvPr id="5" name="Picture 4">
            <a:extLst>
              <a:ext uri="{FF2B5EF4-FFF2-40B4-BE49-F238E27FC236}">
                <a16:creationId xmlns:a16="http://schemas.microsoft.com/office/drawing/2014/main" id="{CB442DD9-D852-782F-881C-40A5492D94C9}"/>
              </a:ext>
            </a:extLst>
          </p:cNvPr>
          <p:cNvPicPr>
            <a:picLocks noChangeAspect="1"/>
          </p:cNvPicPr>
          <p:nvPr/>
        </p:nvPicPr>
        <p:blipFill rotWithShape="1">
          <a:blip r:embed="rId4">
            <a:extLst>
              <a:ext uri="{28A0092B-C50C-407E-A947-70E740481C1C}">
                <a14:useLocalDpi xmlns:a14="http://schemas.microsoft.com/office/drawing/2010/main" val="0"/>
              </a:ext>
            </a:extLst>
          </a:blip>
          <a:srcRect t="17734" r="48656" b="27153"/>
          <a:stretch/>
        </p:blipFill>
        <p:spPr>
          <a:xfrm>
            <a:off x="233680" y="1082664"/>
            <a:ext cx="8442960" cy="5186055"/>
          </a:xfrm>
          <a:prstGeom prst="rect">
            <a:avLst/>
          </a:prstGeom>
        </p:spPr>
      </p:pic>
    </p:spTree>
    <p:extLst>
      <p:ext uri="{BB962C8B-B14F-4D97-AF65-F5344CB8AC3E}">
        <p14:creationId xmlns:p14="http://schemas.microsoft.com/office/powerpoint/2010/main" val="1178979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0175D0-B911-36F4-885C-1FED6771428F}"/>
              </a:ext>
            </a:extLst>
          </p:cNvPr>
          <p:cNvPicPr>
            <a:picLocks noChangeAspect="1"/>
          </p:cNvPicPr>
          <p:nvPr/>
        </p:nvPicPr>
        <p:blipFill rotWithShape="1">
          <a:blip r:embed="rId2"/>
          <a:srcRect l="23145" r="23145"/>
          <a:stretch/>
        </p:blipFill>
        <p:spPr>
          <a:xfrm>
            <a:off x="792479" y="1082665"/>
            <a:ext cx="7784991" cy="4752304"/>
          </a:xfrm>
          <a:prstGeom prst="rect">
            <a:avLst/>
          </a:prstGeom>
        </p:spPr>
      </p:pic>
      <p:sp>
        <p:nvSpPr>
          <p:cNvPr id="3" name="TextBox 2">
            <a:extLst>
              <a:ext uri="{FF2B5EF4-FFF2-40B4-BE49-F238E27FC236}">
                <a16:creationId xmlns:a16="http://schemas.microsoft.com/office/drawing/2014/main" id="{E8B51193-6C7E-3E42-2C77-41701EE2E7A1}"/>
              </a:ext>
            </a:extLst>
          </p:cNvPr>
          <p:cNvSpPr txBox="1"/>
          <p:nvPr/>
        </p:nvSpPr>
        <p:spPr>
          <a:xfrm>
            <a:off x="467138" y="715254"/>
            <a:ext cx="5049741" cy="307777"/>
          </a:xfrm>
          <a:prstGeom prst="rect">
            <a:avLst/>
          </a:prstGeom>
          <a:noFill/>
        </p:spPr>
        <p:txBody>
          <a:bodyPr wrap="square" rtlCol="0">
            <a:spAutoFit/>
          </a:bodyPr>
          <a:lstStyle/>
          <a:p>
            <a:r>
              <a:rPr lang="en-US" b="1" dirty="0">
                <a:latin typeface="Verdana" panose="020B0604030504040204" pitchFamily="34" charset="0"/>
                <a:ea typeface="Verdana" panose="020B0604030504040204" pitchFamily="34" charset="0"/>
              </a:rPr>
              <a:t>Code for visualization of output</a:t>
            </a:r>
            <a:endParaRPr lang="en-IN" b="1" dirty="0">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25F51A7B-3C07-8FE1-63E1-1BAABE2D5A79}"/>
              </a:ext>
            </a:extLst>
          </p:cNvPr>
          <p:cNvPicPr>
            <a:picLocks noChangeAspect="1"/>
          </p:cNvPicPr>
          <p:nvPr/>
        </p:nvPicPr>
        <p:blipFill rotWithShape="1">
          <a:blip r:embed="rId3">
            <a:extLst>
              <a:ext uri="{28A0092B-C50C-407E-A947-70E740481C1C}">
                <a14:useLocalDpi xmlns:a14="http://schemas.microsoft.com/office/drawing/2010/main" val="0"/>
              </a:ext>
            </a:extLst>
          </a:blip>
          <a:srcRect t="20922" r="56850" b="46054"/>
          <a:stretch/>
        </p:blipFill>
        <p:spPr>
          <a:xfrm>
            <a:off x="233680" y="1270000"/>
            <a:ext cx="8442960" cy="4378960"/>
          </a:xfrm>
          <a:prstGeom prst="rect">
            <a:avLst/>
          </a:prstGeom>
        </p:spPr>
      </p:pic>
      <p:pic>
        <p:nvPicPr>
          <p:cNvPr id="5" name="Picture 4">
            <a:extLst>
              <a:ext uri="{FF2B5EF4-FFF2-40B4-BE49-F238E27FC236}">
                <a16:creationId xmlns:a16="http://schemas.microsoft.com/office/drawing/2014/main" id="{CB442DD9-D852-782F-881C-40A5492D94C9}"/>
              </a:ext>
            </a:extLst>
          </p:cNvPr>
          <p:cNvPicPr>
            <a:picLocks noChangeAspect="1"/>
          </p:cNvPicPr>
          <p:nvPr/>
        </p:nvPicPr>
        <p:blipFill rotWithShape="1">
          <a:blip r:embed="rId4">
            <a:extLst>
              <a:ext uri="{28A0092B-C50C-407E-A947-70E740481C1C}">
                <a14:useLocalDpi xmlns:a14="http://schemas.microsoft.com/office/drawing/2010/main" val="0"/>
              </a:ext>
            </a:extLst>
          </a:blip>
          <a:srcRect t="17734" r="48656" b="27153"/>
          <a:stretch/>
        </p:blipFill>
        <p:spPr>
          <a:xfrm>
            <a:off x="233680" y="1082664"/>
            <a:ext cx="8442960" cy="5186055"/>
          </a:xfrm>
          <a:prstGeom prst="rect">
            <a:avLst/>
          </a:prstGeom>
        </p:spPr>
      </p:pic>
      <p:pic>
        <p:nvPicPr>
          <p:cNvPr id="6" name="Picture 5">
            <a:extLst>
              <a:ext uri="{FF2B5EF4-FFF2-40B4-BE49-F238E27FC236}">
                <a16:creationId xmlns:a16="http://schemas.microsoft.com/office/drawing/2014/main" id="{C41E5C0B-57BB-A93A-F760-D639B63372CE}"/>
              </a:ext>
            </a:extLst>
          </p:cNvPr>
          <p:cNvPicPr>
            <a:picLocks noChangeAspect="1"/>
          </p:cNvPicPr>
          <p:nvPr/>
        </p:nvPicPr>
        <p:blipFill rotWithShape="1">
          <a:blip r:embed="rId4">
            <a:extLst>
              <a:ext uri="{28A0092B-C50C-407E-A947-70E740481C1C}">
                <a14:useLocalDpi xmlns:a14="http://schemas.microsoft.com/office/drawing/2010/main" val="0"/>
              </a:ext>
            </a:extLst>
          </a:blip>
          <a:srcRect t="66471" r="60307" b="8022"/>
          <a:stretch/>
        </p:blipFill>
        <p:spPr>
          <a:xfrm>
            <a:off x="233680" y="1209041"/>
            <a:ext cx="8305013" cy="5059678"/>
          </a:xfrm>
          <a:prstGeom prst="rect">
            <a:avLst/>
          </a:prstGeom>
        </p:spPr>
      </p:pic>
    </p:spTree>
    <p:extLst>
      <p:ext uri="{BB962C8B-B14F-4D97-AF65-F5344CB8AC3E}">
        <p14:creationId xmlns:p14="http://schemas.microsoft.com/office/powerpoint/2010/main" val="526757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0175D0-B911-36F4-885C-1FED6771428F}"/>
              </a:ext>
            </a:extLst>
          </p:cNvPr>
          <p:cNvPicPr>
            <a:picLocks noChangeAspect="1"/>
          </p:cNvPicPr>
          <p:nvPr/>
        </p:nvPicPr>
        <p:blipFill rotWithShape="1">
          <a:blip r:embed="rId2"/>
          <a:srcRect l="23145" r="23145"/>
          <a:stretch/>
        </p:blipFill>
        <p:spPr>
          <a:xfrm>
            <a:off x="792479" y="1082665"/>
            <a:ext cx="7784991" cy="4752304"/>
          </a:xfrm>
          <a:prstGeom prst="rect">
            <a:avLst/>
          </a:prstGeom>
        </p:spPr>
      </p:pic>
      <p:sp>
        <p:nvSpPr>
          <p:cNvPr id="3" name="TextBox 2">
            <a:extLst>
              <a:ext uri="{FF2B5EF4-FFF2-40B4-BE49-F238E27FC236}">
                <a16:creationId xmlns:a16="http://schemas.microsoft.com/office/drawing/2014/main" id="{E8B51193-6C7E-3E42-2C77-41701EE2E7A1}"/>
              </a:ext>
            </a:extLst>
          </p:cNvPr>
          <p:cNvSpPr txBox="1"/>
          <p:nvPr/>
        </p:nvSpPr>
        <p:spPr>
          <a:xfrm>
            <a:off x="467138" y="715254"/>
            <a:ext cx="5049741" cy="307777"/>
          </a:xfrm>
          <a:prstGeom prst="rect">
            <a:avLst/>
          </a:prstGeom>
          <a:noFill/>
        </p:spPr>
        <p:txBody>
          <a:bodyPr wrap="square" rtlCol="0">
            <a:spAutoFit/>
          </a:bodyPr>
          <a:lstStyle/>
          <a:p>
            <a:r>
              <a:rPr lang="en-US" b="1" dirty="0">
                <a:latin typeface="Verdana" panose="020B0604030504040204" pitchFamily="34" charset="0"/>
                <a:ea typeface="Verdana" panose="020B0604030504040204" pitchFamily="34" charset="0"/>
              </a:rPr>
              <a:t>Code for visualization of output</a:t>
            </a:r>
            <a:endParaRPr lang="en-IN" b="1" dirty="0">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25F51A7B-3C07-8FE1-63E1-1BAABE2D5A79}"/>
              </a:ext>
            </a:extLst>
          </p:cNvPr>
          <p:cNvPicPr>
            <a:picLocks noChangeAspect="1"/>
          </p:cNvPicPr>
          <p:nvPr/>
        </p:nvPicPr>
        <p:blipFill rotWithShape="1">
          <a:blip r:embed="rId3">
            <a:extLst>
              <a:ext uri="{28A0092B-C50C-407E-A947-70E740481C1C}">
                <a14:useLocalDpi xmlns:a14="http://schemas.microsoft.com/office/drawing/2010/main" val="0"/>
              </a:ext>
            </a:extLst>
          </a:blip>
          <a:srcRect t="20922" r="56850" b="46054"/>
          <a:stretch/>
        </p:blipFill>
        <p:spPr>
          <a:xfrm>
            <a:off x="233680" y="1270000"/>
            <a:ext cx="8442960" cy="4378960"/>
          </a:xfrm>
          <a:prstGeom prst="rect">
            <a:avLst/>
          </a:prstGeom>
        </p:spPr>
      </p:pic>
      <p:pic>
        <p:nvPicPr>
          <p:cNvPr id="5" name="Picture 4">
            <a:extLst>
              <a:ext uri="{FF2B5EF4-FFF2-40B4-BE49-F238E27FC236}">
                <a16:creationId xmlns:a16="http://schemas.microsoft.com/office/drawing/2014/main" id="{CB442DD9-D852-782F-881C-40A5492D94C9}"/>
              </a:ext>
            </a:extLst>
          </p:cNvPr>
          <p:cNvPicPr>
            <a:picLocks noChangeAspect="1"/>
          </p:cNvPicPr>
          <p:nvPr/>
        </p:nvPicPr>
        <p:blipFill rotWithShape="1">
          <a:blip r:embed="rId4">
            <a:extLst>
              <a:ext uri="{28A0092B-C50C-407E-A947-70E740481C1C}">
                <a14:useLocalDpi xmlns:a14="http://schemas.microsoft.com/office/drawing/2010/main" val="0"/>
              </a:ext>
            </a:extLst>
          </a:blip>
          <a:srcRect t="17734" r="48656" b="27153"/>
          <a:stretch/>
        </p:blipFill>
        <p:spPr>
          <a:xfrm>
            <a:off x="233680" y="1082664"/>
            <a:ext cx="8442960" cy="5186055"/>
          </a:xfrm>
          <a:prstGeom prst="rect">
            <a:avLst/>
          </a:prstGeom>
        </p:spPr>
      </p:pic>
      <p:pic>
        <p:nvPicPr>
          <p:cNvPr id="6" name="Picture 5">
            <a:extLst>
              <a:ext uri="{FF2B5EF4-FFF2-40B4-BE49-F238E27FC236}">
                <a16:creationId xmlns:a16="http://schemas.microsoft.com/office/drawing/2014/main" id="{C41E5C0B-57BB-A93A-F760-D639B63372CE}"/>
              </a:ext>
            </a:extLst>
          </p:cNvPr>
          <p:cNvPicPr>
            <a:picLocks noChangeAspect="1"/>
          </p:cNvPicPr>
          <p:nvPr/>
        </p:nvPicPr>
        <p:blipFill rotWithShape="1">
          <a:blip r:embed="rId4">
            <a:extLst>
              <a:ext uri="{28A0092B-C50C-407E-A947-70E740481C1C}">
                <a14:useLocalDpi xmlns:a14="http://schemas.microsoft.com/office/drawing/2010/main" val="0"/>
              </a:ext>
            </a:extLst>
          </a:blip>
          <a:srcRect t="66471" r="60307" b="8022"/>
          <a:stretch/>
        </p:blipFill>
        <p:spPr>
          <a:xfrm>
            <a:off x="233680" y="1209041"/>
            <a:ext cx="8305013" cy="5059678"/>
          </a:xfrm>
          <a:prstGeom prst="rect">
            <a:avLst/>
          </a:prstGeom>
        </p:spPr>
      </p:pic>
      <p:pic>
        <p:nvPicPr>
          <p:cNvPr id="7" name="Picture 6">
            <a:extLst>
              <a:ext uri="{FF2B5EF4-FFF2-40B4-BE49-F238E27FC236}">
                <a16:creationId xmlns:a16="http://schemas.microsoft.com/office/drawing/2014/main" id="{22F2D79D-68A0-AEFC-FE4C-D8ADF43367C7}"/>
              </a:ext>
            </a:extLst>
          </p:cNvPr>
          <p:cNvPicPr>
            <a:picLocks noChangeAspect="1"/>
          </p:cNvPicPr>
          <p:nvPr/>
        </p:nvPicPr>
        <p:blipFill rotWithShape="1">
          <a:blip r:embed="rId5">
            <a:extLst>
              <a:ext uri="{28A0092B-C50C-407E-A947-70E740481C1C}">
                <a14:useLocalDpi xmlns:a14="http://schemas.microsoft.com/office/drawing/2010/main" val="0"/>
              </a:ext>
            </a:extLst>
          </a:blip>
          <a:srcRect t="50072" r="28425" b="6885"/>
          <a:stretch/>
        </p:blipFill>
        <p:spPr>
          <a:xfrm>
            <a:off x="233680" y="1269999"/>
            <a:ext cx="8564880" cy="4872747"/>
          </a:xfrm>
          <a:prstGeom prst="rect">
            <a:avLst/>
          </a:prstGeom>
        </p:spPr>
      </p:pic>
    </p:spTree>
    <p:extLst>
      <p:ext uri="{BB962C8B-B14F-4D97-AF65-F5344CB8AC3E}">
        <p14:creationId xmlns:p14="http://schemas.microsoft.com/office/powerpoint/2010/main" val="2725821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E9642-A9E5-42A9-AB29-C7549169D98E}"/>
              </a:ext>
            </a:extLst>
          </p:cNvPr>
          <p:cNvSpPr>
            <a:spLocks noGrp="1"/>
          </p:cNvSpPr>
          <p:nvPr>
            <p:ph type="title"/>
          </p:nvPr>
        </p:nvSpPr>
        <p:spPr/>
        <p:txBody>
          <a:bodyPr/>
          <a:lstStyle/>
          <a:p>
            <a:r>
              <a:rPr lang="en-US" b="1" dirty="0">
                <a:solidFill>
                  <a:srgbClr val="FF0000"/>
                </a:solidFill>
              </a:rPr>
              <a:t>References</a:t>
            </a:r>
            <a:endParaRPr lang="en-US" b="1" dirty="0"/>
          </a:p>
        </p:txBody>
      </p:sp>
      <p:sp>
        <p:nvSpPr>
          <p:cNvPr id="3" name="Text Placeholder 2">
            <a:extLst>
              <a:ext uri="{FF2B5EF4-FFF2-40B4-BE49-F238E27FC236}">
                <a16:creationId xmlns:a16="http://schemas.microsoft.com/office/drawing/2014/main" id="{1EB63D66-C20C-40A7-ACF7-41F727257949}"/>
              </a:ext>
            </a:extLst>
          </p:cNvPr>
          <p:cNvSpPr>
            <a:spLocks noGrp="1"/>
          </p:cNvSpPr>
          <p:nvPr>
            <p:ph type="body" idx="1"/>
          </p:nvPr>
        </p:nvSpPr>
        <p:spPr/>
        <p:txBody>
          <a:bodyPr>
            <a:normAutofit/>
          </a:bodyPr>
          <a:lstStyle/>
          <a:p>
            <a:pPr marL="285750" indent="-285750" algn="just">
              <a:lnSpc>
                <a:spcPct val="150000"/>
              </a:lnSpc>
              <a:spcBef>
                <a:spcPts val="0"/>
              </a:spcBef>
              <a:buFont typeface="Arial" panose="020B0604020202020204" pitchFamily="34" charset="0"/>
              <a:buChar char="•"/>
            </a:pPr>
            <a:r>
              <a:rPr lang="en-US" sz="1400" i="1" dirty="0" err="1">
                <a:latin typeface="Verdana" panose="020B0604030504040204" pitchFamily="34" charset="0"/>
                <a:ea typeface="Verdana" panose="020B0604030504040204" pitchFamily="34" charset="0"/>
                <a:cs typeface="Verdana"/>
                <a:sym typeface="Verdana"/>
              </a:rPr>
              <a:t>A.Pakand</a:t>
            </a:r>
            <a:r>
              <a:rPr lang="en-US" sz="1400" i="1" dirty="0">
                <a:latin typeface="Verdana" panose="020B0604030504040204" pitchFamily="34" charset="0"/>
                <a:ea typeface="Verdana" panose="020B0604030504040204" pitchFamily="34" charset="0"/>
                <a:cs typeface="Verdana"/>
                <a:sym typeface="Verdana"/>
              </a:rPr>
              <a:t> </a:t>
            </a:r>
            <a:r>
              <a:rPr lang="en-US" sz="1400" i="1" dirty="0" err="1">
                <a:latin typeface="Verdana" panose="020B0604030504040204" pitchFamily="34" charset="0"/>
                <a:ea typeface="Verdana" panose="020B0604030504040204" pitchFamily="34" charset="0"/>
                <a:cs typeface="Verdana"/>
                <a:sym typeface="Verdana"/>
              </a:rPr>
              <a:t>P.Paroubek</a:t>
            </a:r>
            <a:r>
              <a:rPr lang="en-US" sz="1400" i="1" dirty="0">
                <a:latin typeface="Verdana" panose="020B0604030504040204" pitchFamily="34" charset="0"/>
                <a:ea typeface="Verdana" panose="020B0604030504040204" pitchFamily="34" charset="0"/>
                <a:cs typeface="Verdana"/>
                <a:sym typeface="Verdana"/>
              </a:rPr>
              <a:t>. „Twitter as a Corpus for Sentiment Analysis and Opinion Mining". In Proceedings of the Seventh</a:t>
            </a:r>
          </a:p>
          <a:p>
            <a:pPr marL="285750" indent="-285750" algn="just">
              <a:lnSpc>
                <a:spcPct val="150000"/>
              </a:lnSpc>
              <a:spcBef>
                <a:spcPts val="0"/>
              </a:spcBef>
              <a:buFont typeface="Arial" panose="020B0604020202020204" pitchFamily="34" charset="0"/>
              <a:buChar char="•"/>
            </a:pPr>
            <a:r>
              <a:rPr lang="en-US" sz="1400" i="1" dirty="0">
                <a:latin typeface="Verdana" panose="020B0604030504040204" pitchFamily="34" charset="0"/>
                <a:ea typeface="Verdana" panose="020B0604030504040204" pitchFamily="34" charset="0"/>
                <a:cs typeface="Verdana"/>
                <a:sym typeface="Verdana"/>
              </a:rPr>
              <a:t>Conference on International Language Resources and Evaluation, 2010, pp.1320-1326</a:t>
            </a:r>
          </a:p>
          <a:p>
            <a:pPr marL="285750" indent="-285750" algn="just">
              <a:lnSpc>
                <a:spcPct val="150000"/>
              </a:lnSpc>
              <a:spcBef>
                <a:spcPts val="0"/>
              </a:spcBef>
              <a:buFont typeface="Arial" panose="020B0604020202020204" pitchFamily="34" charset="0"/>
              <a:buChar char="•"/>
            </a:pPr>
            <a:r>
              <a:rPr lang="en-US" sz="1400" i="1" dirty="0">
                <a:latin typeface="Verdana" panose="020B0604030504040204" pitchFamily="34" charset="0"/>
                <a:ea typeface="Verdana" panose="020B0604030504040204" pitchFamily="34" charset="0"/>
                <a:cs typeface="Verdana"/>
                <a:sym typeface="Verdana"/>
              </a:rPr>
              <a:t>R. Parikh and M. </a:t>
            </a:r>
            <a:r>
              <a:rPr lang="en-US" sz="1400" i="1" dirty="0" err="1">
                <a:latin typeface="Verdana" panose="020B0604030504040204" pitchFamily="34" charset="0"/>
                <a:ea typeface="Verdana" panose="020B0604030504040204" pitchFamily="34" charset="0"/>
                <a:cs typeface="Verdana"/>
                <a:sym typeface="Verdana"/>
              </a:rPr>
              <a:t>Movassate</a:t>
            </a:r>
            <a:r>
              <a:rPr lang="en-US" sz="1400" i="1" dirty="0">
                <a:latin typeface="Verdana" panose="020B0604030504040204" pitchFamily="34" charset="0"/>
                <a:ea typeface="Verdana" panose="020B0604030504040204" pitchFamily="34" charset="0"/>
                <a:cs typeface="Verdana"/>
                <a:sym typeface="Verdana"/>
              </a:rPr>
              <a:t> , “Sentiment Analysis of User- Generated Twitter Updates using Various Classification</a:t>
            </a:r>
          </a:p>
          <a:p>
            <a:pPr marL="285750" indent="-285750" algn="just">
              <a:lnSpc>
                <a:spcPct val="150000"/>
              </a:lnSpc>
              <a:spcBef>
                <a:spcPts val="0"/>
              </a:spcBef>
              <a:buFont typeface="Arial" panose="020B0604020202020204" pitchFamily="34" charset="0"/>
              <a:buChar char="•"/>
            </a:pPr>
            <a:r>
              <a:rPr lang="en-US" sz="1400" i="1" dirty="0">
                <a:latin typeface="Verdana" panose="020B0604030504040204" pitchFamily="34" charset="0"/>
                <a:ea typeface="Verdana" panose="020B0604030504040204" pitchFamily="34" charset="0"/>
                <a:cs typeface="Verdana"/>
                <a:sym typeface="Verdana"/>
              </a:rPr>
              <a:t>Techniques",CS224N Final Report, 2009</a:t>
            </a:r>
          </a:p>
          <a:p>
            <a:pPr marL="285750" indent="-285750" algn="just">
              <a:lnSpc>
                <a:spcPct val="150000"/>
              </a:lnSpc>
              <a:spcBef>
                <a:spcPts val="0"/>
              </a:spcBef>
              <a:buFont typeface="Arial" panose="020B0604020202020204" pitchFamily="34" charset="0"/>
              <a:buChar char="•"/>
            </a:pPr>
            <a:r>
              <a:rPr lang="en-US" sz="1400" i="1" dirty="0">
                <a:latin typeface="Verdana" panose="020B0604030504040204" pitchFamily="34" charset="0"/>
                <a:ea typeface="Verdana" panose="020B0604030504040204" pitchFamily="34" charset="0"/>
                <a:cs typeface="Verdana"/>
                <a:sym typeface="Verdana"/>
              </a:rPr>
              <a:t>Go, R. </a:t>
            </a:r>
            <a:r>
              <a:rPr lang="en-US" sz="1400" i="1" dirty="0" err="1">
                <a:latin typeface="Verdana" panose="020B0604030504040204" pitchFamily="34" charset="0"/>
                <a:ea typeface="Verdana" panose="020B0604030504040204" pitchFamily="34" charset="0"/>
                <a:cs typeface="Verdana"/>
                <a:sym typeface="Verdana"/>
              </a:rPr>
              <a:t>Bhayani</a:t>
            </a:r>
            <a:r>
              <a:rPr lang="en-US" sz="1400" i="1" dirty="0">
                <a:latin typeface="Verdana" panose="020B0604030504040204" pitchFamily="34" charset="0"/>
                <a:ea typeface="Verdana" panose="020B0604030504040204" pitchFamily="34" charset="0"/>
                <a:cs typeface="Verdana"/>
                <a:sym typeface="Verdana"/>
              </a:rPr>
              <a:t> , </a:t>
            </a:r>
            <a:r>
              <a:rPr lang="en-US" sz="1400" i="1" dirty="0" err="1">
                <a:latin typeface="Verdana" panose="020B0604030504040204" pitchFamily="34" charset="0"/>
                <a:ea typeface="Verdana" panose="020B0604030504040204" pitchFamily="34" charset="0"/>
                <a:cs typeface="Verdana"/>
                <a:sym typeface="Verdana"/>
              </a:rPr>
              <a:t>L.Huang</a:t>
            </a:r>
            <a:r>
              <a:rPr lang="en-US" sz="1400" i="1" dirty="0">
                <a:latin typeface="Verdana" panose="020B0604030504040204" pitchFamily="34" charset="0"/>
                <a:ea typeface="Verdana" panose="020B0604030504040204" pitchFamily="34" charset="0"/>
                <a:cs typeface="Verdana"/>
                <a:sym typeface="Verdana"/>
              </a:rPr>
              <a:t>. “Twitter Sentiment Classification Using Distant Supervision". Stanford University, Technical Paper, 2009</a:t>
            </a:r>
          </a:p>
          <a:p>
            <a:pPr>
              <a:lnSpc>
                <a:spcPct val="150000"/>
              </a:lnSpc>
            </a:pPr>
            <a:endParaRPr lang="en-US" dirty="0"/>
          </a:p>
        </p:txBody>
      </p:sp>
    </p:spTree>
    <p:extLst>
      <p:ext uri="{BB962C8B-B14F-4D97-AF65-F5344CB8AC3E}">
        <p14:creationId xmlns:p14="http://schemas.microsoft.com/office/powerpoint/2010/main" val="1628875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68F643-6F14-4B2B-914A-4D0498CF8FEC}"/>
              </a:ext>
            </a:extLst>
          </p:cNvPr>
          <p:cNvSpPr txBox="1"/>
          <p:nvPr/>
        </p:nvSpPr>
        <p:spPr>
          <a:xfrm>
            <a:off x="2778880" y="417100"/>
            <a:ext cx="38546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solidFill>
                  <a:srgbClr val="FF0000"/>
                </a:solidFill>
                <a:latin typeface="Times New Roman"/>
              </a:rPr>
              <a:t>CONCLUSION</a:t>
            </a:r>
            <a:endParaRPr lang="en-US" b="1" dirty="0"/>
          </a:p>
        </p:txBody>
      </p:sp>
      <p:sp>
        <p:nvSpPr>
          <p:cNvPr id="5" name="TextBox 4">
            <a:extLst>
              <a:ext uri="{FF2B5EF4-FFF2-40B4-BE49-F238E27FC236}">
                <a16:creationId xmlns:a16="http://schemas.microsoft.com/office/drawing/2014/main" id="{CB6FC4F8-6915-4EFC-82F9-DACE4B0A252B}"/>
              </a:ext>
            </a:extLst>
          </p:cNvPr>
          <p:cNvSpPr txBox="1"/>
          <p:nvPr/>
        </p:nvSpPr>
        <p:spPr>
          <a:xfrm>
            <a:off x="585236" y="1279875"/>
            <a:ext cx="8312956" cy="53091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dirty="0">
                <a:latin typeface="Verdana"/>
              </a:rPr>
              <a:t>Sentiment analysis is an evolving field with a variety of use applications. Although sentiment analysis tasks are challenging due to their natural language processing origins, much progress has been made over the last few years due to the high demand for it. Not only do companies want to know how their products and services are perceived by consumers (and compare to competitors), but consumers want to know the opinions of others before making buying decisions . The growing need for product insights – and the technical challenges currently facing the field –will keep sentiment analysis and opinion mining relevant for the foreseeable future. Next-generation opinion mining systems need a deeper bind between complete knowledge bases with reasoning methods inspired by human thought and psychology. This will lead to a better understanding of natural language opinions and will more efficiently bridge the gap between unstructured information in the form of human thoughts and structured data that can be analyzed and processed by a </a:t>
            </a:r>
            <a:r>
              <a:rPr lang="en-US" dirty="0" err="1">
                <a:latin typeface="Verdana"/>
              </a:rPr>
              <a:t>machine.Intelligent</a:t>
            </a:r>
            <a:r>
              <a:rPr lang="en-US" dirty="0">
                <a:latin typeface="Verdana"/>
              </a:rPr>
              <a:t> opinion mining systems capable of handling semantic knowledge, making analogies, continuous learning, and detecting emotions — leading to highly efficient sentiment analysis. </a:t>
            </a:r>
          </a:p>
          <a:p>
            <a:pPr algn="just"/>
            <a:endParaRPr lang="en-US" sz="2400" dirty="0">
              <a:latin typeface="Verdana"/>
            </a:endParaRPr>
          </a:p>
        </p:txBody>
      </p:sp>
    </p:spTree>
    <p:extLst>
      <p:ext uri="{BB962C8B-B14F-4D97-AF65-F5344CB8AC3E}">
        <p14:creationId xmlns:p14="http://schemas.microsoft.com/office/powerpoint/2010/main" val="2838757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sp>
        <p:nvSpPr>
          <p:cNvPr id="142" name="Google Shape;142;p10"/>
          <p:cNvSpPr txBox="1">
            <a:spLocks noGrp="1"/>
          </p:cNvSpPr>
          <p:nvPr>
            <p:ph type="body" idx="1"/>
          </p:nvPr>
        </p:nvSpPr>
        <p:spPr>
          <a:xfrm>
            <a:off x="457200" y="762000"/>
            <a:ext cx="8229600" cy="5364163"/>
          </a:xfrm>
          <a:prstGeom prst="rect">
            <a:avLst/>
          </a:prstGeom>
          <a:noFill/>
          <a:ln>
            <a:noFill/>
          </a:ln>
        </p:spPr>
        <p:txBody>
          <a:bodyPr spcFirstLastPara="1" wrap="square" lIns="91425" tIns="45700" rIns="91425" bIns="45700" anchor="t" anchorCtr="0">
            <a:normAutofit/>
          </a:bodyPr>
          <a:lstStyle/>
          <a:p>
            <a:pPr marL="342900" lvl="0" indent="-342900" algn="ctr" rtl="0">
              <a:spcBef>
                <a:spcPts val="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342900" lvl="0" indent="-342900" algn="ctr"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342900" lvl="0" indent="-342900" algn="ctr" rtl="0">
              <a:spcBef>
                <a:spcPts val="0"/>
              </a:spcBef>
              <a:spcAft>
                <a:spcPts val="0"/>
              </a:spcAft>
              <a:buClr>
                <a:schemeClr val="dk1"/>
              </a:buClr>
              <a:buSzPts val="3600"/>
              <a:buNone/>
            </a:pPr>
            <a:endParaRPr sz="3600" b="1">
              <a:solidFill>
                <a:srgbClr val="FF0000"/>
              </a:solidFill>
              <a:latin typeface="Times New Roman"/>
              <a:ea typeface="Times New Roman"/>
              <a:cs typeface="Times New Roman"/>
              <a:sym typeface="Times New Roman"/>
            </a:endParaRPr>
          </a:p>
          <a:p>
            <a:pPr marL="342900" lvl="0" indent="-342900" algn="ctr" rtl="0">
              <a:spcBef>
                <a:spcPts val="0"/>
              </a:spcBef>
              <a:spcAft>
                <a:spcPts val="0"/>
              </a:spcAft>
              <a:buClr>
                <a:srgbClr val="FF0000"/>
              </a:buClr>
              <a:buSzPts val="3600"/>
              <a:buNone/>
            </a:pPr>
            <a:r>
              <a:rPr lang="en-US" sz="3600" b="1">
                <a:solidFill>
                  <a:srgbClr val="FF0000"/>
                </a:solidFill>
                <a:latin typeface="Times New Roman"/>
                <a:ea typeface="Times New Roman"/>
                <a:cs typeface="Times New Roman"/>
                <a:sym typeface="Times New Roman"/>
              </a:rPr>
              <a:t>Queries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ctr" rtl="0">
              <a:spcBef>
                <a:spcPts val="0"/>
              </a:spcBef>
              <a:spcAft>
                <a:spcPts val="0"/>
              </a:spcAft>
              <a:buClr>
                <a:schemeClr val="dk1"/>
              </a:buClr>
              <a:buSzPts val="3200"/>
              <a:buNone/>
            </a:pPr>
            <a:endParaRPr>
              <a:latin typeface="Times New Roman"/>
              <a:ea typeface="Times New Roman"/>
              <a:cs typeface="Times New Roman"/>
              <a:sym typeface="Times New Roman"/>
            </a:endParaRPr>
          </a:p>
          <a:p>
            <a:pPr marL="342900" lvl="0" indent="-342900" algn="ctr" rtl="0">
              <a:spcBef>
                <a:spcPts val="640"/>
              </a:spcBef>
              <a:spcAft>
                <a:spcPts val="0"/>
              </a:spcAft>
              <a:buClr>
                <a:schemeClr val="dk1"/>
              </a:buClr>
              <a:buSzPts val="3200"/>
              <a:buNone/>
            </a:pPr>
            <a:endParaRPr>
              <a:latin typeface="Times New Roman"/>
              <a:ea typeface="Times New Roman"/>
              <a:cs typeface="Times New Roman"/>
              <a:sym typeface="Times New Roman"/>
            </a:endParaRPr>
          </a:p>
          <a:p>
            <a:pPr marL="342900" lvl="0" indent="-342900" algn="ctr" rtl="0">
              <a:spcBef>
                <a:spcPts val="0"/>
              </a:spcBef>
              <a:spcAft>
                <a:spcPts val="0"/>
              </a:spcAft>
              <a:buClr>
                <a:srgbClr val="FF0000"/>
              </a:buClr>
              <a:buSzPts val="3600"/>
              <a:buNone/>
            </a:pPr>
            <a:r>
              <a:rPr lang="en-US" sz="3600" b="1" dirty="0">
                <a:solidFill>
                  <a:srgbClr val="FF0000"/>
                </a:solidFill>
                <a:latin typeface="Times New Roman"/>
                <a:ea typeface="Times New Roman"/>
                <a:cs typeface="Times New Roman"/>
                <a:sym typeface="Times New Roman"/>
              </a:rPr>
              <a:t>Thank You</a:t>
            </a:r>
            <a:endParaRPr sz="3600" b="1" dirty="0">
              <a:solidFill>
                <a:srgbClr val="FF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457200" y="59619"/>
            <a:ext cx="8229600" cy="80349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3600"/>
              <a:buFont typeface="Times New Roman"/>
              <a:buNone/>
            </a:pPr>
            <a:r>
              <a:rPr lang="en-US" sz="3600" b="1">
                <a:solidFill>
                  <a:srgbClr val="FF0000"/>
                </a:solidFill>
                <a:latin typeface="Times New Roman"/>
                <a:ea typeface="Times New Roman"/>
                <a:cs typeface="Times New Roman"/>
                <a:sym typeface="Times New Roman"/>
              </a:rPr>
              <a:t>Abstract</a:t>
            </a:r>
            <a:endParaRPr sz="3600" b="1">
              <a:solidFill>
                <a:srgbClr val="FF0000"/>
              </a:solidFill>
              <a:latin typeface="Times New Roman"/>
              <a:ea typeface="Times New Roman"/>
              <a:cs typeface="Times New Roman"/>
              <a:sym typeface="Times New Roman"/>
            </a:endParaRPr>
          </a:p>
        </p:txBody>
      </p:sp>
      <p:sp>
        <p:nvSpPr>
          <p:cNvPr id="107" name="Google Shape;107;p4"/>
          <p:cNvSpPr txBox="1">
            <a:spLocks noGrp="1"/>
          </p:cNvSpPr>
          <p:nvPr>
            <p:ph type="body" idx="1"/>
          </p:nvPr>
        </p:nvSpPr>
        <p:spPr>
          <a:xfrm>
            <a:off x="457200" y="864607"/>
            <a:ext cx="8229600" cy="5261556"/>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SzPts val="1400"/>
              <a:buNone/>
            </a:pPr>
            <a:r>
              <a:rPr lang="en-IN" sz="1400" dirty="0">
                <a:latin typeface="Verdana" panose="020B0604030504040204" pitchFamily="34" charset="0"/>
                <a:ea typeface="Verdana" panose="020B0604030504040204" pitchFamily="34" charset="0"/>
              </a:rPr>
              <a:t>Our day-to-day life has always been influenced by what people think. The term ‘social media’ includes twitter, Facebook, blogs, wikis and news, all typically yielding unstructured text and accessible through the web.</a:t>
            </a:r>
            <a:r>
              <a:rPr lang="en-US" sz="1400" dirty="0">
                <a:latin typeface="Verdana" panose="020B0604030504040204" pitchFamily="34" charset="0"/>
                <a:ea typeface="Verdana" panose="020B0604030504040204" pitchFamily="34" charset="0"/>
              </a:rPr>
              <a:t> The main purpose of sentiment analysis is to classify a user’s attitude towards various topics into positive, negative or neutral categories. Data such as web-postings, Tweets, videos, etc., all express opinions on various topics and events, offer immense opportunities to study and analyze human opinions and sentiment. Twitter Sentiment Analysis uses Natural Language Processing(NLP) and </a:t>
            </a:r>
            <a:r>
              <a:rPr lang="en-US" sz="1400" dirty="0" err="1">
                <a:latin typeface="Verdana" panose="020B0604030504040204" pitchFamily="34" charset="0"/>
                <a:ea typeface="Verdana" panose="020B0604030504040204" pitchFamily="34" charset="0"/>
              </a:rPr>
              <a:t>Aylien</a:t>
            </a:r>
            <a:r>
              <a:rPr lang="en-US" sz="1400" dirty="0">
                <a:latin typeface="Verdana" panose="020B0604030504040204" pitchFamily="34" charset="0"/>
                <a:ea typeface="Verdana" panose="020B0604030504040204" pitchFamily="34" charset="0"/>
              </a:rPr>
              <a:t> API for sentiment analysis automatic extraction or classification of sentiment from  unstructured text. The result of the polarity of the text is displayed in the form of Pie-chart. Recent research indicates that emotion diffusion trends on Twitter are closely related to the sentiment polarities of Twitter tweets, we concentrate on how to combine textual knowledge from Twitter messages and sentiment diffusion trends to improve sentiment analysis output on Twitter details. To that end, we first investigate a process known as sentiment reversal and discover certain intriguing properties of sentiment reversals. The process of analyzing the differences of opinions and grouping them in all these categories is known as Sentimental Analysis.</a:t>
            </a:r>
          </a:p>
          <a:p>
            <a:pPr marL="0" lvl="0" indent="0" algn="just" rtl="0">
              <a:lnSpc>
                <a:spcPct val="150000"/>
              </a:lnSpc>
              <a:spcBef>
                <a:spcPts val="0"/>
              </a:spcBef>
              <a:spcAft>
                <a:spcPts val="0"/>
              </a:spcAft>
              <a:buClr>
                <a:schemeClr val="dk1"/>
              </a:buClr>
              <a:buSzPts val="1400"/>
              <a:buNone/>
            </a:pPr>
            <a:endParaRPr lang="en-US" sz="1800" dirty="0">
              <a:latin typeface="Calibri"/>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3600"/>
              <a:buFont typeface="Times New Roman"/>
              <a:buNone/>
            </a:pPr>
            <a:r>
              <a:rPr lang="en-US" sz="3600" b="1">
                <a:solidFill>
                  <a:srgbClr val="FF0000"/>
                </a:solidFill>
                <a:latin typeface="Times New Roman"/>
                <a:ea typeface="Times New Roman"/>
                <a:cs typeface="Times New Roman"/>
                <a:sym typeface="Times New Roman"/>
              </a:rPr>
              <a:t>Introduction</a:t>
            </a:r>
            <a:endParaRPr sz="3600" b="1">
              <a:solidFill>
                <a:srgbClr val="FF0000"/>
              </a:solidFill>
              <a:latin typeface="Times New Roman"/>
              <a:ea typeface="Times New Roman"/>
              <a:cs typeface="Times New Roman"/>
              <a:sym typeface="Times New Roman"/>
            </a:endParaRPr>
          </a:p>
        </p:txBody>
      </p:sp>
      <p:sp>
        <p:nvSpPr>
          <p:cNvPr id="119" name="Google Shape;119;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indent="0" algn="just">
              <a:lnSpc>
                <a:spcPct val="150000"/>
              </a:lnSpc>
              <a:buNone/>
            </a:pPr>
            <a:r>
              <a:rPr lang="en-US" sz="1400" dirty="0">
                <a:latin typeface="Verdana" panose="020B0604030504040204" pitchFamily="34" charset="0"/>
                <a:ea typeface="Verdana" panose="020B0604030504040204" pitchFamily="34" charset="0"/>
              </a:rPr>
              <a:t>Sentiment analysis is a process of collecting and analyzing data based on the person’s feelings, reviews and thoughts. Sentiment analysis is a type of text research or opinion mining. Twitter is a micro-blogging platform where anyone can read or write short text messages called tweets.240 million active users,500 million tweets are generated every day. The amount of data accumulated on twitter is very huge and is in unstructured format. Twitter Sentiment Analysis is the process of accessing tweets on a particular topic and to predict the sentiment of these tweets as positive, negative or neutral with the help of machine learning algorithm. It applies a mix of statistics , natural language processing , and machine learning to identify and extract subjective information from text files, for instance , are viewer’s feelings, thoughts, judgments , or assessments about a particular topic, event , or a company and its activities as mentioned above. This analysis type is also known as opinion mining or affective rating. Sentimental Analysis is the most common text classification tool that analysis an incoming message and tells whether the underlying sentiment is positive , negative or neutral. </a:t>
            </a:r>
          </a:p>
          <a:p>
            <a:pPr algn="just">
              <a:lnSpc>
                <a:spcPct val="150000"/>
              </a:lnSpc>
            </a:pPr>
            <a:endParaRPr lang="en-US" sz="1400" dirty="0">
              <a:latin typeface="Verdana" panose="020B0604030504040204" pitchFamily="34" charset="0"/>
              <a:ea typeface="Verdana" panose="020B0604030504040204" pitchFamily="34" charset="0"/>
            </a:endParaRPr>
          </a:p>
          <a:p>
            <a:pPr marL="0" lvl="0" indent="0" algn="just" rtl="0">
              <a:lnSpc>
                <a:spcPct val="150000"/>
              </a:lnSpc>
              <a:spcBef>
                <a:spcPts val="0"/>
              </a:spcBef>
              <a:spcAft>
                <a:spcPts val="0"/>
              </a:spcAft>
              <a:buClr>
                <a:schemeClr val="dk1"/>
              </a:buClr>
              <a:buSzPts val="1400"/>
              <a:buNone/>
            </a:pPr>
            <a:endParaRPr sz="1400" dirty="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Times New Roman"/>
              <a:buNone/>
            </a:pPr>
            <a:r>
              <a:rPr lang="en-US" sz="3600" b="1">
                <a:solidFill>
                  <a:srgbClr val="FF0000"/>
                </a:solidFill>
                <a:latin typeface="Times New Roman"/>
                <a:ea typeface="Times New Roman"/>
                <a:cs typeface="Times New Roman"/>
                <a:sym typeface="Times New Roman"/>
              </a:rPr>
              <a:t>Problem Statement</a:t>
            </a:r>
            <a:endParaRPr sz="3600" b="1">
              <a:solidFill>
                <a:srgbClr val="FF0000"/>
              </a:solidFill>
              <a:latin typeface="Times New Roman"/>
              <a:ea typeface="Times New Roman"/>
              <a:cs typeface="Times New Roman"/>
              <a:sym typeface="Times New Roman"/>
            </a:endParaRPr>
          </a:p>
        </p:txBody>
      </p:sp>
      <p:sp>
        <p:nvSpPr>
          <p:cNvPr id="101" name="Google Shape;101;p3"/>
          <p:cNvSpPr txBox="1">
            <a:spLocks noGrp="1"/>
          </p:cNvSpPr>
          <p:nvPr>
            <p:ph type="body" idx="1"/>
          </p:nvPr>
        </p:nvSpPr>
        <p:spPr>
          <a:xfrm>
            <a:off x="242180" y="1407814"/>
            <a:ext cx="8229600" cy="5612379"/>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640"/>
              </a:spcBef>
              <a:spcAft>
                <a:spcPts val="0"/>
              </a:spcAft>
              <a:buClr>
                <a:schemeClr val="dk1"/>
              </a:buClr>
              <a:buSzPts val="3200"/>
              <a:buNone/>
            </a:pPr>
            <a:r>
              <a:rPr lang="en-US" sz="1400" dirty="0">
                <a:latin typeface="Verdana" panose="020B0604030504040204" pitchFamily="34" charset="0"/>
                <a:ea typeface="Verdana" panose="020B0604030504040204" pitchFamily="34" charset="0"/>
              </a:rPr>
              <a:t>With the rapid growth of the World Wide Web, people are using social media such as Twitter which generates big volumes of opinion texts in the form of tweets which is available for the sentiment analysis. This translates to a huge volume of information from a human viewpoint which make it difficult to extract a sentence, read them , analyze tweet by tweet, summarize them and organize them into an understandable format in a timely manner.</a:t>
            </a:r>
            <a:endParaRPr sz="1400" dirty="0">
              <a:latin typeface="Verdana" panose="020B0604030504040204" pitchFamily="34" charset="0"/>
              <a:ea typeface="Verdana" panose="020B0604030504040204" pitchFamily="34" charset="0"/>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3600"/>
              <a:buFont typeface="Times New Roman"/>
              <a:buNone/>
            </a:pPr>
            <a:r>
              <a:rPr lang="en-US" sz="3600" b="1">
                <a:solidFill>
                  <a:srgbClr val="FF0000"/>
                </a:solidFill>
                <a:latin typeface="Times New Roman"/>
                <a:ea typeface="Times New Roman"/>
                <a:cs typeface="Times New Roman"/>
                <a:sym typeface="Times New Roman"/>
              </a:rPr>
              <a:t>Objectives</a:t>
            </a:r>
            <a:endParaRPr/>
          </a:p>
        </p:txBody>
      </p:sp>
      <p:sp>
        <p:nvSpPr>
          <p:cNvPr id="113" name="Google Shape;113;p5"/>
          <p:cNvSpPr txBox="1">
            <a:spLocks noGrp="1"/>
          </p:cNvSpPr>
          <p:nvPr>
            <p:ph type="body" idx="1"/>
          </p:nvPr>
        </p:nvSpPr>
        <p:spPr>
          <a:xfrm>
            <a:off x="457200" y="1498349"/>
            <a:ext cx="8229600" cy="4525963"/>
          </a:xfrm>
          <a:prstGeom prst="rect">
            <a:avLst/>
          </a:prstGeom>
          <a:noFill/>
          <a:ln>
            <a:noFill/>
          </a:ln>
        </p:spPr>
        <p:txBody>
          <a:bodyPr spcFirstLastPara="1" wrap="square" lIns="91425" tIns="45700" rIns="91425" bIns="45700" anchor="t" anchorCtr="0">
            <a:normAutofit/>
          </a:bodyPr>
          <a:lstStyle/>
          <a:p>
            <a:pPr algn="just">
              <a:lnSpc>
                <a:spcPct val="150000"/>
              </a:lnSpc>
            </a:pPr>
            <a:r>
              <a:rPr lang="en-US" sz="1400" dirty="0">
                <a:latin typeface="Verdana" panose="020B0604030504040204" pitchFamily="34" charset="0"/>
                <a:ea typeface="Verdana" panose="020B0604030504040204" pitchFamily="34" charset="0"/>
              </a:rPr>
              <a:t>To implement automatic classification of text into positive, negative and neutral and achieve 80%  accuracy.</a:t>
            </a:r>
          </a:p>
          <a:p>
            <a:pPr algn="just">
              <a:lnSpc>
                <a:spcPct val="150000"/>
              </a:lnSpc>
            </a:pPr>
            <a:endParaRPr lang="en-US" sz="1400" dirty="0">
              <a:latin typeface="Verdana" panose="020B0604030504040204" pitchFamily="34" charset="0"/>
              <a:ea typeface="Verdana" panose="020B0604030504040204" pitchFamily="34" charset="0"/>
            </a:endParaRPr>
          </a:p>
          <a:p>
            <a:pPr algn="just">
              <a:lnSpc>
                <a:spcPct val="150000"/>
              </a:lnSpc>
            </a:pPr>
            <a:r>
              <a:rPr lang="en-US" sz="1400" dirty="0">
                <a:latin typeface="Verdana" panose="020B0604030504040204" pitchFamily="34" charset="0"/>
                <a:ea typeface="Verdana" panose="020B0604030504040204" pitchFamily="34" charset="0"/>
              </a:rPr>
              <a:t>Sentiment Analysis is used for identifying the polarity of sentiments expressed by users.</a:t>
            </a:r>
          </a:p>
          <a:p>
            <a:pPr algn="just">
              <a:lnSpc>
                <a:spcPct val="150000"/>
              </a:lnSpc>
            </a:pPr>
            <a:endParaRPr lang="en-US" sz="1400" dirty="0">
              <a:latin typeface="Verdana" panose="020B0604030504040204" pitchFamily="34" charset="0"/>
              <a:ea typeface="Verdana" panose="020B0604030504040204" pitchFamily="34" charset="0"/>
            </a:endParaRPr>
          </a:p>
          <a:p>
            <a:pPr algn="just">
              <a:lnSpc>
                <a:spcPct val="150000"/>
              </a:lnSpc>
            </a:pPr>
            <a:r>
              <a:rPr lang="en-IN" sz="1400" b="1" dirty="0">
                <a:latin typeface="Verdana" panose="020B0604030504040204" pitchFamily="34" charset="0"/>
                <a:ea typeface="Verdana" panose="020B0604030504040204" pitchFamily="34" charset="0"/>
              </a:rPr>
              <a:t>AYLIEN</a:t>
            </a:r>
            <a:r>
              <a:rPr lang="en-IN" sz="1400" dirty="0">
                <a:latin typeface="Verdana" panose="020B0604030504040204" pitchFamily="34" charset="0"/>
                <a:ea typeface="Verdana" panose="020B0604030504040204" pitchFamily="34" charset="0"/>
              </a:rPr>
              <a:t> Text Analysis </a:t>
            </a:r>
            <a:r>
              <a:rPr lang="en-IN" sz="1400" b="1" dirty="0">
                <a:latin typeface="Verdana" panose="020B0604030504040204" pitchFamily="34" charset="0"/>
                <a:ea typeface="Verdana" panose="020B0604030504040204" pitchFamily="34" charset="0"/>
              </a:rPr>
              <a:t>API</a:t>
            </a:r>
            <a:r>
              <a:rPr lang="en-IN" sz="1400" dirty="0">
                <a:latin typeface="Verdana" panose="020B0604030504040204" pitchFamily="34" charset="0"/>
                <a:ea typeface="Verdana" panose="020B0604030504040204" pitchFamily="34" charset="0"/>
              </a:rPr>
              <a:t> is a package of easy to use Natural Language Processing, Information Retrieval and Machine Learning tools that will help you extract meaning and insight from text.</a:t>
            </a:r>
            <a:endParaRPr lang="en-US" sz="1400" dirty="0">
              <a:latin typeface="Verdana" panose="020B0604030504040204" pitchFamily="34" charset="0"/>
              <a:ea typeface="Verdana" panose="020B0604030504040204" pitchFamily="34" charset="0"/>
            </a:endParaRPr>
          </a:p>
          <a:p>
            <a:pPr algn="just">
              <a:lnSpc>
                <a:spcPct val="150000"/>
              </a:lnSpc>
            </a:pPr>
            <a:endParaRPr lang="en-US" sz="1400" dirty="0">
              <a:latin typeface="Verdana" panose="020B0604030504040204" pitchFamily="34" charset="0"/>
              <a:ea typeface="Verdana" panose="020B0604030504040204" pitchFamily="34" charset="0"/>
            </a:endParaRPr>
          </a:p>
          <a:p>
            <a:pPr algn="just">
              <a:lnSpc>
                <a:spcPct val="150000"/>
              </a:lnSpc>
            </a:pPr>
            <a:r>
              <a:rPr lang="en-US" sz="1400" dirty="0">
                <a:latin typeface="Verdana" panose="020B0604030504040204" pitchFamily="34" charset="0"/>
                <a:ea typeface="Verdana" panose="020B0604030504040204" pitchFamily="34" charset="0"/>
              </a:rPr>
              <a:t>The output is represented in the form of pie-chart which is given based on the polarity.</a:t>
            </a:r>
          </a:p>
          <a:p>
            <a:pPr marL="0" lvl="0" indent="0" algn="just" rtl="0">
              <a:lnSpc>
                <a:spcPct val="150000"/>
              </a:lnSpc>
              <a:spcBef>
                <a:spcPts val="360"/>
              </a:spcBef>
              <a:spcAft>
                <a:spcPts val="0"/>
              </a:spcAft>
              <a:buClr>
                <a:schemeClr val="dk1"/>
              </a:buClr>
              <a:buSzPts val="1800"/>
              <a:buNone/>
            </a:pP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3600"/>
              <a:buFont typeface="Times New Roman"/>
              <a:buNone/>
            </a:pPr>
            <a:r>
              <a:rPr lang="en-US" sz="3600" b="1" dirty="0">
                <a:solidFill>
                  <a:srgbClr val="FF0000"/>
                </a:solidFill>
                <a:latin typeface="Times New Roman"/>
                <a:ea typeface="Times New Roman"/>
                <a:cs typeface="Times New Roman"/>
                <a:sym typeface="Times New Roman"/>
              </a:rPr>
              <a:t>System Requirements </a:t>
            </a:r>
            <a:endParaRPr dirty="0"/>
          </a:p>
        </p:txBody>
      </p:sp>
      <p:sp>
        <p:nvSpPr>
          <p:cNvPr id="125" name="Google Shape;125;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0" lvl="0" indent="0" algn="just" rtl="0">
              <a:lnSpc>
                <a:spcPct val="160000"/>
              </a:lnSpc>
              <a:spcBef>
                <a:spcPts val="640"/>
              </a:spcBef>
              <a:spcAft>
                <a:spcPts val="0"/>
              </a:spcAft>
              <a:buClr>
                <a:schemeClr val="dk1"/>
              </a:buClr>
              <a:buSzPts val="3200"/>
              <a:buNone/>
            </a:pPr>
            <a:r>
              <a:rPr lang="en-US" sz="2000" b="1" dirty="0">
                <a:latin typeface="Verdana" panose="020B0604030504040204" pitchFamily="34" charset="0"/>
                <a:ea typeface="Verdana" panose="020B0604030504040204" pitchFamily="34" charset="0"/>
              </a:rPr>
              <a:t>Hardware Requirements</a:t>
            </a:r>
          </a:p>
          <a:p>
            <a:pPr>
              <a:lnSpc>
                <a:spcPct val="160000"/>
              </a:lnSpc>
            </a:pPr>
            <a:r>
              <a:rPr lang="en-US" sz="2200" dirty="0">
                <a:latin typeface="Verdana" panose="020B0604030504040204" pitchFamily="34" charset="0"/>
                <a:ea typeface="Verdana" panose="020B0604030504040204" pitchFamily="34" charset="0"/>
              </a:rPr>
              <a:t>Processor		: i5</a:t>
            </a:r>
          </a:p>
          <a:p>
            <a:pPr>
              <a:lnSpc>
                <a:spcPct val="160000"/>
              </a:lnSpc>
            </a:pPr>
            <a:r>
              <a:rPr lang="en-US" sz="2200" dirty="0">
                <a:latin typeface="Verdana" panose="020B0604030504040204" pitchFamily="34" charset="0"/>
                <a:ea typeface="Verdana" panose="020B0604030504040204" pitchFamily="34" charset="0"/>
              </a:rPr>
              <a:t>Hard disk		: 500GB</a:t>
            </a:r>
          </a:p>
          <a:p>
            <a:pPr algn="just">
              <a:lnSpc>
                <a:spcPct val="160000"/>
              </a:lnSpc>
            </a:pPr>
            <a:r>
              <a:rPr lang="en-US" sz="2200" dirty="0">
                <a:latin typeface="Verdana" panose="020B0604030504040204" pitchFamily="34" charset="0"/>
                <a:ea typeface="Verdana" panose="020B0604030504040204" pitchFamily="34" charset="0"/>
              </a:rPr>
              <a:t>Memory		: 4GB RAM</a:t>
            </a:r>
            <a:endParaRPr lang="en-US" sz="2200" b="1" dirty="0">
              <a:latin typeface="Verdana" panose="020B0604030504040204" pitchFamily="34" charset="0"/>
              <a:ea typeface="Verdana" panose="020B0604030504040204" pitchFamily="34" charset="0"/>
            </a:endParaRPr>
          </a:p>
          <a:p>
            <a:pPr marL="0" lvl="0" indent="0" algn="just" rtl="0">
              <a:lnSpc>
                <a:spcPct val="160000"/>
              </a:lnSpc>
              <a:spcBef>
                <a:spcPts val="640"/>
              </a:spcBef>
              <a:spcAft>
                <a:spcPts val="0"/>
              </a:spcAft>
              <a:buClr>
                <a:schemeClr val="dk1"/>
              </a:buClr>
              <a:buSzPts val="3200"/>
              <a:buNone/>
            </a:pPr>
            <a:r>
              <a:rPr lang="en-US" sz="2000" b="1" dirty="0">
                <a:latin typeface="Verdana" panose="020B0604030504040204" pitchFamily="34" charset="0"/>
                <a:ea typeface="Verdana" panose="020B0604030504040204" pitchFamily="34" charset="0"/>
              </a:rPr>
              <a:t>Software Requirements </a:t>
            </a:r>
          </a:p>
          <a:p>
            <a:pPr>
              <a:lnSpc>
                <a:spcPct val="160000"/>
              </a:lnSpc>
            </a:pPr>
            <a:r>
              <a:rPr lang="en-US" sz="2200" dirty="0">
                <a:latin typeface="Verdana" panose="020B0604030504040204" pitchFamily="34" charset="0"/>
                <a:ea typeface="Verdana" panose="020B0604030504040204" pitchFamily="34" charset="0"/>
              </a:rPr>
              <a:t>Operating System	: Windows 10</a:t>
            </a:r>
          </a:p>
          <a:p>
            <a:pPr>
              <a:lnSpc>
                <a:spcPct val="160000"/>
              </a:lnSpc>
            </a:pPr>
            <a:r>
              <a:rPr lang="en-US" sz="2200" dirty="0">
                <a:latin typeface="Verdana" panose="020B0604030504040204" pitchFamily="34" charset="0"/>
                <a:ea typeface="Verdana" panose="020B0604030504040204" pitchFamily="34" charset="0"/>
              </a:rPr>
              <a:t>Language	            : Python ,NLP</a:t>
            </a:r>
          </a:p>
          <a:p>
            <a:pPr>
              <a:lnSpc>
                <a:spcPct val="160000"/>
              </a:lnSpc>
            </a:pPr>
            <a:r>
              <a:rPr lang="en-US" sz="2200" dirty="0">
                <a:latin typeface="Verdana" panose="020B0604030504040204" pitchFamily="34" charset="0"/>
                <a:ea typeface="Verdana" panose="020B0604030504040204" pitchFamily="34" charset="0"/>
              </a:rPr>
              <a:t>IDE			: Python</a:t>
            </a:r>
          </a:p>
          <a:p>
            <a:pPr>
              <a:lnSpc>
                <a:spcPct val="160000"/>
              </a:lnSpc>
            </a:pPr>
            <a:r>
              <a:rPr lang="en-US" sz="2200" dirty="0">
                <a:latin typeface="Verdana" panose="020B0604030504040204" pitchFamily="34" charset="0"/>
                <a:ea typeface="Verdana" panose="020B0604030504040204" pitchFamily="34" charset="0"/>
              </a:rPr>
              <a:t>Package		: </a:t>
            </a:r>
            <a:r>
              <a:rPr lang="en-US" sz="2200" dirty="0" err="1">
                <a:latin typeface="Verdana" panose="020B0604030504040204" pitchFamily="34" charset="0"/>
                <a:ea typeface="Verdana" panose="020B0604030504040204" pitchFamily="34" charset="0"/>
              </a:rPr>
              <a:t>Tweepy</a:t>
            </a:r>
            <a:r>
              <a:rPr lang="en-US" sz="2200" dirty="0">
                <a:latin typeface="Verdana" panose="020B0604030504040204" pitchFamily="34" charset="0"/>
                <a:ea typeface="Verdana" panose="020B0604030504040204" pitchFamily="34" charset="0"/>
              </a:rPr>
              <a:t> , Matplotlib,</a:t>
            </a:r>
          </a:p>
          <a:p>
            <a:pPr>
              <a:lnSpc>
                <a:spcPct val="160000"/>
              </a:lnSpc>
            </a:pPr>
            <a:r>
              <a:rPr lang="en-US" sz="2200" dirty="0">
                <a:latin typeface="Verdana" panose="020B0604030504040204" pitchFamily="34" charset="0"/>
                <a:ea typeface="Verdana" panose="020B0604030504040204" pitchFamily="34" charset="0"/>
              </a:rPr>
              <a:t> API                        : Twitter API, </a:t>
            </a:r>
            <a:r>
              <a:rPr lang="en-US" sz="2200" dirty="0" err="1">
                <a:latin typeface="Verdana" panose="020B0604030504040204" pitchFamily="34" charset="0"/>
                <a:ea typeface="Verdana" panose="020B0604030504040204" pitchFamily="34" charset="0"/>
              </a:rPr>
              <a:t>Aylien</a:t>
            </a:r>
            <a:r>
              <a:rPr lang="en-US" sz="2200" dirty="0">
                <a:latin typeface="Verdana" panose="020B0604030504040204" pitchFamily="34" charset="0"/>
                <a:ea typeface="Verdana" panose="020B0604030504040204" pitchFamily="34" charset="0"/>
              </a:rPr>
              <a:t> API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961F3-4109-4880-A331-B092FA12B69B}"/>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Existing System</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97733EC-54F2-4C61-B4A9-5015FF019A48}"/>
              </a:ext>
            </a:extLst>
          </p:cNvPr>
          <p:cNvSpPr>
            <a:spLocks noGrp="1"/>
          </p:cNvSpPr>
          <p:nvPr>
            <p:ph type="body" idx="1"/>
          </p:nvPr>
        </p:nvSpPr>
        <p:spPr/>
        <p:txBody>
          <a:bodyPr>
            <a:normAutofit/>
          </a:bodyPr>
          <a:lstStyle/>
          <a:p>
            <a:pPr>
              <a:lnSpc>
                <a:spcPct val="150000"/>
              </a:lnSpc>
            </a:pPr>
            <a:r>
              <a:rPr lang="en-US" sz="1400" dirty="0">
                <a:latin typeface="Verdana" panose="020B0604030504040204" pitchFamily="34" charset="0"/>
                <a:ea typeface="Verdana" panose="020B0604030504040204" pitchFamily="34" charset="0"/>
              </a:rPr>
              <a:t>Login with twitter account.</a:t>
            </a:r>
          </a:p>
          <a:p>
            <a:pPr algn="just">
              <a:lnSpc>
                <a:spcPct val="150000"/>
              </a:lnSpc>
            </a:pPr>
            <a:r>
              <a:rPr lang="en-US" sz="1400" dirty="0">
                <a:latin typeface="Verdana" panose="020B0604030504040204" pitchFamily="34" charset="0"/>
                <a:ea typeface="Verdana" panose="020B0604030504040204" pitchFamily="34" charset="0"/>
              </a:rPr>
              <a:t>Entered key-word is “ap bandh”.</a:t>
            </a:r>
          </a:p>
          <a:p>
            <a:pPr>
              <a:lnSpc>
                <a:spcPct val="150000"/>
              </a:lnSpc>
            </a:pPr>
            <a:r>
              <a:rPr lang="en-US" sz="1400" dirty="0">
                <a:latin typeface="Verdana" panose="020B0604030504040204" pitchFamily="34" charset="0"/>
                <a:ea typeface="Verdana" panose="020B0604030504040204" pitchFamily="34" charset="0"/>
              </a:rPr>
              <a:t>Result is displayed through pie-chart.</a:t>
            </a:r>
          </a:p>
          <a:p>
            <a:pPr marL="114300" indent="0" algn="just">
              <a:buNone/>
            </a:pPr>
            <a:endParaRPr lang="en-IN" sz="1400" dirty="0">
              <a:latin typeface="Verdana" panose="020B0604030504040204" pitchFamily="34" charset="0"/>
              <a:ea typeface="Verdana" panose="020B0604030504040204" pitchFamily="34" charset="0"/>
            </a:endParaRPr>
          </a:p>
          <a:p>
            <a:pPr marL="114300" indent="0">
              <a:buNone/>
            </a:pPr>
            <a:endParaRPr lang="en-IN" dirty="0"/>
          </a:p>
        </p:txBody>
      </p:sp>
      <p:pic>
        <p:nvPicPr>
          <p:cNvPr id="4" name="Picture 3">
            <a:extLst>
              <a:ext uri="{FF2B5EF4-FFF2-40B4-BE49-F238E27FC236}">
                <a16:creationId xmlns:a16="http://schemas.microsoft.com/office/drawing/2014/main" id="{D90246C9-E9FB-5D4B-6560-731FE2CE843E}"/>
              </a:ext>
            </a:extLst>
          </p:cNvPr>
          <p:cNvPicPr>
            <a:picLocks noChangeAspect="1"/>
          </p:cNvPicPr>
          <p:nvPr/>
        </p:nvPicPr>
        <p:blipFill rotWithShape="1">
          <a:blip r:embed="rId2">
            <a:extLst>
              <a:ext uri="{28A0092B-C50C-407E-A947-70E740481C1C}">
                <a14:useLocalDpi xmlns:a14="http://schemas.microsoft.com/office/drawing/2010/main" val="0"/>
              </a:ext>
            </a:extLst>
          </a:blip>
          <a:srcRect r="26757" b="39718"/>
          <a:stretch/>
        </p:blipFill>
        <p:spPr>
          <a:xfrm>
            <a:off x="795130" y="3001617"/>
            <a:ext cx="3697357" cy="2919298"/>
          </a:xfrm>
          <a:prstGeom prst="rect">
            <a:avLst/>
          </a:prstGeom>
        </p:spPr>
      </p:pic>
      <p:pic>
        <p:nvPicPr>
          <p:cNvPr id="5" name="Picture 4">
            <a:extLst>
              <a:ext uri="{FF2B5EF4-FFF2-40B4-BE49-F238E27FC236}">
                <a16:creationId xmlns:a16="http://schemas.microsoft.com/office/drawing/2014/main" id="{EBB8F1BE-A9BD-7C20-1844-66169ECC3870}"/>
              </a:ext>
            </a:extLst>
          </p:cNvPr>
          <p:cNvPicPr>
            <a:picLocks noChangeAspect="1"/>
          </p:cNvPicPr>
          <p:nvPr/>
        </p:nvPicPr>
        <p:blipFill rotWithShape="1">
          <a:blip r:embed="rId3">
            <a:extLst>
              <a:ext uri="{28A0092B-C50C-407E-A947-70E740481C1C}">
                <a14:useLocalDpi xmlns:a14="http://schemas.microsoft.com/office/drawing/2010/main" val="0"/>
              </a:ext>
            </a:extLst>
          </a:blip>
          <a:srcRect t="1" r="45561" b="40652"/>
          <a:stretch/>
        </p:blipFill>
        <p:spPr>
          <a:xfrm>
            <a:off x="4810539" y="3083937"/>
            <a:ext cx="3945835" cy="2919298"/>
          </a:xfrm>
          <a:prstGeom prst="rect">
            <a:avLst/>
          </a:prstGeom>
        </p:spPr>
      </p:pic>
    </p:spTree>
    <p:extLst>
      <p:ext uri="{BB962C8B-B14F-4D97-AF65-F5344CB8AC3E}">
        <p14:creationId xmlns:p14="http://schemas.microsoft.com/office/powerpoint/2010/main" val="2736001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42C5B0-7DB0-419B-8AD6-82A0C82E8435}"/>
              </a:ext>
            </a:extLst>
          </p:cNvPr>
          <p:cNvSpPr/>
          <p:nvPr/>
        </p:nvSpPr>
        <p:spPr>
          <a:xfrm>
            <a:off x="265372" y="452735"/>
            <a:ext cx="8613256" cy="769441"/>
          </a:xfrm>
          <a:prstGeom prst="rect">
            <a:avLst/>
          </a:prstGeom>
          <a:noFill/>
        </p:spPr>
        <p:txBody>
          <a:bodyPr wrap="none" lIns="91440" tIns="45720" rIns="91440" bIns="45720">
            <a:spAutoFit/>
          </a:bodyPr>
          <a:lstStyle/>
          <a:p>
            <a:pPr algn="ctr"/>
            <a:r>
              <a:rPr lang="en-US" sz="4400" b="0"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Software Requirements Specification</a:t>
            </a:r>
          </a:p>
        </p:txBody>
      </p:sp>
      <p:sp>
        <p:nvSpPr>
          <p:cNvPr id="4" name="TextBox 3">
            <a:extLst>
              <a:ext uri="{FF2B5EF4-FFF2-40B4-BE49-F238E27FC236}">
                <a16:creationId xmlns:a16="http://schemas.microsoft.com/office/drawing/2014/main" id="{2ECC931C-388D-4643-8EA7-C448FAB69EED}"/>
              </a:ext>
            </a:extLst>
          </p:cNvPr>
          <p:cNvSpPr txBox="1"/>
          <p:nvPr/>
        </p:nvSpPr>
        <p:spPr>
          <a:xfrm>
            <a:off x="613611" y="1438036"/>
            <a:ext cx="7916778" cy="5216813"/>
          </a:xfrm>
          <a:prstGeom prst="rect">
            <a:avLst/>
          </a:prstGeom>
          <a:noFill/>
        </p:spPr>
        <p:txBody>
          <a:bodyPr wrap="square" rtlCol="0">
            <a:spAutoFit/>
          </a:bodyPr>
          <a:lstStyle/>
          <a:p>
            <a:pPr algn="just"/>
            <a:endParaRPr lang="en-IN" sz="1800" b="1" dirty="0">
              <a:latin typeface="Verdana" panose="020B0604030504040204" pitchFamily="34" charset="0"/>
              <a:ea typeface="Verdana" panose="020B0604030504040204" pitchFamily="34" charset="0"/>
            </a:endParaRPr>
          </a:p>
          <a:p>
            <a:pPr algn="just">
              <a:lnSpc>
                <a:spcPct val="150000"/>
              </a:lnSpc>
            </a:pPr>
            <a:r>
              <a:rPr lang="en-IN" sz="1800" b="1" dirty="0">
                <a:latin typeface="Verdana" panose="020B0604030504040204" pitchFamily="34" charset="0"/>
                <a:ea typeface="Verdana" panose="020B0604030504040204" pitchFamily="34" charset="0"/>
              </a:rPr>
              <a:t>Functional Requirements:</a:t>
            </a:r>
          </a:p>
          <a:p>
            <a:pPr algn="just">
              <a:lnSpc>
                <a:spcPct val="150000"/>
              </a:lnSpc>
              <a:buClr>
                <a:schemeClr val="accent2"/>
              </a:buClr>
            </a:pPr>
            <a:r>
              <a:rPr lang="en-IN" b="1" dirty="0">
                <a:latin typeface="Verdana" panose="020B0604030504040204" pitchFamily="34" charset="0"/>
                <a:ea typeface="Verdana" panose="020B0604030504040204" pitchFamily="34" charset="0"/>
                <a:cs typeface="Times New Roman" panose="02020603050405020304" pitchFamily="18" charset="0"/>
              </a:rPr>
              <a:t>Retrieving Input</a:t>
            </a:r>
            <a:r>
              <a:rPr lang="en-IN" sz="1800" b="1" dirty="0">
                <a:latin typeface="Times New Roman" panose="02020603050405020304" pitchFamily="18" charset="0"/>
                <a:cs typeface="Times New Roman" panose="02020603050405020304" pitchFamily="18" charset="0"/>
              </a:rPr>
              <a:t>:   </a:t>
            </a:r>
            <a:r>
              <a:rPr lang="en-IN" dirty="0">
                <a:latin typeface="Verdana" panose="020B0604030504040204" pitchFamily="34" charset="0"/>
                <a:ea typeface="Verdana" panose="020B0604030504040204" pitchFamily="34" charset="0"/>
                <a:cs typeface="Times New Roman" panose="02020603050405020304" pitchFamily="18" charset="0"/>
              </a:rPr>
              <a:t>The software will receive three inputs, keywords and no of  Tweets.</a:t>
            </a:r>
          </a:p>
          <a:p>
            <a:pPr marL="0" indent="0">
              <a:lnSpc>
                <a:spcPct val="150000"/>
              </a:lnSpc>
              <a:buClr>
                <a:schemeClr val="accent2"/>
              </a:buClr>
              <a:buNone/>
            </a:pPr>
            <a:r>
              <a:rPr lang="en-IN" sz="1800" dirty="0">
                <a:latin typeface="Times New Roman" panose="02020603050405020304" pitchFamily="18" charset="0"/>
                <a:cs typeface="Times New Roman" panose="02020603050405020304" pitchFamily="18" charset="0"/>
              </a:rPr>
              <a:t> ● </a:t>
            </a:r>
            <a:r>
              <a:rPr lang="en-IN" dirty="0">
                <a:latin typeface="Verdana" panose="020B0604030504040204" pitchFamily="34" charset="0"/>
                <a:ea typeface="Verdana" panose="020B0604030504040204" pitchFamily="34" charset="0"/>
                <a:cs typeface="Times New Roman" panose="02020603050405020304" pitchFamily="18" charset="0"/>
              </a:rPr>
              <a:t>Keywords  and no of tweets will be entered by the user.</a:t>
            </a:r>
          </a:p>
          <a:p>
            <a:pPr marL="0" indent="0">
              <a:lnSpc>
                <a:spcPct val="150000"/>
              </a:lnSpc>
              <a:buClr>
                <a:schemeClr val="accent2"/>
              </a:buClr>
              <a:buNone/>
            </a:pPr>
            <a:r>
              <a:rPr lang="en-IN" dirty="0">
                <a:latin typeface="Verdana" panose="020B0604030504040204" pitchFamily="34" charset="0"/>
                <a:ea typeface="Verdana" panose="020B0604030504040204" pitchFamily="34" charset="0"/>
                <a:cs typeface="Times New Roman" panose="02020603050405020304" pitchFamily="18" charset="0"/>
              </a:rPr>
              <a:t> ● Tweets will be retrieved with the Twitter Streaming API</a:t>
            </a:r>
            <a:r>
              <a:rPr lang="en-IN" sz="1800" dirty="0">
                <a:latin typeface="Times New Roman" panose="02020603050405020304" pitchFamily="18" charset="0"/>
                <a:cs typeface="Times New Roman" panose="02020603050405020304" pitchFamily="18" charset="0"/>
              </a:rPr>
              <a:t>.</a:t>
            </a:r>
            <a:r>
              <a:rPr lang="en-IN" sz="2000" dirty="0"/>
              <a:t> </a:t>
            </a:r>
            <a:r>
              <a:rPr lang="en-IN" sz="2000" dirty="0">
                <a:latin typeface="Times New Roman" panose="02020603050405020304" pitchFamily="18" charset="0"/>
                <a:cs typeface="Times New Roman" panose="02020603050405020304" pitchFamily="18" charset="0"/>
              </a:rPr>
              <a:t> </a:t>
            </a:r>
            <a:endParaRPr lang="en-IN" sz="3600" dirty="0"/>
          </a:p>
          <a:p>
            <a:pPr>
              <a:lnSpc>
                <a:spcPct val="150000"/>
              </a:lnSpc>
            </a:pPr>
            <a:r>
              <a:rPr lang="en-IN" b="1" dirty="0">
                <a:latin typeface="Verdana" panose="020B0604030504040204" pitchFamily="34" charset="0"/>
                <a:ea typeface="Verdana" panose="020B0604030504040204" pitchFamily="34" charset="0"/>
                <a:cs typeface="Times New Roman" panose="02020603050405020304" pitchFamily="18" charset="0"/>
              </a:rPr>
              <a:t>Real-Time Processing </a:t>
            </a:r>
            <a:r>
              <a:rPr lang="en-IN" sz="1800" b="1" dirty="0">
                <a:latin typeface="Times New Roman" panose="02020603050405020304" pitchFamily="18" charset="0"/>
                <a:cs typeface="Times New Roman" panose="02020603050405020304" pitchFamily="18" charset="0"/>
              </a:rPr>
              <a:t>: </a:t>
            </a:r>
            <a:r>
              <a:rPr lang="en-IN" dirty="0">
                <a:latin typeface="Verdana" panose="020B0604030504040204" pitchFamily="34" charset="0"/>
                <a:ea typeface="Verdana" panose="020B0604030504040204" pitchFamily="34" charset="0"/>
                <a:cs typeface="Times New Roman" panose="02020603050405020304" pitchFamily="18" charset="0"/>
              </a:rPr>
              <a:t>The software will take input, process data, and display output in real-time.</a:t>
            </a:r>
          </a:p>
          <a:p>
            <a:pPr algn="just">
              <a:lnSpc>
                <a:spcPct val="150000"/>
              </a:lnSpc>
            </a:pPr>
            <a:r>
              <a:rPr lang="en-IN" b="1" dirty="0">
                <a:latin typeface="Verdana" panose="020B0604030504040204" pitchFamily="34" charset="0"/>
                <a:ea typeface="Verdana" panose="020B0604030504040204" pitchFamily="34" charset="0"/>
                <a:cs typeface="Times New Roman" panose="02020603050405020304" pitchFamily="18" charset="0"/>
              </a:rPr>
              <a:t>Sentiment Analysis </a:t>
            </a:r>
            <a:r>
              <a:rPr lang="en-IN" sz="1800" b="1" dirty="0">
                <a:latin typeface="Times New Roman" panose="02020603050405020304" pitchFamily="18" charset="0"/>
                <a:cs typeface="Times New Roman" panose="02020603050405020304" pitchFamily="18" charset="0"/>
              </a:rPr>
              <a:t>:  </a:t>
            </a:r>
            <a:r>
              <a:rPr lang="en-IN" dirty="0">
                <a:latin typeface="Verdana" panose="020B0604030504040204" pitchFamily="34" charset="0"/>
                <a:ea typeface="Verdana" panose="020B0604030504040204" pitchFamily="34" charset="0"/>
                <a:cs typeface="Times New Roman" panose="02020603050405020304" pitchFamily="18" charset="0"/>
              </a:rPr>
              <a:t>The sentiment analysis is performed on the user-specified keywords and determine the overall mood  and provide a negative, neutral, or positive numeric sentiment value. </a:t>
            </a:r>
          </a:p>
          <a:p>
            <a:pPr algn="just">
              <a:lnSpc>
                <a:spcPct val="150000"/>
              </a:lnSpc>
            </a:pPr>
            <a:r>
              <a:rPr lang="en-IN" b="1" dirty="0">
                <a:latin typeface="Verdana" panose="020B0604030504040204" pitchFamily="34" charset="0"/>
                <a:ea typeface="Verdana" panose="020B0604030504040204" pitchFamily="34" charset="0"/>
                <a:cs typeface="Times New Roman" panose="02020603050405020304" pitchFamily="18" charset="0"/>
              </a:rPr>
              <a:t>Output</a:t>
            </a:r>
            <a:r>
              <a:rPr lang="en-IN" sz="1800" b="1" dirty="0">
                <a:latin typeface="Times New Roman" panose="02020603050405020304" pitchFamily="18" charset="0"/>
                <a:cs typeface="Times New Roman" panose="02020603050405020304" pitchFamily="18" charset="0"/>
              </a:rPr>
              <a:t> : </a:t>
            </a:r>
            <a:r>
              <a:rPr lang="en-IN" dirty="0">
                <a:latin typeface="Verdana" panose="020B0604030504040204" pitchFamily="34" charset="0"/>
                <a:ea typeface="Verdana" panose="020B0604030504040204" pitchFamily="34" charset="0"/>
                <a:cs typeface="Times New Roman" panose="02020603050405020304" pitchFamily="18" charset="0"/>
              </a:rPr>
              <a:t>The software may output real time data in the form of a graph of mood trends </a:t>
            </a:r>
          </a:p>
          <a:p>
            <a:endParaRPr lang="en-IN"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4705606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TotalTime>
  <Words>1494</Words>
  <Application>Microsoft Office PowerPoint</Application>
  <PresentationFormat>On-screen Show (4:3)</PresentationFormat>
  <Paragraphs>131</Paragraphs>
  <Slides>26</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Noto Sans Symbols</vt:lpstr>
      <vt:lpstr>Times New Roman</vt:lpstr>
      <vt:lpstr>Verdana</vt:lpstr>
      <vt:lpstr>Wingdings</vt:lpstr>
      <vt:lpstr>Office Theme</vt:lpstr>
      <vt:lpstr>A Socially Relevant Project -I presentation on Sentimental Analysis of Twitter Data</vt:lpstr>
      <vt:lpstr>Contents</vt:lpstr>
      <vt:lpstr>Abstract</vt:lpstr>
      <vt:lpstr>Introduction</vt:lpstr>
      <vt:lpstr>Problem Statement</vt:lpstr>
      <vt:lpstr>Objectives</vt:lpstr>
      <vt:lpstr>System Requirements </vt:lpstr>
      <vt:lpstr>Existing System</vt:lpstr>
      <vt:lpstr>PowerPoint Presentation</vt:lpstr>
      <vt:lpstr>PowerPoint Presentation</vt:lpstr>
      <vt:lpstr>Proposed System</vt:lpstr>
      <vt:lpstr>Approach Used</vt:lpstr>
      <vt:lpstr>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Socially Relevant Project -I presentation on Voice Enabled ATM</dc:title>
  <dc:creator>APPLE</dc:creator>
  <cp:lastModifiedBy>Anusha chavva</cp:lastModifiedBy>
  <cp:revision>788</cp:revision>
  <dcterms:created xsi:type="dcterms:W3CDTF">2018-02-12T04:29:38Z</dcterms:created>
  <dcterms:modified xsi:type="dcterms:W3CDTF">2022-05-21T05:12:42Z</dcterms:modified>
</cp:coreProperties>
</file>