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7" r:id="rId10"/>
    <p:sldId id="268" r:id="rId11"/>
    <p:sldId id="270" r:id="rId12"/>
    <p:sldId id="271" r:id="rId13"/>
    <p:sldId id="272" r:id="rId14"/>
    <p:sldId id="273" r:id="rId15"/>
    <p:sldId id="274" r:id="rId16"/>
    <p:sldId id="275" r:id="rId17"/>
    <p:sldId id="276" r:id="rId18"/>
    <p:sldId id="278" r:id="rId19"/>
    <p:sldId id="284" r:id="rId20"/>
    <p:sldId id="285" r:id="rId21"/>
    <p:sldId id="279" r:id="rId22"/>
    <p:sldId id="280" r:id="rId23"/>
    <p:sldId id="281" r:id="rId24"/>
    <p:sldId id="282" r:id="rId25"/>
    <p:sldId id="283" r:id="rId26"/>
    <p:sldId id="277" r:id="rId27"/>
    <p:sldId id="265" r:id="rId28"/>
    <p:sldId id="266"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RAr7m1X63WqwKQPAbCVw8xu7qz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179F0-05B2-4006-9B89-B4A613B114E5}" v="998" dt="2021-12-03T13:38:34.778"/>
    <p1510:client id="{05C43A26-EF45-4354-BB5B-9B0B9698395A}" v="1599" dt="2021-12-03T09:39:50.362"/>
    <p1510:client id="{26F0B937-A5A4-4F46-B698-77EAC1E992AD}" v="277" dt="2021-12-03T07:23:50.092"/>
    <p1510:client id="{7B183D47-4D2B-4AD2-9C0F-1DBF8002C874}" v="552" dt="2021-12-03T06:17:46.809"/>
    <p1510:client id="{9434ABAB-28B0-4314-BCEE-E4B0345A221F}" v="1087" dt="2021-12-03T07:13:16.953"/>
    <p1510:client id="{A443324E-60A0-4AF1-B344-46A8DFFB5F84}" v="236" dt="2021-12-03T14:42:13.809"/>
    <p1510:client id="{D09F0767-0525-429C-836E-2DF6F1AE3768}" v="151" dt="2021-12-03T16:31:06.836"/>
    <p1510:client id="{E6F428B9-CE22-4C99-8A42-EA71C24626BD}" v="126" dt="2021-12-03T12:56:00.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3T07:14:53.615"/>
    </inkml:context>
    <inkml:brush xml:id="br0">
      <inkml:brushProperty name="width" value="0.1" units="cm"/>
      <inkml:brushProperty name="height" value="0.1" units="cm"/>
      <inkml:brushProperty name="color" value="#FFFFFF"/>
    </inkml:brush>
  </inkml:definitions>
  <inkml:trace contextRef="#ctx0" brushRef="#br0">13577 697 16383 0 0,'0'-3'0'0'0,"3"-2"0"0"0,5 1 0 0 0,5 0 0 0 0,6 2 0 0 0,4 0 0 0 0,2 1 0 0 0,6 1 0 0 0,2 0 0 0 0,-1 0 0 0 0,-3 0 0 0 0,-3 0 0 0 0,1 1 0 0 0,0-1 0 0 0,-2 0 0 0 0,3 0 0 0 0,-1 0 0 0 0,-1 0 0 0 0,-2 0 0 0 0,2 0 0 0 0,7 0 0 0 0,2 0 0 0 0,5 0 0 0 0,2 0 0 0 0,5 0 0 0 0,1 0 0 0 0,10 0 0 0 0,9-7 0 0 0,-4-2 0 0 0,-8 0 0 0 0,-11 2 0 0 0,-9 2 0 0 0,-1 2 0 0 0,-1 1 0 0 0,-5 1 0 0 0,2 1 0 0 0,-2 0 0 0 0,-2 1 0 0 0,-2-1 0 0 0,5-3 0 0 0,2-1 0 0 0,-5-1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3T07:14:53.624"/>
    </inkml:context>
    <inkml:brush xml:id="br0">
      <inkml:brushProperty name="width" value="0.1" units="cm"/>
      <inkml:brushProperty name="height" value="0.1" units="cm"/>
      <inkml:brushProperty name="color" value="#33CCFF"/>
    </inkml:brush>
  </inkml:definitions>
  <inkml:trace contextRef="#ctx0" brushRef="#br0">9352 1865 16383 0 0,'-11'0'0'0'0,"-38"2"0"0"0,-19 1 0 0 0,-15 0 0 0 0,-10-1 0 0 0,-6 0 0 0 0,5-6 0 0 0,9-1 0 0 0,6-3 0 0 0,10 0 0 0 0,7 0 0 0 0,5 0 0 0 0,3 2 0 0 0,7 3 0 0 0,9 0 0 0 0,10 2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3T07:14:53.625"/>
    </inkml:context>
    <inkml:brush xml:id="br0">
      <inkml:brushProperty name="width" value="0.1" units="cm"/>
      <inkml:brushProperty name="height" value="0.1" units="cm"/>
      <inkml:brushProperty name="color" value="#33CCFF"/>
    </inkml:brush>
  </inkml:definitions>
  <inkml:trace contextRef="#ctx0" brushRef="#br0">9198 1944 16383 0 0,'-18'-2'0'0'0,"-24"-3"0"0"0,-14-1 0 0 0,-14 1 0 0 0,-1 1 0 0 0,5 1 0 0 0,6 2 0 0 0,12 0 0 0 0,2 1 0 0 0,4 0 0 0 0,8 0 0 0 0,-9-2 0 0 0,-6-5 0 0 0,-4-2 0 0 0,-4 1 0 0 0,1 2 0 0 0,5-1 0 0 0,3-1 0 0 0,4 1 0 0 0,8 2 0 0 0,8 1 0 0 0,6 1 0 0 0,7 2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3T07:14:53.626"/>
    </inkml:context>
    <inkml:brush xml:id="br0">
      <inkml:brushProperty name="width" value="0.1" units="cm"/>
      <inkml:brushProperty name="height" value="0.1" units="cm"/>
      <inkml:brushProperty name="color" value="#33CCFF"/>
    </inkml:brush>
  </inkml:definitions>
  <inkml:trace contextRef="#ctx0" brushRef="#br0">8678 2005 16383 0 0,'-4'2'0'0'0,"-13"5"0"0"0,-6 2 0 0 0,-11-1 0 0 0,2 1 0 0 0,0-2 0 0 0,0 1 0 0 0,0-2 0 0 0,-3-1 0 0 0,0 1 0 0 0,3-1 0 0 0,3-2 0 0 0,4 0 0 0 0,2-2 0 0 0,2 0 0 0 0,1-1 0 0 0,8-9 0 0 0,23-10 0 0 0,18-4 0 0 0,26-2 0 0 0,15 0 0 0 0,9 0 0 0 0,8 5 0 0 0,1 5 0 0 0,-9 5 0 0 0,-9 3 0 0 0,-7 2 0 0 0,-21 1 0 0 0,-30 3 0 0 0,-25 0 0 0 0,-26 1 0 0 0,-14 1 0 0 0,-13-1 0 0 0,2 0 0 0 0,5 1 0 0 0,10-1 0 0 0,8 0 0 0 0,-7 5 0 0 0,2 1 0 0 0,1-1 0 0 0,6 0 0 0 0,3-2 0 0 0,6-1 0 0 0,3-1 0 0 0,3 0 0 0 0,5-1 0 0 0,2 0 0 0 0,2-1 0 0 0,-2 1 0 0 0,0 5 0 0 0,9 5 0 0 0,7 4 0 0 0,6 8 0 0 0,5 1 0 0 0,1-2 0 0 0,2-1 0 0 0,2-5 0 0 0,5-3 0 0 0,4 0 0 0 0,2-3 0 0 0,5 4 0 0 0,5-1 0 0 0,8-1 0 0 0,9-4 0 0 0,12-6 0 0 0,3-7 0 0 0,-2-6 0 0 0,-10-2 0 0 0,-11 3 0 0 0,-17 0 0 0 0,-22 2 0 0 0,-29 2 0 0 0,-14 3 0 0 0,-15 0 0 0 0,-3-2 0 0 0,4 0 0 0 0,3 1 0 0 0,1-3 0 0 0,6 0 0 0 0,8 1 0 0 0,7 2 0 0 0,4 2 0 0 0,3 1 0 0 0,3 1 0 0 0,1 1 0 0 0,-1 0 0 0 0,-6 0 0 0 0,-10 1 0 0 0,-2-1 0 0 0,1 0 0 0 0,2 0 0 0 0,4 1 0 0 0,4-1 0 0 0,7-3 0 0 0,5-2 0 0 0,5-3 0 0 0,3-5 0 0 0,3-2 0 0 0,0-1 0 0 0,2 0 0 0 0,-1 5 0 0 0,0 7 0 0 0,2 3 0 0 0,0 5 0 0 0,7 4 0 0 0,8 1 0 0 0,6 0 0 0 0,8 4 0 0 0,11 2 0 0 0,9 0 0 0 0,6-2 0 0 0,8-3 0 0 0,4-4 0 0 0,0-2 0 0 0,-3-2 0 0 0,-3-2 0 0 0,5 2 0 0 0,0 2 0 0 0,-5 2 0 0 0,-4 1 0 0 0,-6-1 0 0 0,-5-1 0 0 0,7-1 0 0 0,-3-2 0 0 0,-7 2 0 0 0,-8-1 0 0 0,-7 0 0 0 0,-8 2 0 0 0,3-1 0 0 0,1-1 0 0 0,4 5 0 0 0,-2-1 0 0 0,4 0 0 0 0,5-4 0 0 0,4-3 0 0 0,-1-1 0 0 0,-4 0 0 0 0,-6-1 0 0 0,-6-1 0 0 0,0-1 0 0 0,-5-2 0 0 0,-12-4 0 0 0,-10-3 0 0 0,-9-1 0 0 0,-7-1 0 0 0,-3-2 0 0 0,-5-1 0 0 0,0 1 0 0 0,0 1 0 0 0,-4 1 0 0 0,-1 0 0 0 0,-5-3 0 0 0,1-4 0 0 0,4 0 0 0 0,-4 1 0 0 0,0 5 0 0 0,3 4 0 0 0,7 3 0 0 0,6 2 0 0 0,3 3 0 0 0,-4 2 0 0 0,-14 1 0 0 0,-5 1 0 0 0,-8 0 0 0 0,1 1 0 0 0,-7-1 0 0 0,0 1 0 0 0,1-1 0 0 0,0 0 0 0 0,7 0 0 0 0,8 0 0 0 0,8 0 0 0 0,-1 0 0 0 0,1 0 0 0 0,-3 0 0 0 0,-3 0 0 0 0,-5 0 0 0 0,-2 0 0 0 0,4 0 0 0 0,1 0 0 0 0,5 0 0 0 0,-1 0 0 0 0,-24 0 0 0 0,-17 2 0 0 0,-4 1 0 0 0,7 5 0 0 0,5 0 0 0 0,13-1 0 0 0,26 1 0 0 0,20 1 0 0 0,14 2 0 0 0,12 3 0 0 0,10 8 0 0 0,8 5 0 0 0,2 0 0 0 0,-5-4 0 0 0,-6-7 0 0 0,-5-5 0 0 0,-2-5 0 0 0,-2-1 0 0 0,0-2 0 0 0,6 4 0 0 0,0 2 0 0 0,6 10 0 0 0,0 0 0 0 0,-1 0 0 0 0,-4-3 0 0 0,-6-3 0 0 0,-4-2 0 0 0,-2-5 0 0 0,3-2 0 0 0,3-2 0 0 0,7-4 0 0 0,8-5 0 0 0,26-21 0 0 0,1-5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3T07:14:53.616"/>
    </inkml:context>
    <inkml:brush xml:id="br0">
      <inkml:brushProperty name="width" value="0.1" units="cm"/>
      <inkml:brushProperty name="height" value="0.1" units="cm"/>
      <inkml:brushProperty name="color" value="#FFFFFF"/>
    </inkml:brush>
  </inkml:definitions>
  <inkml:trace contextRef="#ctx0" brushRef="#br0">13495 579 16383 0 0,'3'0'0'0'0,"9"0"0"0"0,5 0 0 0 0,7 0 0 0 0,13 0 0 0 0,11 0 0 0 0,0 0 0 0 0,3 0 0 0 0,-4 0 0 0 0,-7 0 0 0 0,-2 0 0 0 0,1 3 0 0 0,3 2 0 0 0,-4-1 0 0 0,6 0 0 0 0,3-2 0 0 0,6 3 0 0 0,-1 1 0 0 0,-7-2 0 0 0,-3 0 0 0 0,-7-2 0 0 0,-1 0 0 0 0,-3-2 0 0 0,-4 0 0 0 0,1 0 0 0 0,-1 0 0 0 0,5 0 0 0 0,1 0 0 0 0,1-1 0 0 0,3 1 0 0 0,-2 0 0 0 0,-1 0 0 0 0,6 0 0 0 0,8 0 0 0 0,-2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3T07:14:53.617"/>
    </inkml:context>
    <inkml:brush xml:id="br0">
      <inkml:brushProperty name="width" value="0.1" units="cm"/>
      <inkml:brushProperty name="height" value="0.1" units="cm"/>
      <inkml:brushProperty name="color" value="#FFFFFF"/>
    </inkml:brush>
  </inkml:definitions>
  <inkml:trace contextRef="#ctx0" brushRef="#br0">13546 640 16383 0 0,'0'-3'0'0'0,"14"-2"0"0"0,11 1 0 0 0,9 0 0 0 0,5 2 0 0 0,3-3 0 0 0,-2-1 0 0 0,-1 2 0 0 0,-4 0 0 0 0,0 2 0 0 0,7 0 0 0 0,0 2 0 0 0,0 3 0 0 0,-1 2 0 0 0,4 3 0 0 0,8 0 0 0 0,8-1 0 0 0,5-2 0 0 0,1-5 0 0 0,-4-2 0 0 0,-1-2 0 0 0,-6 1 0 0 0,-8 0 0 0 0,-2 1 0 0 0,2 1 0 0 0,-1 0 0 0 0,-5 1 0 0 0,-2 4 0 0 0,-5 0 0 0 0,-4 1 0 0 0,-5-1 0 0 0,1-2 0 0 0,-5 3 0 0 0,-6 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3T07:14:53.618"/>
    </inkml:context>
    <inkml:brush xml:id="br0">
      <inkml:brushProperty name="width" value="0.1" units="cm"/>
      <inkml:brushProperty name="height" value="0.1" units="cm"/>
      <inkml:brushProperty name="color" value="#FFFFFF"/>
    </inkml:brush>
  </inkml:definitions>
  <inkml:trace contextRef="#ctx0" brushRef="#br0">13577 726 16383 0 0,'5'0'0'0'0,"4"-2"0"0"0,3-2 0 0 0,1 1 0 0 0,5-2 0 0 0,2 0 0 0 0,9 1 0 0 0,4 1 0 0 0,-1 1 0 0 0,-4 1 0 0 0,-4-2 0 0 0,-2 0 0 0 0,4-3 0 0 0,-1 1 0 0 0,2 0 0 0 0,-2 0 0 0 0,-2-1 0 0 0,-1 2 0 0 0,4 1 0 0 0,1 1 0 0 0,-2 1 0 0 0,0 1 0 0 0,-3 0 0 0 0,-2 0 0 0 0,-1 0 0 0 0,2 3 0 0 0,3 0 0 0 0,-1 0 0 0 0,-1 0 0 0 0,-2-1 0 0 0,0 1 0 0 0,2 1 0 0 0,2-1 0 0 0,6 0 0 0 0,1-2 0 0 0,5 0 0 0 0,6 5 0 0 0,-2 0 0 0 0,-6 0 0 0 0,-5-1 0 0 0,-6-1 0 0 0,-1-2 0 0 0,-3-1 0 0 0,3-1 0 0 0,3 0 0 0 0,-3 2 0 0 0,-3 1 0 0 0,-2 0 0 0 0,-2 7 0 0 0,-3 8 0 0 0,-4 2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3T07:14:53.619"/>
    </inkml:context>
    <inkml:brush xml:id="br0">
      <inkml:brushProperty name="width" value="0.1" units="cm"/>
      <inkml:brushProperty name="height" value="0.1" units="cm"/>
      <inkml:brushProperty name="color" value="#FFFFFF"/>
    </inkml:brush>
  </inkml:definitions>
  <inkml:trace contextRef="#ctx0" brushRef="#br0">13599 704 16383 0 0,'7'0'0'0'0,"5"0"0"0"0,5 0 0 0 0,3 0 0 0 0,-1 3 0 0 0,3 0 0 0 0,3 0 0 0 0,11-1 0 0 0,1 0 0 0 0,-3-1 0 0 0,4 0 0 0 0,-1-1 0 0 0,-5 0 0 0 0,-5 0 0 0 0,-5 0 0 0 0,6 0 0 0 0,3 0 0 0 0,-1-1 0 0 0,3 1 0 0 0,0 0 0 0 0,3 0 0 0 0,3 0 0 0 0,-3 0 0 0 0,-3 0 0 0 0,-4 0 0 0 0,-5 0 0 0 0,1 0 0 0 0,6 0 0 0 0,0 0 0 0 0,-3 0 0 0 0,-4 0 0 0 0,-3-2 0 0 0,2-1 0 0 0,-1 0 0 0 0,-1-2 0 0 0,2 0 0 0 0,1-2 0 0 0,-2 1 0 0 0,7-6 0 0 0,7-4 0 0 0,-1 1 0 0 0,-7 3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3T07:14:53.620"/>
    </inkml:context>
    <inkml:brush xml:id="br0">
      <inkml:brushProperty name="width" value="0.1" units="cm"/>
      <inkml:brushProperty name="height" value="0.1" units="cm"/>
      <inkml:brushProperty name="color" value="#33CCFF"/>
    </inkml:brush>
  </inkml:definitions>
  <inkml:trace contextRef="#ctx0" brushRef="#br0">7965 1817 16383 0 0,'4'3'0'0'0,"11"2"0"0"0,7 5 0 0 0,10 1 0 0 0,5 1 0 0 0,3-1 0 0 0,14-1 0 0 0,1-2 0 0 0,1-2 0 0 0,-7-3 0 0 0,-8-1 0 0 0,-1 4 0 0 0,-5 0 0 0 0,-4-1 0 0 0,-6-1 0 0 0,1 1 0 0 0,-1 0 0 0 0,6 1 0 0 0,1 0 0 0 0,5 5 0 0 0,-2 1 0 0 0,2 1 0 0 0,-1 0 0 0 0,3 0 0 0 0,4 3 0 0 0,5-2 0 0 0,5-3 0 0 0,1-5 0 0 0,-1-5 0 0 0,-8-1 0 0 0,-11-2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3T07:14:53.621"/>
    </inkml:context>
    <inkml:brush xml:id="br0">
      <inkml:brushProperty name="width" value="0.1" units="cm"/>
      <inkml:brushProperty name="height" value="0.1" units="cm"/>
      <inkml:brushProperty name="color" value="#33CCFF"/>
    </inkml:brush>
  </inkml:definitions>
  <inkml:trace contextRef="#ctx0" brushRef="#br0">7978 1844 16383 0 0,'9'0'0'0'0,"12"0"0"0"0,23 2 0 0 0,17 4 0 0 0,17 4 0 0 0,6 3 0 0 0,2 2 0 0 0,-1 3 0 0 0,-7 0 0 0 0,6 9 0 0 0,2 2 0 0 0,10 0 0 0 0,-1-2 0 0 0,2-6 0 0 0,-12-1 0 0 0,-10-6 0 0 0,-9-1 0 0 0,-12-4 0 0 0,-12-3 0 0 0,-12-2 0 0 0,-8-3 0 0 0,-8-1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3T07:14:53.622"/>
    </inkml:context>
    <inkml:brush xml:id="br0">
      <inkml:brushProperty name="width" value="0.1" units="cm"/>
      <inkml:brushProperty name="height" value="0.1" units="cm"/>
      <inkml:brushProperty name="color" value="#33CCFF"/>
    </inkml:brush>
  </inkml:definitions>
  <inkml:trace contextRef="#ctx0" brushRef="#br0">7944 2047 16383 0 0,'14'-9'0'0'0,"27"-8"0"0"0,17-7 0 0 0,25-14 0 0 0,11-4 0 0 0,7-2 0 0 0,-3 6 0 0 0,-8 5 0 0 0,-15 9 0 0 0,-6 10 0 0 0,-5 10 0 0 0,-13 5 0 0 0,-2 10 0 0 0,-2 7 0 0 0,-5 4 0 0 0,-2 3 0 0 0,4 6 0 0 0,2-2 0 0 0,-6-2 0 0 0,-4-4 0 0 0,-7-6 0 0 0,-7-5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12-03T07:14:53.623"/>
    </inkml:context>
    <inkml:brush xml:id="br0">
      <inkml:brushProperty name="width" value="0.1" units="cm"/>
      <inkml:brushProperty name="height" value="0.1" units="cm"/>
      <inkml:brushProperty name="color" value="#33CCFF"/>
    </inkml:brush>
  </inkml:definitions>
  <inkml:trace contextRef="#ctx0" brushRef="#br0">8118 1857 16383 0 0,'12'0'0'0'0,"30"0"0"0"0,22 0 0 0 0,20 3 0 0 0,5-3 0 0 0,8 3 0 0 0,6-1 0 0 0,2 2 0 0 0,-4 6 0 0 0,-11 2 0 0 0,-2 4 0 0 0,-12 2 0 0 0,-12 0 0 0 0,-3 10 0 0 0,-8 3 0 0 0,1 1 0 0 0,-4-1 0 0 0,-7-6 0 0 0,0-6 0 0 0,-2-5 0 0 0,-5-5 0 0 0,-9-4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 name="Google Shape;14;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1792288" y="612775"/>
            <a:ext cx="5486400" cy="4114800"/>
          </a:xfrm>
          <a:prstGeom prst="rect">
            <a:avLst/>
          </a:prstGeom>
          <a:noFill/>
          <a:ln>
            <a:noFill/>
          </a:ln>
        </p:spPr>
      </p:sp>
      <p:sp>
        <p:nvSpPr>
          <p:cNvPr id="64" name="Google Shape;64;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6.xml"/><Relationship Id="rId18" Type="http://schemas.openxmlformats.org/officeDocument/2006/relationships/image" Target="../media/image13.png"/><Relationship Id="rId26" Type="http://schemas.openxmlformats.org/officeDocument/2006/relationships/image" Target="../media/image17.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0.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5.png"/><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customXml" Target="../ink/ink5.xml"/><Relationship Id="rId24" Type="http://schemas.openxmlformats.org/officeDocument/2006/relationships/image" Target="../media/image16.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9.png"/><Relationship Id="rId19" Type="http://schemas.openxmlformats.org/officeDocument/2006/relationships/customXml" Target="../ink/ink9.xml"/><Relationship Id="rId4" Type="http://schemas.openxmlformats.org/officeDocument/2006/relationships/image" Target="../media/image6.png"/><Relationship Id="rId9" Type="http://schemas.openxmlformats.org/officeDocument/2006/relationships/customXml" Target="../ink/ink4.xml"/><Relationship Id="rId14" Type="http://schemas.openxmlformats.org/officeDocument/2006/relationships/image" Target="../media/image11.png"/><Relationship Id="rId22"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unionbankofindia.co.in/personal_TalkingATMs.aspx" TargetMode="External"/><Relationship Id="rId2" Type="http://schemas.openxmlformats.org/officeDocument/2006/relationships/hyperlink" Target="http://www.bankingawareness.com/banking-news/union-bank-of-india-inaugurated-a-talking-atm-for-differently-abled/" TargetMode="External"/><Relationship Id="rId1" Type="http://schemas.openxmlformats.org/officeDocument/2006/relationships/slideLayout" Target="../slideLayouts/slideLayout1.xml"/><Relationship Id="rId6" Type="http://schemas.openxmlformats.org/officeDocument/2006/relationships/hyperlink" Target="http://www.rnib.org.uk/getinvolved/campaign/yourmoney/Documents/Make_money_talk.pdf" TargetMode="External"/><Relationship Id="rId5" Type="http://schemas.openxmlformats.org/officeDocument/2006/relationships/hyperlink" Target="http://www.bankingawareness.com/banking-news/state-bank-of-india-launched-its-first-ever-talking-atm-in-new-delhi/" TargetMode="External"/><Relationship Id="rId4" Type="http://schemas.openxmlformats.org/officeDocument/2006/relationships/hyperlink" Target="http://www.unionbankofindia.co.in"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450273" y="0"/>
            <a:ext cx="8229600" cy="190485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A Socially Relevant Project -I presentation on</a:t>
            </a:r>
            <a:br>
              <a:rPr lang="en-US" sz="3200" b="1">
                <a:latin typeface="Times New Roman"/>
                <a:ea typeface="Times New Roman"/>
                <a:cs typeface="Times New Roman"/>
                <a:sym typeface="Times New Roman"/>
              </a:rPr>
            </a:br>
            <a:r>
              <a:rPr lang="en-US" sz="2000" b="1">
                <a:latin typeface="Times New Roman"/>
                <a:ea typeface="Times New Roman"/>
                <a:cs typeface="Times New Roman"/>
                <a:sym typeface="Times New Roman"/>
              </a:rPr>
              <a:t>Voice Enabled ATM</a:t>
            </a:r>
            <a:endParaRPr sz="2800" b="1">
              <a:latin typeface="Times New Roman"/>
              <a:ea typeface="Times New Roman"/>
              <a:cs typeface="Times New Roman"/>
              <a:sym typeface="Times New Roman"/>
            </a:endParaRPr>
          </a:p>
        </p:txBody>
      </p:sp>
      <p:sp>
        <p:nvSpPr>
          <p:cNvPr id="85" name="Google Shape;85;p1"/>
          <p:cNvSpPr txBox="1">
            <a:spLocks noGrp="1"/>
          </p:cNvSpPr>
          <p:nvPr>
            <p:ph type="body" idx="1"/>
          </p:nvPr>
        </p:nvSpPr>
        <p:spPr>
          <a:xfrm>
            <a:off x="304800" y="5029200"/>
            <a:ext cx="4343400" cy="15240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spcBef>
                <a:spcPts val="0"/>
              </a:spcBef>
              <a:spcAft>
                <a:spcPts val="0"/>
              </a:spcAft>
              <a:buClr>
                <a:schemeClr val="dk1"/>
              </a:buClr>
              <a:buSzPct val="100000"/>
              <a:buNone/>
            </a:pPr>
            <a:endParaRPr sz="2000" b="1">
              <a:solidFill>
                <a:srgbClr val="0070C0"/>
              </a:solidFill>
              <a:latin typeface="Times New Roman"/>
              <a:ea typeface="Times New Roman"/>
              <a:cs typeface="Times New Roman"/>
              <a:sym typeface="Times New Roman"/>
            </a:endParaRPr>
          </a:p>
          <a:p>
            <a:pPr marL="0" lvl="0" indent="0" algn="l" rtl="0">
              <a:spcBef>
                <a:spcPts val="400"/>
              </a:spcBef>
              <a:spcAft>
                <a:spcPts val="0"/>
              </a:spcAft>
              <a:buClr>
                <a:srgbClr val="0070C0"/>
              </a:buClr>
              <a:buSzPct val="100000"/>
              <a:buNone/>
            </a:pPr>
            <a:r>
              <a:rPr lang="en-US" sz="8000" b="1">
                <a:solidFill>
                  <a:srgbClr val="0070C0"/>
                </a:solidFill>
                <a:latin typeface="Times New Roman"/>
                <a:ea typeface="Times New Roman"/>
                <a:cs typeface="Times New Roman"/>
                <a:sym typeface="Times New Roman"/>
              </a:rPr>
              <a:t>Under the guidance of		</a:t>
            </a:r>
            <a:endParaRPr sz="8000" b="1">
              <a:solidFill>
                <a:srgbClr val="C00000"/>
              </a:solidFill>
              <a:latin typeface="Times New Roman"/>
              <a:ea typeface="Times New Roman"/>
              <a:cs typeface="Times New Roman"/>
              <a:sym typeface="Times New Roman"/>
            </a:endParaRPr>
          </a:p>
          <a:p>
            <a:pPr marL="0" lvl="0" indent="0" algn="l" rtl="0">
              <a:spcBef>
                <a:spcPts val="400"/>
              </a:spcBef>
              <a:spcAft>
                <a:spcPts val="0"/>
              </a:spcAft>
              <a:buClr>
                <a:srgbClr val="C00000"/>
              </a:buClr>
              <a:buSzPct val="100000"/>
              <a:buNone/>
            </a:pPr>
            <a:r>
              <a:rPr lang="en-US" sz="8000" b="1">
                <a:solidFill>
                  <a:srgbClr val="C00000"/>
                </a:solidFill>
                <a:latin typeface="Times New Roman"/>
                <a:ea typeface="Times New Roman"/>
                <a:cs typeface="Times New Roman"/>
                <a:sym typeface="Times New Roman"/>
              </a:rPr>
              <a:t>Dr.K.Reddy Madhavi</a:t>
            </a:r>
            <a:endParaRPr sz="8000" b="1">
              <a:solidFill>
                <a:srgbClr val="C00000"/>
              </a:solidFill>
              <a:latin typeface="Times New Roman"/>
              <a:ea typeface="Times New Roman"/>
              <a:cs typeface="Times New Roman"/>
              <a:sym typeface="Times New Roman"/>
            </a:endParaRPr>
          </a:p>
          <a:p>
            <a:pPr marL="0" lvl="0" indent="0" algn="l" rtl="0">
              <a:spcBef>
                <a:spcPts val="400"/>
              </a:spcBef>
              <a:spcAft>
                <a:spcPts val="0"/>
              </a:spcAft>
              <a:buClr>
                <a:srgbClr val="C00000"/>
              </a:buClr>
              <a:buSzPct val="100000"/>
              <a:buNone/>
            </a:pPr>
            <a:r>
              <a:rPr lang="en-US" sz="8000" b="1">
                <a:solidFill>
                  <a:srgbClr val="C00000"/>
                </a:solidFill>
                <a:latin typeface="Times New Roman"/>
                <a:ea typeface="Times New Roman"/>
                <a:cs typeface="Times New Roman"/>
                <a:sym typeface="Times New Roman"/>
              </a:rPr>
              <a:t>Associate Professor</a:t>
            </a:r>
            <a:endParaRPr sz="8000" b="1">
              <a:solidFill>
                <a:srgbClr val="C00000"/>
              </a:solidFill>
              <a:latin typeface="Times New Roman"/>
              <a:ea typeface="Times New Roman"/>
              <a:cs typeface="Times New Roman"/>
              <a:sym typeface="Times New Roman"/>
            </a:endParaRPr>
          </a:p>
          <a:p>
            <a:pPr marL="0" lvl="0" indent="0" algn="l" rtl="0">
              <a:spcBef>
                <a:spcPts val="400"/>
              </a:spcBef>
              <a:spcAft>
                <a:spcPts val="0"/>
              </a:spcAft>
              <a:buClr>
                <a:srgbClr val="C00000"/>
              </a:buClr>
              <a:buSzPct val="100000"/>
              <a:buNone/>
            </a:pPr>
            <a:r>
              <a:rPr lang="en-US" sz="8000" b="1">
                <a:solidFill>
                  <a:srgbClr val="C00000"/>
                </a:solidFill>
                <a:latin typeface="Times New Roman"/>
                <a:ea typeface="Times New Roman"/>
                <a:cs typeface="Times New Roman"/>
                <a:sym typeface="Times New Roman"/>
              </a:rPr>
              <a:t>Dept. of CSE</a:t>
            </a:r>
            <a:endParaRPr/>
          </a:p>
        </p:txBody>
      </p:sp>
      <p:sp>
        <p:nvSpPr>
          <p:cNvPr id="86" name="Google Shape;86;p1"/>
          <p:cNvSpPr txBox="1"/>
          <p:nvPr/>
        </p:nvSpPr>
        <p:spPr>
          <a:xfrm>
            <a:off x="755073" y="1447800"/>
            <a:ext cx="7924800" cy="4402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rgbClr val="C00000"/>
                </a:solidFill>
                <a:latin typeface="Times New Roman"/>
                <a:ea typeface="Times New Roman"/>
                <a:cs typeface="Times New Roman"/>
                <a:sym typeface="Times New Roman"/>
              </a:rPr>
              <a:t>Presented by Batch No.: SRP-CSE-19-A-0</a:t>
            </a:r>
            <a:r>
              <a:rPr lang="en-US" sz="2000" b="1">
                <a:solidFill>
                  <a:srgbClr val="C00000"/>
                </a:solidFill>
                <a:latin typeface="Times New Roman"/>
                <a:ea typeface="Times New Roman"/>
                <a:cs typeface="Times New Roman"/>
                <a:sym typeface="Times New Roman"/>
              </a:rPr>
              <a:t>8</a:t>
            </a:r>
            <a:endParaRPr/>
          </a:p>
          <a:p>
            <a:pPr marL="0" marR="0" lvl="0" indent="0" algn="ctr" rtl="0">
              <a:spcBef>
                <a:spcPts val="0"/>
              </a:spcBef>
              <a:spcAft>
                <a:spcPts val="0"/>
              </a:spcAft>
              <a:buNone/>
            </a:pPr>
            <a:endParaRPr sz="2000" b="1" i="0" u="none" strike="noStrike" cap="none">
              <a:solidFill>
                <a:schemeClr val="dk2"/>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1" i="0" u="none" strike="noStrike" cap="none">
                <a:solidFill>
                  <a:srgbClr val="C00000"/>
                </a:solidFill>
                <a:latin typeface="Times New Roman"/>
                <a:ea typeface="Times New Roman"/>
                <a:cs typeface="Times New Roman"/>
                <a:sym typeface="Times New Roman"/>
              </a:rPr>
              <a:t>G. Naga Eshitha         Roll No:19121A0565</a:t>
            </a:r>
            <a:endParaRPr/>
          </a:p>
          <a:p>
            <a:pPr marL="0" marR="0" lvl="0" indent="0" algn="ctr" rtl="0">
              <a:spcBef>
                <a:spcPts val="0"/>
              </a:spcBef>
              <a:spcAft>
                <a:spcPts val="0"/>
              </a:spcAft>
              <a:buNone/>
            </a:pPr>
            <a:r>
              <a:rPr lang="en-US" sz="2000" b="1" i="0" u="none" strike="noStrike" cap="none">
                <a:solidFill>
                  <a:srgbClr val="C00000"/>
                </a:solidFill>
                <a:latin typeface="Times New Roman"/>
                <a:ea typeface="Times New Roman"/>
                <a:cs typeface="Times New Roman"/>
                <a:sym typeface="Times New Roman"/>
              </a:rPr>
              <a:t>C. Anusha                   Roll No:19121A0538</a:t>
            </a: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b="1" i="0" u="none" strike="noStrike" cap="none">
                <a:solidFill>
                  <a:srgbClr val="C00000"/>
                </a:solidFill>
                <a:latin typeface="Times New Roman"/>
                <a:ea typeface="Times New Roman"/>
                <a:cs typeface="Times New Roman"/>
                <a:sym typeface="Times New Roman"/>
              </a:rPr>
              <a:t>A. Abdul Bari             Roll No:19121A0502</a:t>
            </a:r>
            <a:endParaRPr/>
          </a:p>
          <a:p>
            <a:pPr marL="0" marR="0" lvl="0" indent="0" algn="ctr" rtl="0">
              <a:spcBef>
                <a:spcPts val="0"/>
              </a:spcBef>
              <a:spcAft>
                <a:spcPts val="0"/>
              </a:spcAft>
              <a:buNone/>
            </a:pPr>
            <a:r>
              <a:rPr lang="en-US" sz="2000" b="1" i="0" u="none" strike="noStrike" cap="none">
                <a:solidFill>
                  <a:srgbClr val="C00000"/>
                </a:solidFill>
                <a:latin typeface="Times New Roman"/>
                <a:ea typeface="Times New Roman"/>
                <a:cs typeface="Times New Roman"/>
                <a:sym typeface="Times New Roman"/>
              </a:rPr>
              <a:t>G. Hemanth Kumar   Roll No:19121A0558</a:t>
            </a:r>
            <a:endParaRPr/>
          </a:p>
          <a:p>
            <a:pPr marL="0" marR="0" lvl="0" indent="0" algn="ctr" rtl="0">
              <a:spcBef>
                <a:spcPts val="0"/>
              </a:spcBef>
              <a:spcAft>
                <a:spcPts val="0"/>
              </a:spcAft>
              <a:buNone/>
            </a:pPr>
            <a:r>
              <a:rPr lang="en-US" sz="2000" b="1" i="0" u="none" strike="noStrike" cap="none">
                <a:solidFill>
                  <a:srgbClr val="C00000"/>
                </a:solidFill>
                <a:latin typeface="Times New Roman"/>
                <a:ea typeface="Times New Roman"/>
                <a:cs typeface="Times New Roman"/>
                <a:sym typeface="Times New Roman"/>
              </a:rPr>
              <a:t>B. Nagendra Naik       Roll No:19121A0524</a:t>
            </a:r>
            <a:endParaRPr/>
          </a:p>
          <a:p>
            <a:pPr marL="0" marR="0" lvl="0" indent="0" algn="ctr" rtl="0">
              <a:spcBef>
                <a:spcPts val="0"/>
              </a:spcBef>
              <a:spcAft>
                <a:spcPts val="0"/>
              </a:spcAft>
              <a:buNone/>
            </a:pPr>
            <a:endParaRPr sz="2000" b="1" i="0" u="none" strike="noStrike" cap="none">
              <a:solidFill>
                <a:srgbClr val="C00000"/>
              </a:solidFill>
              <a:latin typeface="Times New Roman"/>
              <a:ea typeface="Times New Roman"/>
              <a:cs typeface="Times New Roman"/>
              <a:sym typeface="Times New Roman"/>
            </a:endParaRPr>
          </a:p>
          <a:p>
            <a:pPr marL="0" marR="0" lvl="0" indent="0" algn="ctr" rtl="0">
              <a:spcBef>
                <a:spcPts val="0"/>
              </a:spcBef>
              <a:spcAft>
                <a:spcPts val="0"/>
              </a:spcAft>
              <a:buNone/>
            </a:pPr>
            <a:endParaRPr sz="2000" b="1" i="0" u="none" strike="noStrike" cap="none">
              <a:solidFill>
                <a:srgbClr val="C00000"/>
              </a:solidFill>
              <a:latin typeface="Times New Roman"/>
              <a:ea typeface="Times New Roman"/>
              <a:cs typeface="Times New Roman"/>
              <a:sym typeface="Times New Roman"/>
            </a:endParaRPr>
          </a:p>
          <a:p>
            <a:pPr marL="0" marR="0" lvl="0" indent="0" algn="ctr" rtl="0">
              <a:spcBef>
                <a:spcPts val="0"/>
              </a:spcBef>
              <a:spcAft>
                <a:spcPts val="0"/>
              </a:spcAft>
              <a:buNone/>
            </a:pPr>
            <a:endParaRPr sz="2000" b="1" i="0" u="none" strike="noStrike" cap="none">
              <a:solidFill>
                <a:srgbClr val="C00000"/>
              </a:solidFill>
              <a:latin typeface="Times New Roman"/>
              <a:ea typeface="Times New Roman"/>
              <a:cs typeface="Times New Roman"/>
              <a:sym typeface="Times New Roman"/>
            </a:endParaRPr>
          </a:p>
          <a:p>
            <a:pPr marL="0" marR="0" lvl="0" indent="0" algn="ctr" rtl="0">
              <a:spcBef>
                <a:spcPts val="0"/>
              </a:spcBef>
              <a:spcAft>
                <a:spcPts val="0"/>
              </a:spcAft>
              <a:buNone/>
            </a:pPr>
            <a:endParaRPr sz="2000" b="1" i="0" u="none" strike="noStrike" cap="none">
              <a:solidFill>
                <a:srgbClr val="C0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000" b="1" i="0" u="none" strike="noStrike" cap="none">
                <a:solidFill>
                  <a:srgbClr val="C00000"/>
                </a:solidFill>
                <a:latin typeface="Times New Roman"/>
                <a:ea typeface="Times New Roman"/>
                <a:cs typeface="Times New Roman"/>
                <a:sym typeface="Times New Roman"/>
              </a:rPr>
              <a:t>   </a:t>
            </a:r>
            <a:endParaRPr sz="2000" b="1" i="0" u="none" strike="noStrike" cap="none">
              <a:solidFill>
                <a:srgbClr val="C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i="0" u="none" strike="noStrike" cap="none">
                <a:solidFill>
                  <a:srgbClr val="C00000"/>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US" sz="2000" b="1">
                <a:solidFill>
                  <a:srgbClr val="FF0000"/>
                </a:solidFill>
                <a:latin typeface="Times New Roman"/>
                <a:ea typeface="Times New Roman"/>
                <a:cs typeface="Times New Roman"/>
                <a:sym typeface="Times New Roman"/>
              </a:rPr>
              <a:t> </a:t>
            </a:r>
            <a:endParaRPr/>
          </a:p>
        </p:txBody>
      </p:sp>
      <p:pic>
        <p:nvPicPr>
          <p:cNvPr id="87" name="Google Shape;87;p1" descr="clge"/>
          <p:cNvPicPr preferRelativeResize="0"/>
          <p:nvPr/>
        </p:nvPicPr>
        <p:blipFill rotWithShape="1">
          <a:blip r:embed="rId3">
            <a:alphaModFix/>
          </a:blip>
          <a:srcRect/>
          <a:stretch/>
        </p:blipFill>
        <p:spPr>
          <a:xfrm>
            <a:off x="3429000" y="3657600"/>
            <a:ext cx="3276600" cy="1143000"/>
          </a:xfrm>
          <a:prstGeom prst="rect">
            <a:avLst/>
          </a:prstGeom>
          <a:noFill/>
          <a:ln>
            <a:noFill/>
          </a:ln>
        </p:spPr>
      </p:pic>
      <p:sp>
        <p:nvSpPr>
          <p:cNvPr id="88" name="Google Shape;88;p1"/>
          <p:cNvSpPr/>
          <p:nvPr/>
        </p:nvSpPr>
        <p:spPr>
          <a:xfrm>
            <a:off x="5181600" y="5105400"/>
            <a:ext cx="3726872"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0070C0"/>
                </a:solidFill>
                <a:latin typeface="Times New Roman"/>
                <a:ea typeface="Times New Roman"/>
                <a:cs typeface="Times New Roman"/>
                <a:sym typeface="Times New Roman"/>
              </a:rPr>
              <a:t>HOD:</a:t>
            </a:r>
            <a:endParaRPr/>
          </a:p>
          <a:p>
            <a:pPr marL="0" marR="0" lvl="0" indent="0" algn="l" rtl="0">
              <a:spcBef>
                <a:spcPts val="0"/>
              </a:spcBef>
              <a:spcAft>
                <a:spcPts val="0"/>
              </a:spcAft>
              <a:buNone/>
            </a:pPr>
            <a:r>
              <a:rPr lang="en-US" sz="2000" b="1">
                <a:solidFill>
                  <a:srgbClr val="C00000"/>
                </a:solidFill>
                <a:latin typeface="Times New Roman"/>
                <a:ea typeface="Times New Roman"/>
                <a:cs typeface="Times New Roman"/>
                <a:sym typeface="Times New Roman"/>
              </a:rPr>
              <a:t>Dr.B.Narendra Kumar Rao,</a:t>
            </a:r>
            <a:endParaRPr/>
          </a:p>
          <a:p>
            <a:pPr marL="0" marR="0" lvl="0" indent="0" algn="l" rtl="0">
              <a:spcBef>
                <a:spcPts val="0"/>
              </a:spcBef>
              <a:spcAft>
                <a:spcPts val="0"/>
              </a:spcAft>
              <a:buNone/>
            </a:pPr>
            <a:r>
              <a:rPr lang="en-US" sz="2000" b="1">
                <a:solidFill>
                  <a:srgbClr val="C00000"/>
                </a:solidFill>
                <a:latin typeface="Times New Roman"/>
                <a:ea typeface="Times New Roman"/>
                <a:cs typeface="Times New Roman"/>
                <a:sym typeface="Times New Roman"/>
              </a:rPr>
              <a:t>Professor &amp; Head, </a:t>
            </a:r>
            <a:endParaRPr/>
          </a:p>
          <a:p>
            <a:pPr marL="0" marR="0" lvl="0" indent="0" algn="l" rtl="0">
              <a:spcBef>
                <a:spcPts val="0"/>
              </a:spcBef>
              <a:spcAft>
                <a:spcPts val="0"/>
              </a:spcAft>
              <a:buNone/>
            </a:pPr>
            <a:r>
              <a:rPr lang="en-US" sz="2000" b="1">
                <a:solidFill>
                  <a:srgbClr val="C00000"/>
                </a:solidFill>
                <a:latin typeface="Times New Roman"/>
                <a:ea typeface="Times New Roman"/>
                <a:cs typeface="Times New Roman"/>
                <a:sym typeface="Times New Roman"/>
              </a:rPr>
              <a:t>Dept. of CSE</a:t>
            </a:r>
            <a:endParaRPr/>
          </a:p>
        </p:txBody>
      </p:sp>
      <p:sp>
        <p:nvSpPr>
          <p:cNvPr id="89" name="Google Shape;89;p1"/>
          <p:cNvSpPr/>
          <p:nvPr/>
        </p:nvSpPr>
        <p:spPr>
          <a:xfrm>
            <a:off x="2514600" y="4648200"/>
            <a:ext cx="4267200"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00B050"/>
                </a:solidFill>
                <a:latin typeface="Times New Roman"/>
                <a:ea typeface="Times New Roman"/>
                <a:cs typeface="Times New Roman"/>
                <a:sym typeface="Times New Roman"/>
              </a:rPr>
              <a:t>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4CED1-D9EA-4CEA-AFCF-1797B400FD65}"/>
              </a:ext>
            </a:extLst>
          </p:cNvPr>
          <p:cNvSpPr>
            <a:spLocks noGrp="1"/>
          </p:cNvSpPr>
          <p:nvPr>
            <p:ph type="ctrTitle"/>
          </p:nvPr>
        </p:nvSpPr>
        <p:spPr>
          <a:xfrm>
            <a:off x="685800" y="183930"/>
            <a:ext cx="7772400" cy="1107888"/>
          </a:xfrm>
        </p:spPr>
        <p:txBody>
          <a:bodyPr/>
          <a:lstStyle/>
          <a:p>
            <a:r>
              <a:rPr lang="en-US" sz="3600" b="1" dirty="0">
                <a:solidFill>
                  <a:schemeClr val="tx1"/>
                </a:solidFill>
                <a:latin typeface="Times New Roman"/>
              </a:rPr>
              <a:t>Use</a:t>
            </a:r>
            <a:r>
              <a:rPr lang="en-US" sz="3600" dirty="0">
                <a:solidFill>
                  <a:schemeClr val="tx1"/>
                </a:solidFill>
                <a:latin typeface="Times New Roman"/>
              </a:rPr>
              <a:t> </a:t>
            </a:r>
            <a:r>
              <a:rPr lang="en-US" sz="3600" b="1" dirty="0">
                <a:solidFill>
                  <a:schemeClr val="tx1"/>
                </a:solidFill>
                <a:latin typeface="Times New Roman"/>
              </a:rPr>
              <a:t>Case</a:t>
            </a:r>
            <a:r>
              <a:rPr lang="en-US" sz="3600" dirty="0">
                <a:latin typeface="Times New Roman"/>
              </a:rPr>
              <a:t> </a:t>
            </a:r>
          </a:p>
        </p:txBody>
      </p:sp>
      <p:sp>
        <p:nvSpPr>
          <p:cNvPr id="3" name="Subtitle 2">
            <a:extLst>
              <a:ext uri="{FF2B5EF4-FFF2-40B4-BE49-F238E27FC236}">
                <a16:creationId xmlns:a16="http://schemas.microsoft.com/office/drawing/2014/main" id="{C316F8ED-19E7-4825-B2CF-2E80017E87AD}"/>
              </a:ext>
            </a:extLst>
          </p:cNvPr>
          <p:cNvSpPr>
            <a:spLocks noGrp="1"/>
          </p:cNvSpPr>
          <p:nvPr>
            <p:ph type="subTitle" idx="1"/>
          </p:nvPr>
        </p:nvSpPr>
        <p:spPr>
          <a:xfrm>
            <a:off x="-2265792" y="1284455"/>
            <a:ext cx="6400800" cy="565395"/>
          </a:xfrm>
        </p:spPr>
        <p:txBody>
          <a:bodyPr>
            <a:normAutofit/>
          </a:bodyPr>
          <a:lstStyle/>
          <a:p>
            <a:endParaRPr lang="en-US" sz="2400" dirty="0">
              <a:latin typeface="Verdana"/>
            </a:endParaRPr>
          </a:p>
        </p:txBody>
      </p:sp>
      <p:sp>
        <p:nvSpPr>
          <p:cNvPr id="4" name="TextBox 3">
            <a:extLst>
              <a:ext uri="{FF2B5EF4-FFF2-40B4-BE49-F238E27FC236}">
                <a16:creationId xmlns:a16="http://schemas.microsoft.com/office/drawing/2014/main" id="{D0F8C920-E548-4859-A128-004ED38100B5}"/>
              </a:ext>
            </a:extLst>
          </p:cNvPr>
          <p:cNvSpPr txBox="1"/>
          <p:nvPr/>
        </p:nvSpPr>
        <p:spPr>
          <a:xfrm>
            <a:off x="1230147" y="1710080"/>
            <a:ext cx="519338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dirty="0">
              <a:latin typeface="Verdana"/>
            </a:endParaRPr>
          </a:p>
          <a:p>
            <a:r>
              <a:rPr lang="en-US" sz="1800" dirty="0">
                <a:latin typeface="Verdana"/>
              </a:rPr>
              <a:t>1.User</a:t>
            </a:r>
            <a:endParaRPr lang="en-US" dirty="0"/>
          </a:p>
          <a:p>
            <a:pPr algn="l"/>
            <a:r>
              <a:rPr lang="en-US" sz="1800" dirty="0">
                <a:latin typeface="Verdana"/>
              </a:rPr>
              <a:t>2.ATM</a:t>
            </a:r>
          </a:p>
          <a:p>
            <a:r>
              <a:rPr lang="en-US" sz="1800" dirty="0">
                <a:latin typeface="Verdana"/>
              </a:rPr>
              <a:t>3.Database</a:t>
            </a:r>
          </a:p>
          <a:p>
            <a:endParaRPr lang="en-US" sz="1800" dirty="0">
              <a:latin typeface="Verdana"/>
            </a:endParaRPr>
          </a:p>
        </p:txBody>
      </p:sp>
      <p:sp>
        <p:nvSpPr>
          <p:cNvPr id="5" name="TextBox 4">
            <a:extLst>
              <a:ext uri="{FF2B5EF4-FFF2-40B4-BE49-F238E27FC236}">
                <a16:creationId xmlns:a16="http://schemas.microsoft.com/office/drawing/2014/main" id="{AF34C5C3-2BFB-4532-971D-04EAB17FD7DB}"/>
              </a:ext>
            </a:extLst>
          </p:cNvPr>
          <p:cNvSpPr txBox="1"/>
          <p:nvPr/>
        </p:nvSpPr>
        <p:spPr>
          <a:xfrm>
            <a:off x="400524" y="291386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latin typeface="Verdana"/>
              </a:rPr>
              <a:t>Usecases</a:t>
            </a:r>
            <a:r>
              <a:rPr lang="en-US" sz="2400" dirty="0">
                <a:latin typeface="Verdana"/>
              </a:rPr>
              <a:t>:</a:t>
            </a:r>
            <a:endParaRPr lang="en-US" dirty="0"/>
          </a:p>
        </p:txBody>
      </p:sp>
      <p:sp>
        <p:nvSpPr>
          <p:cNvPr id="6" name="TextBox 5">
            <a:extLst>
              <a:ext uri="{FF2B5EF4-FFF2-40B4-BE49-F238E27FC236}">
                <a16:creationId xmlns:a16="http://schemas.microsoft.com/office/drawing/2014/main" id="{D9D06E52-26F7-4520-9586-50E39745208C}"/>
              </a:ext>
            </a:extLst>
          </p:cNvPr>
          <p:cNvSpPr txBox="1"/>
          <p:nvPr/>
        </p:nvSpPr>
        <p:spPr>
          <a:xfrm>
            <a:off x="404470" y="132780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Verdana"/>
              </a:rPr>
              <a:t>Actors:</a:t>
            </a:r>
            <a:endParaRPr lang="en-US" dirty="0"/>
          </a:p>
        </p:txBody>
      </p:sp>
      <p:sp>
        <p:nvSpPr>
          <p:cNvPr id="7" name="TextBox 6">
            <a:extLst>
              <a:ext uri="{FF2B5EF4-FFF2-40B4-BE49-F238E27FC236}">
                <a16:creationId xmlns:a16="http://schemas.microsoft.com/office/drawing/2014/main" id="{C6BD7A0E-C5D4-43A9-83A7-A7FAC70FD28A}"/>
              </a:ext>
            </a:extLst>
          </p:cNvPr>
          <p:cNvSpPr txBox="1"/>
          <p:nvPr/>
        </p:nvSpPr>
        <p:spPr>
          <a:xfrm>
            <a:off x="1229358" y="3515355"/>
            <a:ext cx="304631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Verdana"/>
                <a:ea typeface="Verdana"/>
              </a:rPr>
              <a:t>1.Register</a:t>
            </a:r>
          </a:p>
          <a:p>
            <a:pPr algn="l"/>
            <a:r>
              <a:rPr lang="en-US" sz="1800" dirty="0">
                <a:latin typeface="Verdana"/>
                <a:ea typeface="Verdana"/>
              </a:rPr>
              <a:t>2.Login</a:t>
            </a:r>
          </a:p>
          <a:p>
            <a:r>
              <a:rPr lang="en-US" sz="1800" dirty="0">
                <a:latin typeface="Verdana"/>
                <a:ea typeface="Verdana"/>
              </a:rPr>
              <a:t>3.Validating credentials</a:t>
            </a:r>
          </a:p>
          <a:p>
            <a:r>
              <a:rPr lang="en-US" sz="1800" dirty="0">
                <a:latin typeface="Verdana"/>
                <a:ea typeface="Verdana"/>
              </a:rPr>
              <a:t>4.Withdraw</a:t>
            </a:r>
          </a:p>
          <a:p>
            <a:r>
              <a:rPr lang="en-US" sz="1800" dirty="0">
                <a:latin typeface="Verdana"/>
                <a:ea typeface="Verdana"/>
              </a:rPr>
              <a:t>5.Transfer</a:t>
            </a:r>
          </a:p>
          <a:p>
            <a:r>
              <a:rPr lang="en-US" sz="1800" dirty="0">
                <a:latin typeface="Verdana"/>
                <a:ea typeface="Verdana"/>
              </a:rPr>
              <a:t>6.Balance </a:t>
            </a:r>
          </a:p>
          <a:p>
            <a:r>
              <a:rPr lang="en-US" sz="1800" dirty="0">
                <a:latin typeface="Verdana"/>
                <a:ea typeface="Verdana"/>
              </a:rPr>
              <a:t>7.Logout</a:t>
            </a:r>
          </a:p>
        </p:txBody>
      </p:sp>
    </p:spTree>
    <p:extLst>
      <p:ext uri="{BB962C8B-B14F-4D97-AF65-F5344CB8AC3E}">
        <p14:creationId xmlns:p14="http://schemas.microsoft.com/office/powerpoint/2010/main" val="146353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Diagram&#10;&#10;Description automatically generated">
            <a:extLst>
              <a:ext uri="{FF2B5EF4-FFF2-40B4-BE49-F238E27FC236}">
                <a16:creationId xmlns:a16="http://schemas.microsoft.com/office/drawing/2014/main" id="{7B3206DB-3AAB-45C9-B9ED-EB86D5C39099}"/>
              </a:ext>
            </a:extLst>
          </p:cNvPr>
          <p:cNvPicPr>
            <a:picLocks noChangeAspect="1"/>
          </p:cNvPicPr>
          <p:nvPr/>
        </p:nvPicPr>
        <p:blipFill>
          <a:blip r:embed="rId2"/>
          <a:stretch>
            <a:fillRect/>
          </a:stretch>
        </p:blipFill>
        <p:spPr>
          <a:xfrm>
            <a:off x="2212897" y="890540"/>
            <a:ext cx="4850569" cy="5468446"/>
          </a:xfrm>
          <a:prstGeom prst="rect">
            <a:avLst/>
          </a:prstGeom>
        </p:spPr>
      </p:pic>
      <p:sp>
        <p:nvSpPr>
          <p:cNvPr id="5" name="TextBox 4">
            <a:extLst>
              <a:ext uri="{FF2B5EF4-FFF2-40B4-BE49-F238E27FC236}">
                <a16:creationId xmlns:a16="http://schemas.microsoft.com/office/drawing/2014/main" id="{5F42BAFE-23EE-443D-99B7-A2347A4334E3}"/>
              </a:ext>
            </a:extLst>
          </p:cNvPr>
          <p:cNvSpPr txBox="1"/>
          <p:nvPr/>
        </p:nvSpPr>
        <p:spPr>
          <a:xfrm>
            <a:off x="838553" y="307407"/>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rPr>
              <a:t>Use</a:t>
            </a:r>
            <a:r>
              <a:rPr lang="en-US" b="1" dirty="0"/>
              <a:t> </a:t>
            </a:r>
            <a:r>
              <a:rPr lang="en-US" sz="2400" dirty="0">
                <a:latin typeface="Times New Roman"/>
              </a:rPr>
              <a:t>Case</a:t>
            </a:r>
            <a:r>
              <a:rPr lang="en-US" b="1" dirty="0"/>
              <a:t> </a:t>
            </a:r>
            <a:r>
              <a:rPr lang="en-US" sz="2400" dirty="0">
                <a:latin typeface="Times New Roman"/>
              </a:rPr>
              <a:t>Diagram</a:t>
            </a:r>
            <a:r>
              <a:rPr lang="en-US" b="1" dirty="0"/>
              <a:t>:</a:t>
            </a:r>
          </a:p>
        </p:txBody>
      </p:sp>
    </p:spTree>
    <p:extLst>
      <p:ext uri="{BB962C8B-B14F-4D97-AF65-F5344CB8AC3E}">
        <p14:creationId xmlns:p14="http://schemas.microsoft.com/office/powerpoint/2010/main" val="913431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6FEA59-A393-48DC-A6D8-8DD0641F5AF3}"/>
              </a:ext>
            </a:extLst>
          </p:cNvPr>
          <p:cNvSpPr txBox="1"/>
          <p:nvPr/>
        </p:nvSpPr>
        <p:spPr>
          <a:xfrm>
            <a:off x="3048842" y="320798"/>
            <a:ext cx="456189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imes New Roman"/>
              </a:rPr>
              <a:t>Class diagram</a:t>
            </a:r>
          </a:p>
          <a:p>
            <a:endParaRPr lang="en-US" sz="3600" dirty="0">
              <a:latin typeface="Times New Roman"/>
            </a:endParaRPr>
          </a:p>
        </p:txBody>
      </p:sp>
      <p:graphicFrame>
        <p:nvGraphicFramePr>
          <p:cNvPr id="3" name="Table 3">
            <a:extLst>
              <a:ext uri="{FF2B5EF4-FFF2-40B4-BE49-F238E27FC236}">
                <a16:creationId xmlns:a16="http://schemas.microsoft.com/office/drawing/2014/main" id="{813677AF-8A65-4A98-A800-D313405E9A91}"/>
              </a:ext>
            </a:extLst>
          </p:cNvPr>
          <p:cNvGraphicFramePr>
            <a:graphicFrameLocks noGrp="1"/>
          </p:cNvGraphicFramePr>
          <p:nvPr>
            <p:extLst>
              <p:ext uri="{D42A27DB-BD31-4B8C-83A1-F6EECF244321}">
                <p14:modId xmlns:p14="http://schemas.microsoft.com/office/powerpoint/2010/main" val="3111924259"/>
              </p:ext>
            </p:extLst>
          </p:nvPr>
        </p:nvGraphicFramePr>
        <p:xfrm>
          <a:off x="1149314" y="1237723"/>
          <a:ext cx="7072026" cy="4683142"/>
        </p:xfrm>
        <a:graphic>
          <a:graphicData uri="http://schemas.openxmlformats.org/drawingml/2006/table">
            <a:tbl>
              <a:tblPr firstRow="1" bandRow="1">
                <a:tableStyleId>{5C22544A-7EE6-4342-B048-85BDC9FD1C3A}</a:tableStyleId>
              </a:tblPr>
              <a:tblGrid>
                <a:gridCol w="2357342">
                  <a:extLst>
                    <a:ext uri="{9D8B030D-6E8A-4147-A177-3AD203B41FA5}">
                      <a16:colId xmlns:a16="http://schemas.microsoft.com/office/drawing/2014/main" val="914434116"/>
                    </a:ext>
                  </a:extLst>
                </a:gridCol>
                <a:gridCol w="2357342">
                  <a:extLst>
                    <a:ext uri="{9D8B030D-6E8A-4147-A177-3AD203B41FA5}">
                      <a16:colId xmlns:a16="http://schemas.microsoft.com/office/drawing/2014/main" val="2351309948"/>
                    </a:ext>
                  </a:extLst>
                </a:gridCol>
                <a:gridCol w="2357342">
                  <a:extLst>
                    <a:ext uri="{9D8B030D-6E8A-4147-A177-3AD203B41FA5}">
                      <a16:colId xmlns:a16="http://schemas.microsoft.com/office/drawing/2014/main" val="2160990433"/>
                    </a:ext>
                  </a:extLst>
                </a:gridCol>
              </a:tblGrid>
              <a:tr h="568342">
                <a:tc>
                  <a:txBody>
                    <a:bodyPr/>
                    <a:lstStyle/>
                    <a:p>
                      <a:r>
                        <a:rPr lang="en-US" sz="2400" dirty="0">
                          <a:latin typeface="Times New Roman"/>
                        </a:rPr>
                        <a:t>Class name</a:t>
                      </a:r>
                      <a:endParaRPr lang="en-US" dirty="0">
                        <a:latin typeface="Times New Roman"/>
                      </a:endParaRPr>
                    </a:p>
                  </a:txBody>
                  <a:tcPr/>
                </a:tc>
                <a:tc>
                  <a:txBody>
                    <a:bodyPr/>
                    <a:lstStyle/>
                    <a:p>
                      <a:r>
                        <a:rPr lang="en-US" sz="2400" dirty="0">
                          <a:latin typeface="Times New Roman"/>
                        </a:rPr>
                        <a:t>Attributes</a:t>
                      </a:r>
                      <a:endParaRPr lang="en-US" dirty="0"/>
                    </a:p>
                  </a:txBody>
                  <a:tcPr/>
                </a:tc>
                <a:tc>
                  <a:txBody>
                    <a:bodyPr/>
                    <a:lstStyle/>
                    <a:p>
                      <a:r>
                        <a:rPr lang="en-US" sz="2400" dirty="0">
                          <a:latin typeface="Times New Roman"/>
                        </a:rPr>
                        <a:t>Methods</a:t>
                      </a:r>
                      <a:endParaRPr lang="en-US" dirty="0"/>
                    </a:p>
                  </a:txBody>
                  <a:tcPr/>
                </a:tc>
                <a:extLst>
                  <a:ext uri="{0D108BD9-81ED-4DB2-BD59-A6C34878D82A}">
                    <a16:rowId xmlns:a16="http://schemas.microsoft.com/office/drawing/2014/main" val="2057799122"/>
                  </a:ext>
                </a:extLst>
              </a:tr>
              <a:tr h="596134">
                <a:tc>
                  <a:txBody>
                    <a:bodyPr/>
                    <a:lstStyle/>
                    <a:p>
                      <a:r>
                        <a:rPr lang="en-US" sz="1800" dirty="0">
                          <a:latin typeface="Verdana"/>
                        </a:rPr>
                        <a:t>ATM</a:t>
                      </a:r>
                      <a:endParaRPr lang="en-US" dirty="0"/>
                    </a:p>
                  </a:txBody>
                  <a:tcPr/>
                </a:tc>
                <a:tc>
                  <a:txBody>
                    <a:bodyPr/>
                    <a:lstStyle/>
                    <a:p>
                      <a:r>
                        <a:rPr lang="en-US" sz="1800" dirty="0">
                          <a:latin typeface="Verdana"/>
                        </a:rPr>
                        <a:t>Login, Register</a:t>
                      </a:r>
                      <a:endParaRPr lang="en-US" dirty="0"/>
                    </a:p>
                  </a:txBody>
                  <a:tcPr/>
                </a:tc>
                <a:tc>
                  <a:txBody>
                    <a:bodyPr/>
                    <a:lstStyle/>
                    <a:p>
                      <a:r>
                        <a:rPr lang="en-US" sz="1800" dirty="0">
                          <a:latin typeface="Verdana"/>
                        </a:rPr>
                        <a:t>Login(),  </a:t>
                      </a:r>
                      <a:endParaRPr lang="en-US" dirty="0" err="1"/>
                    </a:p>
                    <a:p>
                      <a:pPr lvl="0">
                        <a:buNone/>
                      </a:pPr>
                      <a:r>
                        <a:rPr lang="en-US" sz="1800" dirty="0" err="1">
                          <a:latin typeface="Verdana"/>
                        </a:rPr>
                        <a:t>Roothome</a:t>
                      </a:r>
                      <a:r>
                        <a:rPr lang="en-US" sz="1800" dirty="0">
                          <a:latin typeface="Verdana"/>
                        </a:rPr>
                        <a:t>()</a:t>
                      </a:r>
                      <a:endParaRPr lang="en-US" dirty="0"/>
                    </a:p>
                  </a:txBody>
                  <a:tcPr/>
                </a:tc>
                <a:extLst>
                  <a:ext uri="{0D108BD9-81ED-4DB2-BD59-A6C34878D82A}">
                    <a16:rowId xmlns:a16="http://schemas.microsoft.com/office/drawing/2014/main" val="2566071945"/>
                  </a:ext>
                </a:extLst>
              </a:tr>
              <a:tr h="596134">
                <a:tc>
                  <a:txBody>
                    <a:bodyPr/>
                    <a:lstStyle/>
                    <a:p>
                      <a:r>
                        <a:rPr lang="en-US" sz="1800" dirty="0">
                          <a:latin typeface="Verdana"/>
                        </a:rPr>
                        <a:t>Login</a:t>
                      </a:r>
                      <a:endParaRPr lang="en-US" dirty="0"/>
                    </a:p>
                  </a:txBody>
                  <a:tcPr/>
                </a:tc>
                <a:tc>
                  <a:txBody>
                    <a:bodyPr/>
                    <a:lstStyle/>
                    <a:p>
                      <a:r>
                        <a:rPr lang="en-US" sz="1800" dirty="0">
                          <a:latin typeface="Verdana"/>
                        </a:rPr>
                        <a:t>Email, Pin</a:t>
                      </a:r>
                      <a:endParaRPr lang="en-US" dirty="0"/>
                    </a:p>
                  </a:txBody>
                  <a:tcPr/>
                </a:tc>
                <a:tc>
                  <a:txBody>
                    <a:bodyPr/>
                    <a:lstStyle/>
                    <a:p>
                      <a:r>
                        <a:rPr lang="en-US" sz="1800" dirty="0">
                          <a:latin typeface="Verdana"/>
                        </a:rPr>
                        <a:t>Login(), </a:t>
                      </a:r>
                      <a:endParaRPr lang="en-US" dirty="0"/>
                    </a:p>
                    <a:p>
                      <a:pPr lvl="0">
                        <a:buNone/>
                      </a:pPr>
                      <a:r>
                        <a:rPr lang="en-US" sz="1800" dirty="0">
                          <a:latin typeface="Verdana"/>
                        </a:rPr>
                        <a:t>Proceed()</a:t>
                      </a:r>
                    </a:p>
                  </a:txBody>
                  <a:tcPr/>
                </a:tc>
                <a:extLst>
                  <a:ext uri="{0D108BD9-81ED-4DB2-BD59-A6C34878D82A}">
                    <a16:rowId xmlns:a16="http://schemas.microsoft.com/office/drawing/2014/main" val="3108498150"/>
                  </a:ext>
                </a:extLst>
              </a:tr>
              <a:tr h="558875">
                <a:tc>
                  <a:txBody>
                    <a:bodyPr/>
                    <a:lstStyle/>
                    <a:p>
                      <a:r>
                        <a:rPr lang="en-US" sz="1800" dirty="0">
                          <a:latin typeface="Verdana"/>
                        </a:rPr>
                        <a:t>Database</a:t>
                      </a:r>
                      <a:endParaRPr lang="en-US" dirty="0"/>
                    </a:p>
                  </a:txBody>
                  <a:tcPr/>
                </a:tc>
                <a:tc>
                  <a:txBody>
                    <a:bodyPr/>
                    <a:lstStyle/>
                    <a:p>
                      <a:r>
                        <a:rPr lang="en-US" sz="1800" dirty="0">
                          <a:latin typeface="Verdana"/>
                        </a:rPr>
                        <a:t>Validate, Update</a:t>
                      </a:r>
                      <a:endParaRPr lang="en-US" dirty="0"/>
                    </a:p>
                  </a:txBody>
                  <a:tcPr/>
                </a:tc>
                <a:tc>
                  <a:txBody>
                    <a:bodyPr/>
                    <a:lstStyle/>
                    <a:p>
                      <a:r>
                        <a:rPr lang="en-US" sz="1800" dirty="0">
                          <a:latin typeface="Verdana"/>
                        </a:rPr>
                        <a:t>Validate(), Update()</a:t>
                      </a:r>
                      <a:endParaRPr lang="en-US" dirty="0"/>
                    </a:p>
                  </a:txBody>
                  <a:tcPr/>
                </a:tc>
                <a:extLst>
                  <a:ext uri="{0D108BD9-81ED-4DB2-BD59-A6C34878D82A}">
                    <a16:rowId xmlns:a16="http://schemas.microsoft.com/office/drawing/2014/main" val="206360636"/>
                  </a:ext>
                </a:extLst>
              </a:tr>
              <a:tr h="596134">
                <a:tc>
                  <a:txBody>
                    <a:bodyPr/>
                    <a:lstStyle/>
                    <a:p>
                      <a:r>
                        <a:rPr lang="en-US" sz="1800" dirty="0">
                          <a:latin typeface="Verdana"/>
                        </a:rPr>
                        <a:t>Registration</a:t>
                      </a:r>
                      <a:endParaRPr lang="en-US" dirty="0"/>
                    </a:p>
                  </a:txBody>
                  <a:tcPr/>
                </a:tc>
                <a:tc>
                  <a:txBody>
                    <a:bodyPr/>
                    <a:lstStyle/>
                    <a:p>
                      <a:r>
                        <a:rPr lang="en-US" sz="1800" dirty="0" err="1">
                          <a:latin typeface="Verdana"/>
                        </a:rPr>
                        <a:t>Firstname</a:t>
                      </a:r>
                      <a:r>
                        <a:rPr lang="en-US" sz="1800" dirty="0">
                          <a:latin typeface="Verdana"/>
                        </a:rPr>
                        <a:t>, Lastname, Email, Pin</a:t>
                      </a:r>
                    </a:p>
                  </a:txBody>
                  <a:tcPr/>
                </a:tc>
                <a:tc>
                  <a:txBody>
                    <a:bodyPr/>
                    <a:lstStyle/>
                    <a:p>
                      <a:r>
                        <a:rPr lang="en-US" sz="1800" dirty="0">
                          <a:latin typeface="Verdana"/>
                        </a:rPr>
                        <a:t>Reg()</a:t>
                      </a:r>
                      <a:endParaRPr lang="en-US" dirty="0"/>
                    </a:p>
                  </a:txBody>
                  <a:tcPr/>
                </a:tc>
                <a:extLst>
                  <a:ext uri="{0D108BD9-81ED-4DB2-BD59-A6C34878D82A}">
                    <a16:rowId xmlns:a16="http://schemas.microsoft.com/office/drawing/2014/main" val="2667988823"/>
                  </a:ext>
                </a:extLst>
              </a:tr>
              <a:tr h="359950">
                <a:tc>
                  <a:txBody>
                    <a:bodyPr/>
                    <a:lstStyle/>
                    <a:p>
                      <a:r>
                        <a:rPr lang="en-US" sz="1800" dirty="0">
                          <a:latin typeface="Verdana"/>
                        </a:rPr>
                        <a:t>Transfer</a:t>
                      </a:r>
                      <a:endParaRPr lang="en-US" dirty="0"/>
                    </a:p>
                  </a:txBody>
                  <a:tcPr/>
                </a:tc>
                <a:tc>
                  <a:txBody>
                    <a:bodyPr/>
                    <a:lstStyle/>
                    <a:p>
                      <a:r>
                        <a:rPr lang="en-US" sz="1800" dirty="0">
                          <a:latin typeface="Verdana"/>
                        </a:rPr>
                        <a:t>Email, Amount</a:t>
                      </a:r>
                      <a:endParaRPr lang="en-US" dirty="0"/>
                    </a:p>
                  </a:txBody>
                  <a:tcPr/>
                </a:tc>
                <a:tc>
                  <a:txBody>
                    <a:bodyPr/>
                    <a:lstStyle/>
                    <a:p>
                      <a:r>
                        <a:rPr lang="en-US" sz="1800" dirty="0">
                          <a:latin typeface="Verdana"/>
                        </a:rPr>
                        <a:t>Mail(), Money()</a:t>
                      </a:r>
                      <a:endParaRPr lang="en-US" dirty="0"/>
                    </a:p>
                  </a:txBody>
                  <a:tcPr/>
                </a:tc>
                <a:extLst>
                  <a:ext uri="{0D108BD9-81ED-4DB2-BD59-A6C34878D82A}">
                    <a16:rowId xmlns:a16="http://schemas.microsoft.com/office/drawing/2014/main" val="275370617"/>
                  </a:ext>
                </a:extLst>
              </a:tr>
              <a:tr h="596134">
                <a:tc>
                  <a:txBody>
                    <a:bodyPr/>
                    <a:lstStyle/>
                    <a:p>
                      <a:r>
                        <a:rPr lang="en-US" sz="1800" dirty="0">
                          <a:latin typeface="Verdana"/>
                        </a:rPr>
                        <a:t>Transaction</a:t>
                      </a:r>
                      <a:endParaRPr lang="en-US" dirty="0"/>
                    </a:p>
                  </a:txBody>
                  <a:tcPr/>
                </a:tc>
                <a:tc>
                  <a:txBody>
                    <a:bodyPr/>
                    <a:lstStyle/>
                    <a:p>
                      <a:r>
                        <a:rPr lang="en-US" sz="1800" dirty="0">
                          <a:latin typeface="Verdana"/>
                        </a:rPr>
                        <a:t>Withdraw, Transfer, Enquiry, Balance</a:t>
                      </a:r>
                      <a:endParaRPr lang="en-US" dirty="0"/>
                    </a:p>
                  </a:txBody>
                  <a:tcPr/>
                </a:tc>
                <a:tc>
                  <a:txBody>
                    <a:bodyPr/>
                    <a:lstStyle/>
                    <a:p>
                      <a:r>
                        <a:rPr lang="en-US" sz="1800" dirty="0" err="1">
                          <a:latin typeface="Verdana"/>
                        </a:rPr>
                        <a:t>Moneyout</a:t>
                      </a:r>
                      <a:r>
                        <a:rPr lang="en-US" sz="1800" dirty="0">
                          <a:latin typeface="Verdana"/>
                        </a:rPr>
                        <a:t>(), History(),</a:t>
                      </a:r>
                    </a:p>
                    <a:p>
                      <a:pPr lvl="0">
                        <a:buNone/>
                      </a:pPr>
                      <a:r>
                        <a:rPr lang="en-US" sz="1800" dirty="0">
                          <a:latin typeface="Verdana"/>
                        </a:rPr>
                        <a:t>Balance()</a:t>
                      </a:r>
                    </a:p>
                  </a:txBody>
                  <a:tcPr/>
                </a:tc>
                <a:extLst>
                  <a:ext uri="{0D108BD9-81ED-4DB2-BD59-A6C34878D82A}">
                    <a16:rowId xmlns:a16="http://schemas.microsoft.com/office/drawing/2014/main" val="714173106"/>
                  </a:ext>
                </a:extLst>
              </a:tr>
            </a:tbl>
          </a:graphicData>
        </a:graphic>
      </p:graphicFrame>
    </p:spTree>
    <p:extLst>
      <p:ext uri="{BB962C8B-B14F-4D97-AF65-F5344CB8AC3E}">
        <p14:creationId xmlns:p14="http://schemas.microsoft.com/office/powerpoint/2010/main" val="1145723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73189B45-5998-4772-922F-D89C577B080A}"/>
              </a:ext>
            </a:extLst>
          </p:cNvPr>
          <p:cNvPicPr>
            <a:picLocks noChangeAspect="1"/>
          </p:cNvPicPr>
          <p:nvPr/>
        </p:nvPicPr>
        <p:blipFill>
          <a:blip r:embed="rId2"/>
          <a:stretch>
            <a:fillRect/>
          </a:stretch>
        </p:blipFill>
        <p:spPr>
          <a:xfrm>
            <a:off x="712324" y="528641"/>
            <a:ext cx="7921430" cy="6129092"/>
          </a:xfrm>
          <a:prstGeom prst="rect">
            <a:avLst/>
          </a:prstGeom>
        </p:spPr>
      </p:pic>
      <p:sp>
        <p:nvSpPr>
          <p:cNvPr id="3" name="TextBox 2">
            <a:extLst>
              <a:ext uri="{FF2B5EF4-FFF2-40B4-BE49-F238E27FC236}">
                <a16:creationId xmlns:a16="http://schemas.microsoft.com/office/drawing/2014/main" id="{C9A250E6-3428-4A93-AD1F-BC254FCD3100}"/>
              </a:ext>
            </a:extLst>
          </p:cNvPr>
          <p:cNvSpPr txBox="1"/>
          <p:nvPr/>
        </p:nvSpPr>
        <p:spPr>
          <a:xfrm>
            <a:off x="6395748" y="1836378"/>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dirty="0">
                <a:latin typeface="Verdana"/>
              </a:rPr>
              <a:t>Transaction</a:t>
            </a:r>
          </a:p>
        </p:txBody>
      </p:sp>
      <p:sp>
        <p:nvSpPr>
          <p:cNvPr id="4" name="TextBox 3">
            <a:extLst>
              <a:ext uri="{FF2B5EF4-FFF2-40B4-BE49-F238E27FC236}">
                <a16:creationId xmlns:a16="http://schemas.microsoft.com/office/drawing/2014/main" id="{46A05D5E-070F-400C-BFF8-EBD44E82206D}"/>
              </a:ext>
            </a:extLst>
          </p:cNvPr>
          <p:cNvSpPr txBox="1"/>
          <p:nvPr/>
        </p:nvSpPr>
        <p:spPr>
          <a:xfrm>
            <a:off x="914400" y="29197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rPr>
              <a:t>Class Diagram:</a:t>
            </a:r>
            <a:endParaRPr lang="en-US" dirty="0"/>
          </a:p>
        </p:txBody>
      </p:sp>
    </p:spTree>
    <p:extLst>
      <p:ext uri="{BB962C8B-B14F-4D97-AF65-F5344CB8AC3E}">
        <p14:creationId xmlns:p14="http://schemas.microsoft.com/office/powerpoint/2010/main" val="1203663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18CE0-5E4F-46E6-BBBC-84B174EB3B68}"/>
              </a:ext>
            </a:extLst>
          </p:cNvPr>
          <p:cNvSpPr txBox="1"/>
          <p:nvPr/>
        </p:nvSpPr>
        <p:spPr>
          <a:xfrm>
            <a:off x="2051086" y="421837"/>
            <a:ext cx="521864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latin typeface="Times New Roman"/>
                <a:cs typeface="Times New Roman"/>
              </a:rPr>
              <a:t>Sequence diagram</a:t>
            </a:r>
            <a:endParaRPr lang="en-US" b="1"/>
          </a:p>
        </p:txBody>
      </p:sp>
      <p:sp>
        <p:nvSpPr>
          <p:cNvPr id="3" name="TextBox 2">
            <a:extLst>
              <a:ext uri="{FF2B5EF4-FFF2-40B4-BE49-F238E27FC236}">
                <a16:creationId xmlns:a16="http://schemas.microsoft.com/office/drawing/2014/main" id="{98AA6DC8-DCE5-45EE-A0E0-AA49E093F87D}"/>
              </a:ext>
            </a:extLst>
          </p:cNvPr>
          <p:cNvSpPr txBox="1"/>
          <p:nvPr/>
        </p:nvSpPr>
        <p:spPr>
          <a:xfrm>
            <a:off x="598655" y="1381704"/>
            <a:ext cx="5344945"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Verdana"/>
                <a:cs typeface="Times New Roman"/>
              </a:rPr>
              <a:t>Components:</a:t>
            </a:r>
            <a:endParaRPr lang="en-US" sz="1800" dirty="0">
              <a:latin typeface="Times New Roman"/>
              <a:cs typeface="Times New Roman"/>
            </a:endParaRPr>
          </a:p>
          <a:p>
            <a:pPr marL="342900" indent="-342900">
              <a:buFont typeface="Wingdings"/>
              <a:buChar char="Ø"/>
            </a:pPr>
            <a:r>
              <a:rPr lang="en-US" sz="1800" dirty="0">
                <a:latin typeface="Verdana"/>
                <a:cs typeface="Times New Roman"/>
              </a:rPr>
              <a:t>Customer</a:t>
            </a:r>
          </a:p>
          <a:p>
            <a:pPr marL="342900" indent="-342900">
              <a:buFont typeface="Wingdings"/>
              <a:buChar char="Ø"/>
            </a:pPr>
            <a:r>
              <a:rPr lang="en-US" sz="1800" dirty="0">
                <a:latin typeface="Verdana"/>
                <a:cs typeface="Times New Roman"/>
              </a:rPr>
              <a:t>ATM with voice</a:t>
            </a:r>
          </a:p>
          <a:p>
            <a:pPr marL="342900" indent="-342900">
              <a:buFont typeface="Wingdings"/>
              <a:buChar char="Ø"/>
            </a:pPr>
            <a:r>
              <a:rPr lang="en-US" sz="1800" dirty="0">
                <a:latin typeface="Verdana"/>
                <a:cs typeface="Times New Roman"/>
              </a:rPr>
              <a:t>Database</a:t>
            </a:r>
          </a:p>
        </p:txBody>
      </p:sp>
      <p:sp>
        <p:nvSpPr>
          <p:cNvPr id="5" name="TextBox 4">
            <a:extLst>
              <a:ext uri="{FF2B5EF4-FFF2-40B4-BE49-F238E27FC236}">
                <a16:creationId xmlns:a16="http://schemas.microsoft.com/office/drawing/2014/main" id="{E9F47A10-FF0F-4F78-8D04-8BF7DFD0A3EC}"/>
              </a:ext>
            </a:extLst>
          </p:cNvPr>
          <p:cNvSpPr txBox="1"/>
          <p:nvPr/>
        </p:nvSpPr>
        <p:spPr>
          <a:xfrm>
            <a:off x="593918" y="2993586"/>
            <a:ext cx="7315200"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Verdana"/>
              </a:rPr>
              <a:t>Messages:</a:t>
            </a:r>
          </a:p>
          <a:p>
            <a:pPr marL="342900" indent="-342900">
              <a:buFont typeface="Wingdings"/>
              <a:buChar char="Ø"/>
            </a:pPr>
            <a:r>
              <a:rPr lang="en-US" sz="1800" dirty="0">
                <a:latin typeface="Verdana"/>
              </a:rPr>
              <a:t>Welcomes customer and asks for login or register</a:t>
            </a:r>
          </a:p>
          <a:p>
            <a:pPr marL="342900" indent="-342900">
              <a:buFont typeface="Wingdings"/>
              <a:buChar char="Ø"/>
            </a:pPr>
            <a:r>
              <a:rPr lang="en-US" sz="1800" dirty="0">
                <a:latin typeface="Verdana"/>
              </a:rPr>
              <a:t>Register details</a:t>
            </a:r>
          </a:p>
          <a:p>
            <a:pPr marL="342900" indent="-342900">
              <a:buFont typeface="Wingdings"/>
              <a:buChar char="Ø"/>
            </a:pPr>
            <a:r>
              <a:rPr lang="en-US" sz="1800" dirty="0">
                <a:latin typeface="Verdana"/>
              </a:rPr>
              <a:t>Check credentials in database</a:t>
            </a:r>
          </a:p>
          <a:p>
            <a:pPr marL="342900" indent="-342900">
              <a:buFont typeface="Wingdings"/>
              <a:buChar char="Ø"/>
            </a:pPr>
            <a:r>
              <a:rPr lang="en-US" sz="1800" dirty="0">
                <a:latin typeface="Verdana"/>
              </a:rPr>
              <a:t>If correct asks for the options to select</a:t>
            </a:r>
          </a:p>
          <a:p>
            <a:pPr marL="342900" indent="-342900">
              <a:buFont typeface="Wingdings"/>
              <a:buChar char="Ø"/>
            </a:pPr>
            <a:r>
              <a:rPr lang="en-US" sz="1800" dirty="0">
                <a:latin typeface="Verdana"/>
              </a:rPr>
              <a:t>Performs action</a:t>
            </a:r>
          </a:p>
          <a:p>
            <a:pPr marL="342900" indent="-342900">
              <a:buFont typeface="Wingdings"/>
              <a:buChar char="Ø"/>
            </a:pPr>
            <a:r>
              <a:rPr lang="en-US" sz="1800" dirty="0">
                <a:latin typeface="Verdana"/>
              </a:rPr>
              <a:t>Checks balance</a:t>
            </a:r>
          </a:p>
          <a:p>
            <a:pPr marL="342900" indent="-342900">
              <a:buFont typeface="Wingdings"/>
              <a:buChar char="Ø"/>
            </a:pPr>
            <a:r>
              <a:rPr lang="en-US" sz="1800" dirty="0">
                <a:latin typeface="Verdana"/>
              </a:rPr>
              <a:t>Provides balance</a:t>
            </a:r>
          </a:p>
          <a:p>
            <a:pPr marL="342900" indent="-342900">
              <a:buFont typeface="Wingdings"/>
              <a:buChar char="Ø"/>
            </a:pPr>
            <a:r>
              <a:rPr lang="en-US" sz="1800" dirty="0">
                <a:latin typeface="Verdana"/>
              </a:rPr>
              <a:t>Requests continuation</a:t>
            </a:r>
          </a:p>
          <a:p>
            <a:pPr marL="342900" indent="-342900">
              <a:buFont typeface="Wingdings"/>
              <a:buChar char="Ø"/>
            </a:pPr>
            <a:r>
              <a:rPr lang="en-US" sz="1800" dirty="0">
                <a:latin typeface="Verdana"/>
              </a:rPr>
              <a:t>Terminate</a:t>
            </a:r>
          </a:p>
          <a:p>
            <a:pPr marL="342900" indent="-342900">
              <a:buFont typeface="Wingdings"/>
              <a:buChar char="Ø"/>
            </a:pPr>
            <a:r>
              <a:rPr lang="en-US" sz="1800" dirty="0">
                <a:latin typeface="Verdana"/>
              </a:rPr>
              <a:t>Voice message saying thankyou</a:t>
            </a:r>
          </a:p>
        </p:txBody>
      </p:sp>
    </p:spTree>
    <p:extLst>
      <p:ext uri="{BB962C8B-B14F-4D97-AF65-F5344CB8AC3E}">
        <p14:creationId xmlns:p14="http://schemas.microsoft.com/office/powerpoint/2010/main" val="1715642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3A8E5498-5217-41F7-92CA-58D3A809BC9B}"/>
              </a:ext>
            </a:extLst>
          </p:cNvPr>
          <p:cNvPicPr>
            <a:picLocks noChangeAspect="1"/>
          </p:cNvPicPr>
          <p:nvPr/>
        </p:nvPicPr>
        <p:blipFill>
          <a:blip r:embed="rId2"/>
          <a:stretch>
            <a:fillRect/>
          </a:stretch>
        </p:blipFill>
        <p:spPr>
          <a:xfrm>
            <a:off x="876511" y="1100405"/>
            <a:ext cx="7378348" cy="5364399"/>
          </a:xfrm>
          <a:prstGeom prst="rect">
            <a:avLst/>
          </a:prstGeom>
        </p:spPr>
      </p:pic>
      <p:sp>
        <p:nvSpPr>
          <p:cNvPr id="3" name="TextBox 2">
            <a:extLst>
              <a:ext uri="{FF2B5EF4-FFF2-40B4-BE49-F238E27FC236}">
                <a16:creationId xmlns:a16="http://schemas.microsoft.com/office/drawing/2014/main" id="{F98C1EEE-232F-4A7C-BC24-3592D6C15141}"/>
              </a:ext>
            </a:extLst>
          </p:cNvPr>
          <p:cNvSpPr txBox="1"/>
          <p:nvPr/>
        </p:nvSpPr>
        <p:spPr>
          <a:xfrm>
            <a:off x="405143" y="33724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rPr>
              <a:t>Sequence Diagram:</a:t>
            </a:r>
            <a:endParaRPr lang="en-US" dirty="0"/>
          </a:p>
        </p:txBody>
      </p:sp>
    </p:spTree>
    <p:extLst>
      <p:ext uri="{BB962C8B-B14F-4D97-AF65-F5344CB8AC3E}">
        <p14:creationId xmlns:p14="http://schemas.microsoft.com/office/powerpoint/2010/main" val="2485788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781A70-86A3-4BE3-8B89-4556CC984991}"/>
              </a:ext>
            </a:extLst>
          </p:cNvPr>
          <p:cNvSpPr txBox="1"/>
          <p:nvPr/>
        </p:nvSpPr>
        <p:spPr>
          <a:xfrm>
            <a:off x="2669947" y="421836"/>
            <a:ext cx="37662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imes New Roman"/>
              </a:rPr>
              <a:t>Activity</a:t>
            </a:r>
            <a:r>
              <a:rPr lang="en-US" sz="3600" dirty="0">
                <a:latin typeface="Times New Roman"/>
              </a:rPr>
              <a:t> </a:t>
            </a:r>
            <a:r>
              <a:rPr lang="en-US" sz="3600" b="1" dirty="0">
                <a:latin typeface="Times New Roman"/>
              </a:rPr>
              <a:t>Diagram</a:t>
            </a:r>
            <a:endParaRPr lang="en-US" b="1" dirty="0"/>
          </a:p>
        </p:txBody>
      </p:sp>
      <p:sp>
        <p:nvSpPr>
          <p:cNvPr id="3" name="TextBox 2">
            <a:extLst>
              <a:ext uri="{FF2B5EF4-FFF2-40B4-BE49-F238E27FC236}">
                <a16:creationId xmlns:a16="http://schemas.microsoft.com/office/drawing/2014/main" id="{576539CC-79EA-4723-89B2-EAFE4DB1D69B}"/>
              </a:ext>
            </a:extLst>
          </p:cNvPr>
          <p:cNvSpPr txBox="1"/>
          <p:nvPr/>
        </p:nvSpPr>
        <p:spPr>
          <a:xfrm>
            <a:off x="383947" y="1141738"/>
            <a:ext cx="471345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4" name="TextBox 3">
            <a:extLst>
              <a:ext uri="{FF2B5EF4-FFF2-40B4-BE49-F238E27FC236}">
                <a16:creationId xmlns:a16="http://schemas.microsoft.com/office/drawing/2014/main" id="{FEF068DB-2DA3-448F-8EA4-12E5A9A198FF}"/>
              </a:ext>
            </a:extLst>
          </p:cNvPr>
          <p:cNvSpPr txBox="1"/>
          <p:nvPr/>
        </p:nvSpPr>
        <p:spPr>
          <a:xfrm>
            <a:off x="914400" y="1305925"/>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dirty="0">
                <a:latin typeface="Verdana"/>
              </a:rPr>
              <a:t>Components:</a:t>
            </a:r>
          </a:p>
          <a:p>
            <a:pPr marL="285750" indent="-285750">
              <a:buFont typeface="Wingdings"/>
              <a:buChar char="Ø"/>
            </a:pPr>
            <a:r>
              <a:rPr lang="en-US" sz="1800" dirty="0">
                <a:latin typeface="Verdana"/>
              </a:rPr>
              <a:t>User</a:t>
            </a:r>
          </a:p>
          <a:p>
            <a:pPr marL="285750" indent="-285750">
              <a:buFont typeface="Wingdings"/>
              <a:buChar char="Ø"/>
            </a:pPr>
            <a:r>
              <a:rPr lang="en-US" sz="1800" dirty="0">
                <a:latin typeface="Verdana"/>
              </a:rPr>
              <a:t>ATM</a:t>
            </a:r>
          </a:p>
          <a:p>
            <a:pPr marL="285750" indent="-285750">
              <a:buFont typeface="Wingdings"/>
              <a:buChar char="Ø"/>
            </a:pPr>
            <a:r>
              <a:rPr lang="en-US" sz="1800" dirty="0">
                <a:latin typeface="Verdana"/>
              </a:rPr>
              <a:t>Database</a:t>
            </a:r>
          </a:p>
          <a:p>
            <a:endParaRPr lang="en-US" sz="1800" dirty="0">
              <a:latin typeface="Verdana"/>
            </a:endParaRPr>
          </a:p>
        </p:txBody>
      </p:sp>
      <p:sp>
        <p:nvSpPr>
          <p:cNvPr id="5" name="TextBox 4">
            <a:extLst>
              <a:ext uri="{FF2B5EF4-FFF2-40B4-BE49-F238E27FC236}">
                <a16:creationId xmlns:a16="http://schemas.microsoft.com/office/drawing/2014/main" id="{A7C79E28-A16E-4368-8FB8-B8C3C91A25BB}"/>
              </a:ext>
            </a:extLst>
          </p:cNvPr>
          <p:cNvSpPr txBox="1"/>
          <p:nvPr/>
        </p:nvSpPr>
        <p:spPr>
          <a:xfrm>
            <a:off x="918347" y="2787563"/>
            <a:ext cx="310946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Verdana"/>
              </a:rPr>
              <a:t>Activities:</a:t>
            </a:r>
            <a:endParaRPr lang="en-US" dirty="0"/>
          </a:p>
          <a:p>
            <a:pPr marL="285750" indent="-285750">
              <a:buFont typeface="Wingdings"/>
              <a:buChar char="Ø"/>
            </a:pPr>
            <a:r>
              <a:rPr lang="en-US" sz="1800" dirty="0">
                <a:latin typeface="Verdana"/>
              </a:rPr>
              <a:t>Enter login details</a:t>
            </a:r>
          </a:p>
          <a:p>
            <a:pPr marL="285750" indent="-285750">
              <a:buFont typeface="Wingdings"/>
              <a:buChar char="Ø"/>
            </a:pPr>
            <a:r>
              <a:rPr lang="en-US" sz="1800" dirty="0">
                <a:latin typeface="Verdana"/>
              </a:rPr>
              <a:t>Check database</a:t>
            </a:r>
          </a:p>
          <a:p>
            <a:pPr marL="285750" indent="-285750">
              <a:buFont typeface="Wingdings"/>
              <a:buChar char="Ø"/>
            </a:pPr>
            <a:r>
              <a:rPr lang="en-US" sz="1800" dirty="0">
                <a:latin typeface="Verdana"/>
              </a:rPr>
              <a:t>Validate</a:t>
            </a:r>
          </a:p>
          <a:p>
            <a:pPr marL="285750" indent="-285750">
              <a:buFont typeface="Wingdings"/>
              <a:buChar char="Ø"/>
            </a:pPr>
            <a:r>
              <a:rPr lang="en-US" sz="1800" dirty="0">
                <a:latin typeface="Verdana"/>
              </a:rPr>
              <a:t>Options menu</a:t>
            </a:r>
            <a:br>
              <a:rPr lang="en-US" sz="1800" dirty="0">
                <a:latin typeface="Verdana"/>
              </a:rPr>
            </a:br>
            <a:r>
              <a:rPr lang="en-US" sz="1800" dirty="0">
                <a:latin typeface="Verdana"/>
              </a:rPr>
              <a:t>Select options</a:t>
            </a:r>
          </a:p>
          <a:p>
            <a:pPr marL="285750" indent="-285750">
              <a:buFont typeface="Wingdings"/>
              <a:buChar char="Ø"/>
            </a:pPr>
            <a:r>
              <a:rPr lang="en-US" sz="1800" dirty="0">
                <a:latin typeface="Verdana"/>
              </a:rPr>
              <a:t>Fetch details</a:t>
            </a:r>
          </a:p>
          <a:p>
            <a:pPr marL="285750" indent="-285750">
              <a:buFont typeface="Wingdings"/>
              <a:buChar char="Ø"/>
            </a:pPr>
            <a:r>
              <a:rPr lang="en-US" sz="1800" dirty="0">
                <a:latin typeface="Verdana"/>
              </a:rPr>
              <a:t>Update details</a:t>
            </a:r>
          </a:p>
          <a:p>
            <a:pPr marL="285750" indent="-285750">
              <a:buFont typeface="Wingdings"/>
              <a:buChar char="Ø"/>
            </a:pPr>
            <a:r>
              <a:rPr lang="en-US" sz="1800" dirty="0">
                <a:latin typeface="Verdana"/>
              </a:rPr>
              <a:t>Perform transaction</a:t>
            </a:r>
          </a:p>
          <a:p>
            <a:pPr marL="285750" indent="-285750">
              <a:buFont typeface="Wingdings"/>
              <a:buChar char="Ø"/>
            </a:pPr>
            <a:r>
              <a:rPr lang="en-US" sz="1800" dirty="0">
                <a:latin typeface="Verdana"/>
              </a:rPr>
              <a:t>Response and logout</a:t>
            </a:r>
          </a:p>
        </p:txBody>
      </p:sp>
    </p:spTree>
    <p:extLst>
      <p:ext uri="{BB962C8B-B14F-4D97-AF65-F5344CB8AC3E}">
        <p14:creationId xmlns:p14="http://schemas.microsoft.com/office/powerpoint/2010/main" val="884298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407F7E12-3FFB-448D-A1CB-2CA6FA392F0B}"/>
              </a:ext>
            </a:extLst>
          </p:cNvPr>
          <p:cNvPicPr>
            <a:picLocks noChangeAspect="1"/>
          </p:cNvPicPr>
          <p:nvPr/>
        </p:nvPicPr>
        <p:blipFill>
          <a:blip r:embed="rId2"/>
          <a:stretch>
            <a:fillRect/>
          </a:stretch>
        </p:blipFill>
        <p:spPr>
          <a:xfrm>
            <a:off x="245019" y="200811"/>
            <a:ext cx="8426625" cy="6506898"/>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E86D966-5FB9-4B8B-8A70-8BEB7917F440}"/>
                  </a:ext>
                </a:extLst>
              </p14:cNvPr>
              <p14:cNvContentPartPr/>
              <p14:nvPr/>
            </p14:nvContentPartPr>
            <p14:xfrm>
              <a:off x="7656282" y="294857"/>
              <a:ext cx="466724" cy="28575"/>
            </p14:xfrm>
          </p:contentPart>
        </mc:Choice>
        <mc:Fallback xmlns="">
          <p:pic>
            <p:nvPicPr>
              <p:cNvPr id="5" name="Ink 4">
                <a:extLst>
                  <a:ext uri="{FF2B5EF4-FFF2-40B4-BE49-F238E27FC236}">
                    <a16:creationId xmlns:a16="http://schemas.microsoft.com/office/drawing/2014/main" id="{BE86D966-5FB9-4B8B-8A70-8BEB7917F440}"/>
                  </a:ext>
                </a:extLst>
              </p:cNvPr>
              <p:cNvPicPr/>
              <p:nvPr/>
            </p:nvPicPr>
            <p:blipFill>
              <a:blip r:embed="rId4"/>
              <a:stretch>
                <a:fillRect/>
              </a:stretch>
            </p:blipFill>
            <p:spPr>
              <a:xfrm>
                <a:off x="7638811" y="275807"/>
                <a:ext cx="502022" cy="6629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352F983B-C307-4132-AEFE-68ABDECC8D19}"/>
                  </a:ext>
                </a:extLst>
              </p14:cNvPr>
              <p14:cNvContentPartPr/>
              <p14:nvPr/>
            </p14:nvContentPartPr>
            <p14:xfrm>
              <a:off x="7597601" y="262682"/>
              <a:ext cx="466724" cy="19050"/>
            </p14:xfrm>
          </p:contentPart>
        </mc:Choice>
        <mc:Fallback xmlns="">
          <p:pic>
            <p:nvPicPr>
              <p:cNvPr id="6" name="Ink 5">
                <a:extLst>
                  <a:ext uri="{FF2B5EF4-FFF2-40B4-BE49-F238E27FC236}">
                    <a16:creationId xmlns:a16="http://schemas.microsoft.com/office/drawing/2014/main" id="{352F983B-C307-4132-AEFE-68ABDECC8D19}"/>
                  </a:ext>
                </a:extLst>
              </p:cNvPr>
              <p:cNvPicPr/>
              <p:nvPr/>
            </p:nvPicPr>
            <p:blipFill>
              <a:blip r:embed="rId6"/>
              <a:stretch>
                <a:fillRect/>
              </a:stretch>
            </p:blipFill>
            <p:spPr>
              <a:xfrm>
                <a:off x="7579859" y="240974"/>
                <a:ext cx="502570" cy="62909"/>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17E66E9-E9F7-44A4-841D-CE93A0747FF4}"/>
                  </a:ext>
                </a:extLst>
              </p14:cNvPr>
              <p14:cNvContentPartPr/>
              <p14:nvPr/>
            </p14:nvContentPartPr>
            <p14:xfrm>
              <a:off x="7634275" y="277026"/>
              <a:ext cx="495299" cy="19050"/>
            </p14:xfrm>
          </p:contentPart>
        </mc:Choice>
        <mc:Fallback xmlns="">
          <p:pic>
            <p:nvPicPr>
              <p:cNvPr id="7" name="Ink 6">
                <a:extLst>
                  <a:ext uri="{FF2B5EF4-FFF2-40B4-BE49-F238E27FC236}">
                    <a16:creationId xmlns:a16="http://schemas.microsoft.com/office/drawing/2014/main" id="{A17E66E9-E9F7-44A4-841D-CE93A0747FF4}"/>
                  </a:ext>
                </a:extLst>
              </p:cNvPr>
              <p:cNvPicPr/>
              <p:nvPr/>
            </p:nvPicPr>
            <p:blipFill>
              <a:blip r:embed="rId8"/>
              <a:stretch>
                <a:fillRect/>
              </a:stretch>
            </p:blipFill>
            <p:spPr>
              <a:xfrm>
                <a:off x="7616225" y="258723"/>
                <a:ext cx="531039" cy="5602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3EE4150B-A547-4DB8-ADE9-5F2D527509C3}"/>
                  </a:ext>
                </a:extLst>
              </p14:cNvPr>
              <p14:cNvContentPartPr/>
              <p14:nvPr/>
            </p14:nvContentPartPr>
            <p14:xfrm>
              <a:off x="7656627" y="316434"/>
              <a:ext cx="428625" cy="38099"/>
            </p14:xfrm>
          </p:contentPart>
        </mc:Choice>
        <mc:Fallback xmlns="">
          <p:pic>
            <p:nvPicPr>
              <p:cNvPr id="8" name="Ink 7">
                <a:extLst>
                  <a:ext uri="{FF2B5EF4-FFF2-40B4-BE49-F238E27FC236}">
                    <a16:creationId xmlns:a16="http://schemas.microsoft.com/office/drawing/2014/main" id="{3EE4150B-A547-4DB8-ADE9-5F2D527509C3}"/>
                  </a:ext>
                </a:extLst>
              </p:cNvPr>
              <p:cNvPicPr/>
              <p:nvPr/>
            </p:nvPicPr>
            <p:blipFill>
              <a:blip r:embed="rId10"/>
              <a:stretch>
                <a:fillRect/>
              </a:stretch>
            </p:blipFill>
            <p:spPr>
              <a:xfrm>
                <a:off x="7638465" y="300340"/>
                <a:ext cx="464586" cy="70615"/>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A8B05786-41E8-4211-BDE2-B07B3824EBF7}"/>
                  </a:ext>
                </a:extLst>
              </p14:cNvPr>
              <p14:cNvContentPartPr/>
              <p14:nvPr/>
            </p14:nvContentPartPr>
            <p14:xfrm>
              <a:off x="7672032" y="301304"/>
              <a:ext cx="419100" cy="28575"/>
            </p14:xfrm>
          </p:contentPart>
        </mc:Choice>
        <mc:Fallback xmlns="">
          <p:pic>
            <p:nvPicPr>
              <p:cNvPr id="9" name="Ink 8">
                <a:extLst>
                  <a:ext uri="{FF2B5EF4-FFF2-40B4-BE49-F238E27FC236}">
                    <a16:creationId xmlns:a16="http://schemas.microsoft.com/office/drawing/2014/main" id="{A8B05786-41E8-4211-BDE2-B07B3824EBF7}"/>
                  </a:ext>
                </a:extLst>
              </p:cNvPr>
              <p:cNvPicPr/>
              <p:nvPr/>
            </p:nvPicPr>
            <p:blipFill>
              <a:blip r:embed="rId12"/>
              <a:stretch>
                <a:fillRect/>
              </a:stretch>
            </p:blipFill>
            <p:spPr>
              <a:xfrm>
                <a:off x="7654359" y="285068"/>
                <a:ext cx="454806" cy="6072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F244F0B3-6F3D-47A2-8FF1-4492DF3311D0}"/>
                  </a:ext>
                </a:extLst>
              </p14:cNvPr>
              <p14:cNvContentPartPr/>
              <p14:nvPr/>
            </p14:nvContentPartPr>
            <p14:xfrm>
              <a:off x="3637782" y="1149639"/>
              <a:ext cx="419100" cy="85725"/>
            </p14:xfrm>
          </p:contentPart>
        </mc:Choice>
        <mc:Fallback xmlns="">
          <p:pic>
            <p:nvPicPr>
              <p:cNvPr id="14" name="Ink 13">
                <a:extLst>
                  <a:ext uri="{FF2B5EF4-FFF2-40B4-BE49-F238E27FC236}">
                    <a16:creationId xmlns:a16="http://schemas.microsoft.com/office/drawing/2014/main" id="{F244F0B3-6F3D-47A2-8FF1-4492DF3311D0}"/>
                  </a:ext>
                </a:extLst>
              </p:cNvPr>
              <p:cNvPicPr/>
              <p:nvPr/>
            </p:nvPicPr>
            <p:blipFill>
              <a:blip r:embed="rId14"/>
              <a:stretch>
                <a:fillRect/>
              </a:stretch>
            </p:blipFill>
            <p:spPr>
              <a:xfrm>
                <a:off x="3620170" y="1131400"/>
                <a:ext cx="454684" cy="121839"/>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CEA88A04-F875-4223-B458-E8BB21B9D1EA}"/>
                  </a:ext>
                </a:extLst>
              </p14:cNvPr>
              <p14:cNvContentPartPr/>
              <p14:nvPr/>
            </p14:nvContentPartPr>
            <p14:xfrm>
              <a:off x="3647356" y="1168789"/>
              <a:ext cx="504825" cy="104775"/>
            </p14:xfrm>
          </p:contentPart>
        </mc:Choice>
        <mc:Fallback xmlns="">
          <p:pic>
            <p:nvPicPr>
              <p:cNvPr id="15" name="Ink 14">
                <a:extLst>
                  <a:ext uri="{FF2B5EF4-FFF2-40B4-BE49-F238E27FC236}">
                    <a16:creationId xmlns:a16="http://schemas.microsoft.com/office/drawing/2014/main" id="{CEA88A04-F875-4223-B458-E8BB21B9D1EA}"/>
                  </a:ext>
                </a:extLst>
              </p:cNvPr>
              <p:cNvPicPr/>
              <p:nvPr/>
            </p:nvPicPr>
            <p:blipFill>
              <a:blip r:embed="rId16"/>
              <a:stretch>
                <a:fillRect/>
              </a:stretch>
            </p:blipFill>
            <p:spPr>
              <a:xfrm>
                <a:off x="3629611" y="1150278"/>
                <a:ext cx="540677" cy="141428"/>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BE43085B-7B02-4D4C-9727-0E49AB315D3E}"/>
                  </a:ext>
                </a:extLst>
              </p14:cNvPr>
              <p14:cNvContentPartPr/>
              <p14:nvPr/>
            </p14:nvContentPartPr>
            <p14:xfrm>
              <a:off x="3623420" y="1108533"/>
              <a:ext cx="447674" cy="104775"/>
            </p14:xfrm>
          </p:contentPart>
        </mc:Choice>
        <mc:Fallback xmlns="">
          <p:pic>
            <p:nvPicPr>
              <p:cNvPr id="16" name="Ink 15">
                <a:extLst>
                  <a:ext uri="{FF2B5EF4-FFF2-40B4-BE49-F238E27FC236}">
                    <a16:creationId xmlns:a16="http://schemas.microsoft.com/office/drawing/2014/main" id="{BE43085B-7B02-4D4C-9727-0E49AB315D3E}"/>
                  </a:ext>
                </a:extLst>
              </p:cNvPr>
              <p:cNvPicPr/>
              <p:nvPr/>
            </p:nvPicPr>
            <p:blipFill>
              <a:blip r:embed="rId18"/>
              <a:stretch>
                <a:fillRect/>
              </a:stretch>
            </p:blipFill>
            <p:spPr>
              <a:xfrm>
                <a:off x="3605266" y="1090707"/>
                <a:ext cx="483619" cy="140791"/>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E89194CF-136A-4DFE-A471-9C62A1125935}"/>
                  </a:ext>
                </a:extLst>
              </p14:cNvPr>
              <p14:cNvContentPartPr/>
              <p14:nvPr/>
            </p14:nvContentPartPr>
            <p14:xfrm>
              <a:off x="3747892" y="1178364"/>
              <a:ext cx="514350" cy="104775"/>
            </p14:xfrm>
          </p:contentPart>
        </mc:Choice>
        <mc:Fallback xmlns="">
          <p:pic>
            <p:nvPicPr>
              <p:cNvPr id="17" name="Ink 16">
                <a:extLst>
                  <a:ext uri="{FF2B5EF4-FFF2-40B4-BE49-F238E27FC236}">
                    <a16:creationId xmlns:a16="http://schemas.microsoft.com/office/drawing/2014/main" id="{E89194CF-136A-4DFE-A471-9C62A1125935}"/>
                  </a:ext>
                </a:extLst>
              </p:cNvPr>
              <p:cNvPicPr/>
              <p:nvPr/>
            </p:nvPicPr>
            <p:blipFill>
              <a:blip r:embed="rId20"/>
              <a:stretch>
                <a:fillRect/>
              </a:stretch>
            </p:blipFill>
            <p:spPr>
              <a:xfrm>
                <a:off x="3729832" y="1159721"/>
                <a:ext cx="550109" cy="141689"/>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35ED4CDF-9DC6-4978-B39B-4A3A139AA772}"/>
                  </a:ext>
                </a:extLst>
              </p14:cNvPr>
              <p14:cNvContentPartPr/>
              <p14:nvPr/>
            </p14:nvContentPartPr>
            <p14:xfrm>
              <a:off x="3903875" y="1153942"/>
              <a:ext cx="361949" cy="19050"/>
            </p14:xfrm>
          </p:contentPart>
        </mc:Choice>
        <mc:Fallback xmlns="">
          <p:pic>
            <p:nvPicPr>
              <p:cNvPr id="18" name="Ink 17">
                <a:extLst>
                  <a:ext uri="{FF2B5EF4-FFF2-40B4-BE49-F238E27FC236}">
                    <a16:creationId xmlns:a16="http://schemas.microsoft.com/office/drawing/2014/main" id="{35ED4CDF-9DC6-4978-B39B-4A3A139AA772}"/>
                  </a:ext>
                </a:extLst>
              </p:cNvPr>
              <p:cNvPicPr/>
              <p:nvPr/>
            </p:nvPicPr>
            <p:blipFill>
              <a:blip r:embed="rId22"/>
              <a:stretch>
                <a:fillRect/>
              </a:stretch>
            </p:blipFill>
            <p:spPr>
              <a:xfrm>
                <a:off x="3886080" y="1136303"/>
                <a:ext cx="397183" cy="53975"/>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A222693A-0D50-4581-BAD0-C71FE73D0391}"/>
                  </a:ext>
                </a:extLst>
              </p14:cNvPr>
              <p14:cNvContentPartPr/>
              <p14:nvPr/>
            </p14:nvContentPartPr>
            <p14:xfrm>
              <a:off x="3765430" y="1173178"/>
              <a:ext cx="381000" cy="38099"/>
            </p14:xfrm>
          </p:contentPart>
        </mc:Choice>
        <mc:Fallback xmlns="">
          <p:pic>
            <p:nvPicPr>
              <p:cNvPr id="19" name="Ink 18">
                <a:extLst>
                  <a:ext uri="{FF2B5EF4-FFF2-40B4-BE49-F238E27FC236}">
                    <a16:creationId xmlns:a16="http://schemas.microsoft.com/office/drawing/2014/main" id="{A222693A-0D50-4581-BAD0-C71FE73D0391}"/>
                  </a:ext>
                </a:extLst>
              </p:cNvPr>
              <p:cNvPicPr/>
              <p:nvPr/>
            </p:nvPicPr>
            <p:blipFill>
              <a:blip r:embed="rId24"/>
              <a:stretch>
                <a:fillRect/>
              </a:stretch>
            </p:blipFill>
            <p:spPr>
              <a:xfrm>
                <a:off x="3747751" y="1153126"/>
                <a:ext cx="416719" cy="77802"/>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 name="Ink 21">
                <a:extLst>
                  <a:ext uri="{FF2B5EF4-FFF2-40B4-BE49-F238E27FC236}">
                    <a16:creationId xmlns:a16="http://schemas.microsoft.com/office/drawing/2014/main" id="{4564FB98-E89B-458A-BC04-3136658D7C5E}"/>
                  </a:ext>
                </a:extLst>
              </p14:cNvPr>
              <p14:cNvContentPartPr/>
              <p14:nvPr/>
            </p14:nvContentPartPr>
            <p14:xfrm>
              <a:off x="3592668" y="1139227"/>
              <a:ext cx="628650" cy="123825"/>
            </p14:xfrm>
          </p:contentPart>
        </mc:Choice>
        <mc:Fallback xmlns="">
          <p:pic>
            <p:nvPicPr>
              <p:cNvPr id="22" name="Ink 21">
                <a:extLst>
                  <a:ext uri="{FF2B5EF4-FFF2-40B4-BE49-F238E27FC236}">
                    <a16:creationId xmlns:a16="http://schemas.microsoft.com/office/drawing/2014/main" id="{4564FB98-E89B-458A-BC04-3136658D7C5E}"/>
                  </a:ext>
                </a:extLst>
              </p:cNvPr>
              <p:cNvPicPr/>
              <p:nvPr/>
            </p:nvPicPr>
            <p:blipFill>
              <a:blip r:embed="rId26"/>
              <a:stretch>
                <a:fillRect/>
              </a:stretch>
            </p:blipFill>
            <p:spPr>
              <a:xfrm>
                <a:off x="3574645" y="1121276"/>
                <a:ext cx="664336" cy="160093"/>
              </a:xfrm>
              <a:prstGeom prst="rect">
                <a:avLst/>
              </a:prstGeom>
            </p:spPr>
          </p:pic>
        </mc:Fallback>
      </mc:AlternateContent>
      <p:sp>
        <p:nvSpPr>
          <p:cNvPr id="3" name="TextBox 2">
            <a:extLst>
              <a:ext uri="{FF2B5EF4-FFF2-40B4-BE49-F238E27FC236}">
                <a16:creationId xmlns:a16="http://schemas.microsoft.com/office/drawing/2014/main" id="{E84FAD43-0FDA-4774-85CA-445EE5ADD140}"/>
              </a:ext>
            </a:extLst>
          </p:cNvPr>
          <p:cNvSpPr txBox="1"/>
          <p:nvPr/>
        </p:nvSpPr>
        <p:spPr>
          <a:xfrm>
            <a:off x="7507173" y="131230"/>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dirty="0">
                <a:latin typeface="Verdana"/>
              </a:rPr>
              <a:t>database</a:t>
            </a:r>
            <a:endParaRPr lang="en-US" dirty="0">
              <a:latin typeface="Verdana"/>
            </a:endParaRPr>
          </a:p>
        </p:txBody>
      </p:sp>
      <p:sp>
        <p:nvSpPr>
          <p:cNvPr id="4" name="TextBox 3">
            <a:extLst>
              <a:ext uri="{FF2B5EF4-FFF2-40B4-BE49-F238E27FC236}">
                <a16:creationId xmlns:a16="http://schemas.microsoft.com/office/drawing/2014/main" id="{1CCD9D17-223C-4D6A-ADB3-95F2ABB3E943}"/>
              </a:ext>
            </a:extLst>
          </p:cNvPr>
          <p:cNvSpPr txBox="1"/>
          <p:nvPr/>
        </p:nvSpPr>
        <p:spPr>
          <a:xfrm>
            <a:off x="3267496" y="1057275"/>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latin typeface="Verdana"/>
                <a:ea typeface="Verdana"/>
              </a:rPr>
              <a:t>Check database</a:t>
            </a:r>
          </a:p>
        </p:txBody>
      </p:sp>
    </p:spTree>
    <p:extLst>
      <p:ext uri="{BB962C8B-B14F-4D97-AF65-F5344CB8AC3E}">
        <p14:creationId xmlns:p14="http://schemas.microsoft.com/office/powerpoint/2010/main" val="662605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5B6403-1753-4014-898A-F5A9B1321196}"/>
              </a:ext>
            </a:extLst>
          </p:cNvPr>
          <p:cNvSpPr txBox="1"/>
          <p:nvPr/>
        </p:nvSpPr>
        <p:spPr>
          <a:xfrm>
            <a:off x="480680" y="779419"/>
            <a:ext cx="55091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dirty="0">
                <a:solidFill>
                  <a:srgbClr val="FF0000"/>
                </a:solidFill>
                <a:latin typeface="Times New Roman"/>
              </a:rPr>
              <a:t>IMPLEMENTATION</a:t>
            </a:r>
            <a:endParaRPr lang="en-US" sz="3600" dirty="0"/>
          </a:p>
        </p:txBody>
      </p:sp>
      <p:pic>
        <p:nvPicPr>
          <p:cNvPr id="2" name="Picture 3">
            <a:extLst>
              <a:ext uri="{FF2B5EF4-FFF2-40B4-BE49-F238E27FC236}">
                <a16:creationId xmlns:a16="http://schemas.microsoft.com/office/drawing/2014/main" id="{1417E21D-F47C-4AB7-8FD2-B752231606FA}"/>
              </a:ext>
            </a:extLst>
          </p:cNvPr>
          <p:cNvPicPr>
            <a:picLocks noChangeAspect="1"/>
          </p:cNvPicPr>
          <p:nvPr/>
        </p:nvPicPr>
        <p:blipFill>
          <a:blip r:embed="rId2"/>
          <a:stretch>
            <a:fillRect/>
          </a:stretch>
        </p:blipFill>
        <p:spPr>
          <a:xfrm>
            <a:off x="4875290" y="2401433"/>
            <a:ext cx="3648547" cy="3526323"/>
          </a:xfrm>
          <a:prstGeom prst="rect">
            <a:avLst/>
          </a:prstGeom>
        </p:spPr>
      </p:pic>
      <p:pic>
        <p:nvPicPr>
          <p:cNvPr id="4" name="Picture 4">
            <a:extLst>
              <a:ext uri="{FF2B5EF4-FFF2-40B4-BE49-F238E27FC236}">
                <a16:creationId xmlns:a16="http://schemas.microsoft.com/office/drawing/2014/main" id="{0BBFCD0D-0B62-4DB3-BF26-40B9B0A0A1E4}"/>
              </a:ext>
            </a:extLst>
          </p:cNvPr>
          <p:cNvPicPr>
            <a:picLocks noChangeAspect="1"/>
          </p:cNvPicPr>
          <p:nvPr/>
        </p:nvPicPr>
        <p:blipFill>
          <a:blip r:embed="rId3"/>
          <a:stretch>
            <a:fillRect/>
          </a:stretch>
        </p:blipFill>
        <p:spPr>
          <a:xfrm>
            <a:off x="484361" y="2401964"/>
            <a:ext cx="4157804" cy="3525261"/>
          </a:xfrm>
          <a:prstGeom prst="rect">
            <a:avLst/>
          </a:prstGeom>
        </p:spPr>
      </p:pic>
    </p:spTree>
    <p:extLst>
      <p:ext uri="{BB962C8B-B14F-4D97-AF65-F5344CB8AC3E}">
        <p14:creationId xmlns:p14="http://schemas.microsoft.com/office/powerpoint/2010/main" val="780898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B3F328-14AC-4333-99E3-F44C6BEE473A}"/>
              </a:ext>
            </a:extLst>
          </p:cNvPr>
          <p:cNvSpPr txBox="1"/>
          <p:nvPr/>
        </p:nvSpPr>
        <p:spPr>
          <a:xfrm>
            <a:off x="548018" y="717770"/>
            <a:ext cx="8118694"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Wingdings"/>
              <a:buChar char="Ø"/>
            </a:pPr>
            <a:r>
              <a:rPr lang="en-US" sz="1800" dirty="0">
                <a:latin typeface="Verdana"/>
                <a:ea typeface="Verdana"/>
              </a:rPr>
              <a:t>Implementation of a voice enabled ATM is done by creating a model that works similarly as ATM.</a:t>
            </a:r>
            <a:endParaRPr lang="en-US" sz="1800"/>
          </a:p>
          <a:p>
            <a:pPr marL="285750" indent="-285750" algn="just">
              <a:buFont typeface="Wingdings"/>
              <a:buChar char="Ø"/>
            </a:pPr>
            <a:r>
              <a:rPr lang="en-US" sz="1800" dirty="0">
                <a:latin typeface="Verdana"/>
                <a:ea typeface="Verdana"/>
              </a:rPr>
              <a:t>This model is created using python with </a:t>
            </a:r>
            <a:r>
              <a:rPr lang="en-US" sz="1800" dirty="0" err="1">
                <a:latin typeface="Verdana"/>
                <a:ea typeface="Verdana"/>
              </a:rPr>
              <a:t>sqlite</a:t>
            </a:r>
            <a:r>
              <a:rPr lang="en-US" sz="1800" dirty="0">
                <a:latin typeface="Verdana"/>
                <a:ea typeface="Verdana"/>
              </a:rPr>
              <a:t> database for storing the data of the users or customers.</a:t>
            </a:r>
          </a:p>
          <a:p>
            <a:pPr marL="285750" indent="-285750" algn="just">
              <a:buFont typeface="Wingdings"/>
              <a:buChar char="Ø"/>
            </a:pPr>
            <a:r>
              <a:rPr lang="en-US" sz="1800" dirty="0">
                <a:latin typeface="Verdana"/>
                <a:ea typeface="Verdana"/>
              </a:rPr>
              <a:t>In this model, the voice input is taken by importing </a:t>
            </a:r>
            <a:r>
              <a:rPr lang="en-US" sz="1800" dirty="0" err="1">
                <a:latin typeface="Verdana"/>
                <a:ea typeface="Verdana"/>
              </a:rPr>
              <a:t>speech_recognition</a:t>
            </a:r>
            <a:r>
              <a:rPr lang="en-US" sz="1800" dirty="0">
                <a:latin typeface="Verdana"/>
                <a:ea typeface="Verdana"/>
              </a:rPr>
              <a:t> module in python and connection to the database is done by importing </a:t>
            </a:r>
            <a:r>
              <a:rPr lang="en-US" sz="1800" dirty="0" err="1">
                <a:latin typeface="Verdana"/>
                <a:ea typeface="Verdana"/>
              </a:rPr>
              <a:t>sqlite</a:t>
            </a:r>
            <a:r>
              <a:rPr lang="en-US" sz="1800" dirty="0">
                <a:latin typeface="Verdana"/>
                <a:ea typeface="Verdana"/>
              </a:rPr>
              <a:t> module and pyttsx3 module is also imported in order to process the speech to text.</a:t>
            </a:r>
            <a:endParaRPr lang="en-US"/>
          </a:p>
          <a:p>
            <a:pPr marL="285750" indent="-285750" algn="just">
              <a:buFont typeface="Wingdings"/>
              <a:buChar char="Ø"/>
            </a:pPr>
            <a:r>
              <a:rPr lang="en-US" sz="1800" dirty="0">
                <a:latin typeface="Verdana"/>
                <a:ea typeface="Verdana"/>
              </a:rPr>
              <a:t>A time limit is set in order to take speech </a:t>
            </a:r>
            <a:r>
              <a:rPr lang="en-US" sz="1800" dirty="0" err="1">
                <a:latin typeface="Verdana"/>
                <a:ea typeface="Verdana"/>
              </a:rPr>
              <a:t>input,if</a:t>
            </a:r>
            <a:r>
              <a:rPr lang="en-US" sz="1800" dirty="0">
                <a:latin typeface="Verdana"/>
                <a:ea typeface="Verdana"/>
              </a:rPr>
              <a:t> it can't recognize any speech, then it takes the text input and performs the user selected operation.</a:t>
            </a:r>
          </a:p>
          <a:p>
            <a:pPr marL="285750" indent="-285750" algn="just">
              <a:buFont typeface="Wingdings"/>
              <a:buChar char="Ø"/>
            </a:pPr>
            <a:r>
              <a:rPr lang="en-US" sz="1800" dirty="0">
                <a:latin typeface="Verdana"/>
                <a:ea typeface="Verdana"/>
              </a:rPr>
              <a:t>The user gets validated using E-mail and pin number in this model.</a:t>
            </a:r>
          </a:p>
          <a:p>
            <a:pPr marL="285750" indent="-285750" algn="just">
              <a:buFont typeface="Wingdings"/>
              <a:buChar char="Ø"/>
            </a:pPr>
            <a:r>
              <a:rPr lang="en-US" sz="1800" dirty="0">
                <a:latin typeface="Verdana"/>
                <a:ea typeface="Verdana"/>
              </a:rPr>
              <a:t>In the next slide, we can see the code importing the above modules.</a:t>
            </a:r>
          </a:p>
          <a:p>
            <a:pPr algn="just"/>
            <a:endParaRPr lang="en-US" sz="2400" dirty="0">
              <a:latin typeface="Verdana"/>
              <a:ea typeface="Verdana"/>
            </a:endParaRPr>
          </a:p>
        </p:txBody>
      </p:sp>
    </p:spTree>
    <p:extLst>
      <p:ext uri="{BB962C8B-B14F-4D97-AF65-F5344CB8AC3E}">
        <p14:creationId xmlns:p14="http://schemas.microsoft.com/office/powerpoint/2010/main" val="2054467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5" name="Google Shape;95;p2"/>
          <p:cNvSpPr txBox="1">
            <a:spLocks noGrp="1"/>
          </p:cNvSpPr>
          <p:nvPr>
            <p:ph type="body" idx="1"/>
          </p:nvPr>
        </p:nvSpPr>
        <p:spPr>
          <a:xfrm>
            <a:off x="457200" y="702398"/>
            <a:ext cx="8229600" cy="5791200"/>
          </a:xfrm>
          <a:prstGeom prst="rect">
            <a:avLst/>
          </a:prstGeom>
          <a:noFill/>
          <a:ln>
            <a:noFill/>
          </a:ln>
        </p:spPr>
        <p:txBody>
          <a:bodyPr spcFirstLastPara="1" wrap="square" lIns="91425" tIns="45700" rIns="91425" bIns="45700" anchor="t" anchorCtr="0">
            <a:noAutofit/>
          </a:bodyPr>
          <a:lstStyle/>
          <a:p>
            <a:pPr marL="342900" lvl="0" indent="-200025" algn="l" rtl="0">
              <a:spcBef>
                <a:spcPts val="0"/>
              </a:spcBef>
              <a:spcAft>
                <a:spcPts val="0"/>
              </a:spcAft>
              <a:buClr>
                <a:schemeClr val="dk1"/>
              </a:buClr>
              <a:buSzPts val="2250"/>
              <a:buFont typeface="Noto Sans Symbols"/>
              <a:buNone/>
            </a:pPr>
            <a:endParaRPr sz="2250">
              <a:latin typeface="Times New Roman"/>
              <a:ea typeface="Times New Roman"/>
              <a:cs typeface="Times New Roman"/>
              <a:sym typeface="Times New Roman"/>
            </a:endParaRPr>
          </a:p>
          <a:p>
            <a:pPr marL="342900" lvl="0" indent="-342900" algn="l" rtl="0">
              <a:spcBef>
                <a:spcPts val="450"/>
              </a:spcBef>
              <a:spcAft>
                <a:spcPts val="0"/>
              </a:spcAft>
              <a:buClr>
                <a:schemeClr val="dk1"/>
              </a:buClr>
              <a:buSzPts val="2250"/>
              <a:buFont typeface="Noto Sans Symbols"/>
              <a:buChar char="⮚"/>
            </a:pPr>
            <a:r>
              <a:rPr lang="en-US" sz="2250">
                <a:latin typeface="Times New Roman"/>
                <a:ea typeface="Times New Roman"/>
                <a:cs typeface="Times New Roman"/>
                <a:sym typeface="Times New Roman"/>
              </a:rPr>
              <a:t>Problem Statement</a:t>
            </a:r>
            <a:endParaRPr/>
          </a:p>
          <a:p>
            <a:pPr marL="342900" lvl="0" indent="-342900" algn="l" rtl="0">
              <a:spcBef>
                <a:spcPts val="450"/>
              </a:spcBef>
              <a:spcAft>
                <a:spcPts val="0"/>
              </a:spcAft>
              <a:buClr>
                <a:schemeClr val="dk1"/>
              </a:buClr>
              <a:buSzPts val="2250"/>
              <a:buFont typeface="Noto Sans Symbols"/>
              <a:buChar char="⮚"/>
            </a:pPr>
            <a:r>
              <a:rPr lang="en-US" sz="2250">
                <a:latin typeface="Times New Roman"/>
                <a:ea typeface="Times New Roman"/>
                <a:cs typeface="Times New Roman"/>
                <a:sym typeface="Times New Roman"/>
              </a:rPr>
              <a:t>Abstract</a:t>
            </a:r>
            <a:endParaRPr/>
          </a:p>
          <a:p>
            <a:pPr marL="342900" lvl="0" indent="-342900" algn="l" rtl="0">
              <a:spcBef>
                <a:spcPts val="450"/>
              </a:spcBef>
              <a:spcAft>
                <a:spcPts val="0"/>
              </a:spcAft>
              <a:buClr>
                <a:schemeClr val="dk1"/>
              </a:buClr>
              <a:buSzPts val="2250"/>
              <a:buFont typeface="Noto Sans Symbols"/>
              <a:buChar char="⮚"/>
            </a:pPr>
            <a:r>
              <a:rPr lang="en-US" sz="2250">
                <a:latin typeface="Times New Roman"/>
                <a:ea typeface="Times New Roman"/>
                <a:cs typeface="Times New Roman"/>
                <a:sym typeface="Times New Roman"/>
              </a:rPr>
              <a:t>Objectives</a:t>
            </a:r>
            <a:endParaRPr/>
          </a:p>
          <a:p>
            <a:pPr marL="342900" lvl="0" indent="-342900" algn="l" rtl="0">
              <a:spcBef>
                <a:spcPts val="450"/>
              </a:spcBef>
              <a:spcAft>
                <a:spcPts val="0"/>
              </a:spcAft>
              <a:buClr>
                <a:schemeClr val="dk1"/>
              </a:buClr>
              <a:buSzPts val="2250"/>
              <a:buFont typeface="Noto Sans Symbols"/>
              <a:buChar char="⮚"/>
            </a:pPr>
            <a:r>
              <a:rPr lang="en-US" sz="2250">
                <a:latin typeface="Times New Roman"/>
                <a:ea typeface="Times New Roman"/>
                <a:cs typeface="Times New Roman"/>
                <a:sym typeface="Times New Roman"/>
              </a:rPr>
              <a:t>Introduction</a:t>
            </a:r>
            <a:endParaRPr/>
          </a:p>
          <a:p>
            <a:pPr marL="342900" lvl="0" indent="-342900" algn="l" rtl="0">
              <a:spcBef>
                <a:spcPts val="450"/>
              </a:spcBef>
              <a:spcAft>
                <a:spcPts val="0"/>
              </a:spcAft>
              <a:buClr>
                <a:schemeClr val="dk1"/>
              </a:buClr>
              <a:buSzPts val="2250"/>
              <a:buFont typeface="Noto Sans Symbols"/>
              <a:buChar char="⮚"/>
            </a:pPr>
            <a:r>
              <a:rPr lang="en-US" sz="2250">
                <a:latin typeface="Times New Roman"/>
                <a:ea typeface="Times New Roman"/>
                <a:cs typeface="Times New Roman"/>
                <a:sym typeface="Times New Roman"/>
              </a:rPr>
              <a:t>System Requirements </a:t>
            </a:r>
            <a:endParaRPr/>
          </a:p>
          <a:p>
            <a:pPr marL="342900" lvl="0" indent="-342900" algn="l" rtl="0">
              <a:spcBef>
                <a:spcPts val="450"/>
              </a:spcBef>
              <a:spcAft>
                <a:spcPts val="0"/>
              </a:spcAft>
              <a:buClr>
                <a:schemeClr val="dk1"/>
              </a:buClr>
              <a:buSzPts val="2250"/>
              <a:buFont typeface="Noto Sans Symbols"/>
              <a:buChar char="⮚"/>
            </a:pPr>
            <a:r>
              <a:rPr lang="en-US" sz="2250">
                <a:latin typeface="Times New Roman"/>
                <a:ea typeface="Times New Roman"/>
                <a:cs typeface="Times New Roman"/>
                <a:sym typeface="Times New Roman"/>
              </a:rPr>
              <a:t>Societal Applications</a:t>
            </a:r>
            <a:endParaRPr/>
          </a:p>
          <a:p>
            <a:pPr marL="342900" lvl="0" indent="-342900" algn="l" rtl="0">
              <a:spcBef>
                <a:spcPts val="450"/>
              </a:spcBef>
              <a:spcAft>
                <a:spcPts val="0"/>
              </a:spcAft>
              <a:buClr>
                <a:schemeClr val="dk1"/>
              </a:buClr>
              <a:buSzPts val="2250"/>
              <a:buFont typeface="Noto Sans Symbols"/>
              <a:buChar char="⮚"/>
            </a:pPr>
            <a:r>
              <a:rPr lang="en-US" sz="2250">
                <a:latin typeface="Times New Roman"/>
                <a:ea typeface="Times New Roman"/>
                <a:cs typeface="Times New Roman"/>
                <a:sym typeface="Times New Roman"/>
              </a:rPr>
              <a:t>References</a:t>
            </a:r>
            <a:endParaRPr/>
          </a:p>
          <a:p>
            <a:pPr marL="342900" lvl="0" indent="-342900" algn="l" rtl="0">
              <a:spcBef>
                <a:spcPts val="450"/>
              </a:spcBef>
              <a:spcAft>
                <a:spcPts val="0"/>
              </a:spcAft>
              <a:buClr>
                <a:schemeClr val="dk1"/>
              </a:buClr>
              <a:buSzPts val="2250"/>
              <a:buNone/>
            </a:pPr>
            <a:endParaRPr sz="2250">
              <a:latin typeface="Times New Roman"/>
              <a:ea typeface="Times New Roman"/>
              <a:cs typeface="Times New Roman"/>
              <a:sym typeface="Times New Roman"/>
            </a:endParaRPr>
          </a:p>
          <a:p>
            <a:pPr marL="342900" lvl="0" indent="-200025" algn="l" rtl="0">
              <a:spcBef>
                <a:spcPts val="450"/>
              </a:spcBef>
              <a:spcAft>
                <a:spcPts val="0"/>
              </a:spcAft>
              <a:buClr>
                <a:schemeClr val="dk1"/>
              </a:buClr>
              <a:buSzPts val="2250"/>
              <a:buFont typeface="Noto Sans Symbols"/>
              <a:buNone/>
            </a:pPr>
            <a:endParaRPr sz="2250">
              <a:latin typeface="Times New Roman"/>
              <a:ea typeface="Times New Roman"/>
              <a:cs typeface="Times New Roman"/>
              <a:sym typeface="Times New Roman"/>
            </a:endParaRPr>
          </a:p>
        </p:txBody>
      </p:sp>
      <p:sp>
        <p:nvSpPr>
          <p:cNvPr id="3" name="Title 2">
            <a:extLst>
              <a:ext uri="{FF2B5EF4-FFF2-40B4-BE49-F238E27FC236}">
                <a16:creationId xmlns:a16="http://schemas.microsoft.com/office/drawing/2014/main" id="{501297EF-CF4D-4065-BA29-0C03BB656AD3}"/>
              </a:ext>
            </a:extLst>
          </p:cNvPr>
          <p:cNvSpPr>
            <a:spLocks noGrp="1"/>
          </p:cNvSpPr>
          <p:nvPr>
            <p:ph type="title"/>
          </p:nvPr>
        </p:nvSpPr>
        <p:spPr>
          <a:xfrm>
            <a:off x="457200" y="93569"/>
            <a:ext cx="8229600" cy="916664"/>
          </a:xfrm>
        </p:spPr>
        <p:txBody>
          <a:bodyPr/>
          <a:lstStyle/>
          <a:p>
            <a:r>
              <a:rPr lang="en-US" sz="3600" b="1" dirty="0">
                <a:solidFill>
                  <a:srgbClr val="FF0000"/>
                </a:solidFill>
                <a:latin typeface="Times New Roman"/>
              </a:rPr>
              <a:t>Contents</a:t>
            </a:r>
            <a:endParaRPr lang="en-US" sz="3600" b="1" dirty="0">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omputer&#10;&#10;Description automatically generated">
            <a:extLst>
              <a:ext uri="{FF2B5EF4-FFF2-40B4-BE49-F238E27FC236}">
                <a16:creationId xmlns:a16="http://schemas.microsoft.com/office/drawing/2014/main" id="{D9362ECB-4E66-4FA5-92DE-5504A057563E}"/>
              </a:ext>
            </a:extLst>
          </p:cNvPr>
          <p:cNvPicPr>
            <a:picLocks noChangeAspect="1"/>
          </p:cNvPicPr>
          <p:nvPr/>
        </p:nvPicPr>
        <p:blipFill rotWithShape="1">
          <a:blip r:embed="rId2"/>
          <a:srcRect l="4854" t="11397" r="1109" b="14706"/>
          <a:stretch/>
        </p:blipFill>
        <p:spPr>
          <a:xfrm>
            <a:off x="529628" y="563867"/>
            <a:ext cx="8039922" cy="5713422"/>
          </a:xfrm>
          <a:prstGeom prst="rect">
            <a:avLst/>
          </a:prstGeom>
        </p:spPr>
      </p:pic>
    </p:spTree>
    <p:extLst>
      <p:ext uri="{BB962C8B-B14F-4D97-AF65-F5344CB8AC3E}">
        <p14:creationId xmlns:p14="http://schemas.microsoft.com/office/powerpoint/2010/main" val="1041144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0B8FC4C8-9429-49EE-8E88-CB4EA9B85C72}"/>
              </a:ext>
            </a:extLst>
          </p:cNvPr>
          <p:cNvPicPr>
            <a:picLocks noChangeAspect="1"/>
          </p:cNvPicPr>
          <p:nvPr/>
        </p:nvPicPr>
        <p:blipFill rotWithShape="1">
          <a:blip r:embed="rId2"/>
          <a:srcRect t="4883" r="-150" b="8705"/>
          <a:stretch/>
        </p:blipFill>
        <p:spPr>
          <a:xfrm>
            <a:off x="434467" y="611444"/>
            <a:ext cx="8413999" cy="5142257"/>
          </a:xfrm>
          <a:prstGeom prst="rect">
            <a:avLst/>
          </a:prstGeom>
        </p:spPr>
      </p:pic>
    </p:spTree>
    <p:extLst>
      <p:ext uri="{BB962C8B-B14F-4D97-AF65-F5344CB8AC3E}">
        <p14:creationId xmlns:p14="http://schemas.microsoft.com/office/powerpoint/2010/main" val="141097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computer&#10;&#10;Description automatically generated">
            <a:extLst>
              <a:ext uri="{FF2B5EF4-FFF2-40B4-BE49-F238E27FC236}">
                <a16:creationId xmlns:a16="http://schemas.microsoft.com/office/drawing/2014/main" id="{EEE2675A-5FD7-4F2B-873F-A76D6A4BF783}"/>
              </a:ext>
            </a:extLst>
          </p:cNvPr>
          <p:cNvPicPr>
            <a:picLocks noChangeAspect="1"/>
          </p:cNvPicPr>
          <p:nvPr/>
        </p:nvPicPr>
        <p:blipFill rotWithShape="1">
          <a:blip r:embed="rId2"/>
          <a:srcRect t="4228" r="-149" b="8245"/>
          <a:stretch/>
        </p:blipFill>
        <p:spPr>
          <a:xfrm>
            <a:off x="346058" y="775630"/>
            <a:ext cx="8489783" cy="5230690"/>
          </a:xfrm>
          <a:prstGeom prst="rect">
            <a:avLst/>
          </a:prstGeom>
        </p:spPr>
      </p:pic>
    </p:spTree>
    <p:extLst>
      <p:ext uri="{BB962C8B-B14F-4D97-AF65-F5344CB8AC3E}">
        <p14:creationId xmlns:p14="http://schemas.microsoft.com/office/powerpoint/2010/main" val="707931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10;&#10;Description automatically generated">
            <a:extLst>
              <a:ext uri="{FF2B5EF4-FFF2-40B4-BE49-F238E27FC236}">
                <a16:creationId xmlns:a16="http://schemas.microsoft.com/office/drawing/2014/main" id="{AA4DE015-B0CA-43CE-AF9D-A7006868E547}"/>
              </a:ext>
            </a:extLst>
          </p:cNvPr>
          <p:cNvPicPr>
            <a:picLocks noChangeAspect="1"/>
          </p:cNvPicPr>
          <p:nvPr/>
        </p:nvPicPr>
        <p:blipFill rotWithShape="1">
          <a:blip r:embed="rId2"/>
          <a:srcRect r="-151" b="5988"/>
          <a:stretch/>
        </p:blipFill>
        <p:spPr>
          <a:xfrm>
            <a:off x="383947" y="257807"/>
            <a:ext cx="8363480" cy="5950730"/>
          </a:xfrm>
          <a:prstGeom prst="rect">
            <a:avLst/>
          </a:prstGeom>
        </p:spPr>
      </p:pic>
    </p:spTree>
    <p:extLst>
      <p:ext uri="{BB962C8B-B14F-4D97-AF65-F5344CB8AC3E}">
        <p14:creationId xmlns:p14="http://schemas.microsoft.com/office/powerpoint/2010/main" val="2335481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68F643-6F14-4B2B-914A-4D0498CF8FEC}"/>
              </a:ext>
            </a:extLst>
          </p:cNvPr>
          <p:cNvSpPr txBox="1"/>
          <p:nvPr/>
        </p:nvSpPr>
        <p:spPr>
          <a:xfrm>
            <a:off x="2778880" y="417100"/>
            <a:ext cx="38546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solidFill>
                  <a:srgbClr val="FF0000"/>
                </a:solidFill>
                <a:latin typeface="Times New Roman"/>
              </a:rPr>
              <a:t>CONCLUSION</a:t>
            </a:r>
            <a:endParaRPr lang="en-US" b="1" dirty="0"/>
          </a:p>
        </p:txBody>
      </p:sp>
      <p:sp>
        <p:nvSpPr>
          <p:cNvPr id="5" name="TextBox 4">
            <a:extLst>
              <a:ext uri="{FF2B5EF4-FFF2-40B4-BE49-F238E27FC236}">
                <a16:creationId xmlns:a16="http://schemas.microsoft.com/office/drawing/2014/main" id="{CB6FC4F8-6915-4EFC-82F9-DACE4B0A252B}"/>
              </a:ext>
            </a:extLst>
          </p:cNvPr>
          <p:cNvSpPr txBox="1"/>
          <p:nvPr/>
        </p:nvSpPr>
        <p:spPr>
          <a:xfrm>
            <a:off x="585236" y="1279875"/>
            <a:ext cx="8312956"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1800" dirty="0">
                <a:latin typeface="Verdana"/>
              </a:rPr>
              <a:t>We have achieved the drawback of recognizing voice and assisting the users using voice. It is achieved using speech recognition module and pyttsx3 packages in python.</a:t>
            </a:r>
            <a:endParaRPr lang="en-US" sz="1800"/>
          </a:p>
          <a:p>
            <a:pPr marL="342900" indent="-342900" algn="just">
              <a:buFont typeface="Wingdings"/>
              <a:buChar char="Ø"/>
            </a:pPr>
            <a:r>
              <a:rPr lang="en-US" sz="1800" dirty="0">
                <a:latin typeface="Verdana"/>
              </a:rPr>
              <a:t>An ATM model is built using the python in Visual studio code which can perform all the functions performed by the ATM.</a:t>
            </a:r>
          </a:p>
          <a:p>
            <a:pPr marL="342900" indent="-342900" algn="just">
              <a:buFont typeface="Wingdings"/>
              <a:buChar char="Ø"/>
            </a:pPr>
            <a:r>
              <a:rPr lang="en-US" sz="1800" dirty="0">
                <a:latin typeface="Verdana"/>
              </a:rPr>
              <a:t>It takes both speech input or text input given by the user . </a:t>
            </a:r>
          </a:p>
          <a:p>
            <a:pPr marL="342900" indent="-342900" algn="just">
              <a:buFont typeface="Wingdings"/>
              <a:buChar char="Ø"/>
            </a:pPr>
            <a:r>
              <a:rPr lang="en-US" sz="1800" dirty="0">
                <a:latin typeface="Verdana"/>
              </a:rPr>
              <a:t>SQL database is used to store the data of the users in order to validate the login details of the user.</a:t>
            </a:r>
          </a:p>
          <a:p>
            <a:pPr marL="342900" indent="-342900" algn="just">
              <a:buFont typeface="Wingdings"/>
              <a:buChar char="Ø"/>
            </a:pPr>
            <a:endParaRPr lang="en-US" sz="2400" dirty="0">
              <a:latin typeface="Verdana"/>
            </a:endParaRPr>
          </a:p>
          <a:p>
            <a:pPr algn="just"/>
            <a:endParaRPr lang="en-US" sz="2400" dirty="0">
              <a:latin typeface="Verdana"/>
            </a:endParaRPr>
          </a:p>
        </p:txBody>
      </p:sp>
    </p:spTree>
    <p:extLst>
      <p:ext uri="{BB962C8B-B14F-4D97-AF65-F5344CB8AC3E}">
        <p14:creationId xmlns:p14="http://schemas.microsoft.com/office/powerpoint/2010/main" val="2838757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F2F5A0-524D-4DED-9B02-A433A67F25FD}"/>
              </a:ext>
            </a:extLst>
          </p:cNvPr>
          <p:cNvSpPr txBox="1"/>
          <p:nvPr/>
        </p:nvSpPr>
        <p:spPr>
          <a:xfrm>
            <a:off x="2518389" y="282909"/>
            <a:ext cx="39177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FF0000"/>
                </a:solidFill>
                <a:latin typeface="Times New Roman"/>
                <a:cs typeface="Times New Roman"/>
              </a:rPr>
              <a:t>FUTURE</a:t>
            </a:r>
            <a:r>
              <a:rPr lang="en-US" sz="2400" dirty="0">
                <a:solidFill>
                  <a:srgbClr val="FF0000"/>
                </a:solidFill>
                <a:latin typeface="Times New Roman"/>
                <a:cs typeface="Times New Roman"/>
              </a:rPr>
              <a:t> </a:t>
            </a:r>
            <a:r>
              <a:rPr lang="en-US" sz="3600" b="1" dirty="0">
                <a:solidFill>
                  <a:srgbClr val="FF0000"/>
                </a:solidFill>
                <a:latin typeface="Times New Roman"/>
                <a:cs typeface="Times New Roman"/>
              </a:rPr>
              <a:t>WORK</a:t>
            </a:r>
            <a:endParaRPr lang="en-US" sz="3600" dirty="0">
              <a:latin typeface="Times New Roman"/>
              <a:cs typeface="Times New Roman"/>
            </a:endParaRPr>
          </a:p>
        </p:txBody>
      </p:sp>
      <p:sp>
        <p:nvSpPr>
          <p:cNvPr id="3" name="TextBox 2">
            <a:extLst>
              <a:ext uri="{FF2B5EF4-FFF2-40B4-BE49-F238E27FC236}">
                <a16:creationId xmlns:a16="http://schemas.microsoft.com/office/drawing/2014/main" id="{5660A5B0-8C3D-4E90-9142-8E45D3DACA79}"/>
              </a:ext>
            </a:extLst>
          </p:cNvPr>
          <p:cNvSpPr txBox="1"/>
          <p:nvPr/>
        </p:nvSpPr>
        <p:spPr>
          <a:xfrm>
            <a:off x="3343275" y="334327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q"/>
            </a:pPr>
            <a:endParaRPr lang="en-US" sz="2400" dirty="0">
              <a:latin typeface="Verdana"/>
              <a:ea typeface="Verdana"/>
            </a:endParaRPr>
          </a:p>
        </p:txBody>
      </p:sp>
      <p:sp>
        <p:nvSpPr>
          <p:cNvPr id="4" name="TextBox 3">
            <a:extLst>
              <a:ext uri="{FF2B5EF4-FFF2-40B4-BE49-F238E27FC236}">
                <a16:creationId xmlns:a16="http://schemas.microsoft.com/office/drawing/2014/main" id="{611EF3AA-04B0-4D13-B352-9EAAB4E25BA5}"/>
              </a:ext>
            </a:extLst>
          </p:cNvPr>
          <p:cNvSpPr txBox="1"/>
          <p:nvPr/>
        </p:nvSpPr>
        <p:spPr>
          <a:xfrm>
            <a:off x="687062" y="2088975"/>
            <a:ext cx="758042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Wingdings"/>
              <a:buChar char="Ø"/>
            </a:pPr>
            <a:r>
              <a:rPr lang="en-US" sz="1800" dirty="0">
                <a:latin typeface="Verdana"/>
              </a:rPr>
              <a:t>In the future , It can be updated in order to take different languages.</a:t>
            </a:r>
          </a:p>
          <a:p>
            <a:pPr marL="342900" indent="-342900" algn="just">
              <a:buFont typeface="Wingdings"/>
              <a:buChar char="Ø"/>
            </a:pPr>
            <a:r>
              <a:rPr lang="en-US" sz="1800" dirty="0">
                <a:latin typeface="Verdana"/>
              </a:rPr>
              <a:t>It can be updated by implementing face recognition or iris or finger print in order to validate user credentials.</a:t>
            </a:r>
          </a:p>
          <a:p>
            <a:pPr marL="342900" indent="-342900" algn="just">
              <a:buFont typeface="Wingdings"/>
              <a:buChar char="Ø"/>
            </a:pPr>
            <a:r>
              <a:rPr lang="en-US" sz="1800" dirty="0">
                <a:latin typeface="Verdana"/>
              </a:rPr>
              <a:t>It can be updated to enter OTP instead of ATM pin in order to make it more secure.</a:t>
            </a:r>
          </a:p>
          <a:p>
            <a:pPr marL="342900" indent="-342900" algn="just">
              <a:buFont typeface="Wingdings"/>
              <a:buChar char="Ø"/>
            </a:pPr>
            <a:r>
              <a:rPr lang="en-US" sz="1800" dirty="0">
                <a:latin typeface="Verdana"/>
              </a:rPr>
              <a:t>Speech recognition can be improved in order to recognize the voice correctly and process it.</a:t>
            </a:r>
          </a:p>
          <a:p>
            <a:pPr marL="342900" indent="-342900" algn="just">
              <a:buFont typeface="Wingdings"/>
              <a:buChar char="Ø"/>
            </a:pPr>
            <a:endParaRPr lang="en-US" sz="2400" dirty="0">
              <a:latin typeface="Verdana"/>
            </a:endParaRPr>
          </a:p>
        </p:txBody>
      </p:sp>
    </p:spTree>
    <p:extLst>
      <p:ext uri="{BB962C8B-B14F-4D97-AF65-F5344CB8AC3E}">
        <p14:creationId xmlns:p14="http://schemas.microsoft.com/office/powerpoint/2010/main" val="1208676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9642-A9E5-42A9-AB29-C7549169D98E}"/>
              </a:ext>
            </a:extLst>
          </p:cNvPr>
          <p:cNvSpPr>
            <a:spLocks noGrp="1"/>
          </p:cNvSpPr>
          <p:nvPr>
            <p:ph type="title"/>
          </p:nvPr>
        </p:nvSpPr>
        <p:spPr/>
        <p:txBody>
          <a:bodyPr/>
          <a:lstStyle/>
          <a:p>
            <a:r>
              <a:rPr lang="en-US" b="1" dirty="0">
                <a:solidFill>
                  <a:srgbClr val="FF0000"/>
                </a:solidFill>
              </a:rPr>
              <a:t>References</a:t>
            </a:r>
            <a:endParaRPr lang="en-US" b="1" dirty="0"/>
          </a:p>
        </p:txBody>
      </p:sp>
      <p:sp>
        <p:nvSpPr>
          <p:cNvPr id="3" name="Text Placeholder 2">
            <a:extLst>
              <a:ext uri="{FF2B5EF4-FFF2-40B4-BE49-F238E27FC236}">
                <a16:creationId xmlns:a16="http://schemas.microsoft.com/office/drawing/2014/main" id="{1EB63D66-C20C-40A7-ACF7-41F727257949}"/>
              </a:ext>
            </a:extLst>
          </p:cNvPr>
          <p:cNvSpPr>
            <a:spLocks noGrp="1"/>
          </p:cNvSpPr>
          <p:nvPr>
            <p:ph type="body" idx="1"/>
          </p:nvPr>
        </p:nvSpPr>
        <p:spPr/>
        <p:txBody>
          <a:bodyPr/>
          <a:lstStyle/>
          <a:p>
            <a:endParaRPr lang="en-US"/>
          </a:p>
        </p:txBody>
      </p:sp>
      <p:sp>
        <p:nvSpPr>
          <p:cNvPr id="5" name="Google Shape;137;p9">
            <a:extLst>
              <a:ext uri="{FF2B5EF4-FFF2-40B4-BE49-F238E27FC236}">
                <a16:creationId xmlns:a16="http://schemas.microsoft.com/office/drawing/2014/main" id="{A64846CA-9497-4300-A527-CCC514982475}"/>
              </a:ext>
            </a:extLst>
          </p:cNvPr>
          <p:cNvSpPr txBox="1">
            <a:spLocks/>
          </p:cNvSpPr>
          <p:nvPr/>
        </p:nvSpPr>
        <p:spPr>
          <a:xfrm>
            <a:off x="457200" y="1713869"/>
            <a:ext cx="8229600" cy="452596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lgn="just">
              <a:spcBef>
                <a:spcPts val="0"/>
              </a:spcBef>
              <a:buNone/>
            </a:pPr>
            <a:endParaRPr lang="en-US" sz="1800" dirty="0">
              <a:solidFill>
                <a:srgbClr val="000000"/>
              </a:solidFill>
              <a:latin typeface="Verdana"/>
              <a:ea typeface="Verdana"/>
            </a:endParaRPr>
          </a:p>
        </p:txBody>
      </p:sp>
      <p:sp>
        <p:nvSpPr>
          <p:cNvPr id="7" name="Google Shape;137;p9">
            <a:extLst>
              <a:ext uri="{FF2B5EF4-FFF2-40B4-BE49-F238E27FC236}">
                <a16:creationId xmlns:a16="http://schemas.microsoft.com/office/drawing/2014/main" id="{D37C1A96-A078-4CAC-A7EC-8BFCA617D3DA}"/>
              </a:ext>
            </a:extLst>
          </p:cNvPr>
          <p:cNvSpPr txBox="1">
            <a:spLocks/>
          </p:cNvSpPr>
          <p:nvPr/>
        </p:nvSpPr>
        <p:spPr>
          <a:xfrm>
            <a:off x="587441" y="1781945"/>
            <a:ext cx="8242229" cy="268200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342900" algn="just">
              <a:spcBef>
                <a:spcPts val="0"/>
              </a:spcBef>
            </a:pPr>
            <a:r>
              <a:rPr lang="en-US" sz="1800">
                <a:latin typeface="Verdana"/>
                <a:ea typeface="Verdana"/>
                <a:cs typeface="Verdana"/>
                <a:sym typeface="Verdana"/>
              </a:rPr>
              <a:t> </a:t>
            </a:r>
            <a:r>
              <a:rPr lang="en-US" sz="1800" i="1" u="sng">
                <a:solidFill>
                  <a:schemeClr val="hlink"/>
                </a:solidFill>
                <a:latin typeface="Verdana"/>
                <a:ea typeface="Verdana"/>
                <a:cs typeface="Verdana"/>
                <a:sym typeface="Verdana"/>
                <a:hlinkClick r:id="rId2"/>
              </a:rPr>
              <a:t>"Union Bank of India unveiled India's first 'Talking ATM'"</a:t>
            </a:r>
            <a:r>
              <a:rPr lang="en-US" sz="1800" i="1">
                <a:latin typeface="Verdana"/>
                <a:ea typeface="Verdana"/>
                <a:cs typeface="Verdana"/>
                <a:sym typeface="Verdana"/>
              </a:rPr>
              <a:t>.</a:t>
            </a:r>
            <a:endParaRPr lang="en-US" sz="1800">
              <a:latin typeface="Verdana"/>
              <a:ea typeface="Verdana"/>
              <a:cs typeface="Verdana"/>
              <a:sym typeface="Verdana"/>
            </a:endParaRPr>
          </a:p>
          <a:p>
            <a:pPr marL="342900" algn="just"/>
            <a:r>
              <a:rPr lang="en-US" sz="1800">
                <a:latin typeface="Verdana"/>
                <a:ea typeface="Verdana"/>
                <a:cs typeface="Verdana"/>
                <a:sym typeface="Verdana"/>
              </a:rPr>
              <a:t> </a:t>
            </a:r>
            <a:r>
              <a:rPr lang="en-US" sz="1800" i="1" u="sng">
                <a:solidFill>
                  <a:schemeClr val="hlink"/>
                </a:solidFill>
                <a:latin typeface="Verdana"/>
                <a:ea typeface="Verdana"/>
                <a:cs typeface="Verdana"/>
                <a:sym typeface="Verdana"/>
                <a:hlinkClick r:id="rId3"/>
              </a:rPr>
              <a:t>"Talking ATMs"</a:t>
            </a:r>
            <a:r>
              <a:rPr lang="en-US" sz="1800" i="1">
                <a:latin typeface="Verdana"/>
                <a:ea typeface="Verdana"/>
                <a:cs typeface="Verdana"/>
                <a:sym typeface="Verdana"/>
              </a:rPr>
              <a:t>. </a:t>
            </a:r>
            <a:r>
              <a:rPr lang="en-US" sz="1800" i="1" u="sng">
                <a:solidFill>
                  <a:schemeClr val="hlink"/>
                </a:solidFill>
                <a:latin typeface="Verdana"/>
                <a:ea typeface="Verdana"/>
                <a:cs typeface="Verdana"/>
                <a:sym typeface="Verdana"/>
                <a:hlinkClick r:id="rId4"/>
              </a:rPr>
              <a:t>www.unionbankofindia.co.in</a:t>
            </a:r>
            <a:r>
              <a:rPr lang="en-US" sz="1800" i="1">
                <a:latin typeface="Verdana"/>
                <a:ea typeface="Verdana"/>
                <a:cs typeface="Verdana"/>
                <a:sym typeface="Verdana"/>
              </a:rPr>
              <a:t>.</a:t>
            </a:r>
            <a:endParaRPr lang="en-US" sz="1800">
              <a:latin typeface="Verdana"/>
              <a:ea typeface="Verdana"/>
              <a:cs typeface="Verdana"/>
              <a:sym typeface="Verdana"/>
            </a:endParaRPr>
          </a:p>
          <a:p>
            <a:pPr marL="342900" algn="just"/>
            <a:r>
              <a:rPr lang="en-US" sz="1800" i="1">
                <a:latin typeface="Verdana"/>
                <a:ea typeface="Verdana"/>
                <a:cs typeface="Verdana"/>
                <a:sym typeface="Verdana"/>
              </a:rPr>
              <a:t>Talking ATM Wikipedia.</a:t>
            </a:r>
            <a:endParaRPr lang="en-US"/>
          </a:p>
          <a:p>
            <a:pPr marL="342900" algn="just"/>
            <a:r>
              <a:rPr lang="en-US" sz="1800">
                <a:latin typeface="Verdana"/>
                <a:ea typeface="Verdana"/>
                <a:cs typeface="Verdana"/>
                <a:sym typeface="Verdana"/>
              </a:rPr>
              <a:t> </a:t>
            </a:r>
            <a:r>
              <a:rPr lang="en-US" sz="1800" i="1" u="sng">
                <a:solidFill>
                  <a:schemeClr val="hlink"/>
                </a:solidFill>
                <a:latin typeface="Verdana"/>
                <a:ea typeface="Verdana"/>
                <a:cs typeface="Verdana"/>
                <a:sym typeface="Verdana"/>
                <a:hlinkClick r:id="rId5"/>
              </a:rPr>
              <a:t>"State Bank of India launched its first ever 'Talking ATM' in New Delhi"</a:t>
            </a:r>
            <a:r>
              <a:rPr lang="en-US" sz="1800" i="1">
                <a:latin typeface="Verdana"/>
                <a:ea typeface="Verdana"/>
                <a:cs typeface="Verdana"/>
                <a:sym typeface="Verdana"/>
              </a:rPr>
              <a:t>.</a:t>
            </a:r>
          </a:p>
          <a:p>
            <a:pPr marL="342900" algn="just"/>
            <a:r>
              <a:rPr lang="en-US" sz="1800" u="sng">
                <a:solidFill>
                  <a:schemeClr val="hlink"/>
                </a:solidFill>
                <a:latin typeface="Verdana"/>
                <a:ea typeface="Verdana"/>
                <a:cs typeface="Verdana"/>
                <a:sym typeface="Verdana"/>
                <a:hlinkClick r:id="rId6"/>
              </a:rPr>
              <a:t>Make Money Talk</a:t>
            </a:r>
            <a:r>
              <a:rPr lang="en-US" sz="1800">
                <a:latin typeface="Verdana"/>
                <a:ea typeface="Verdana"/>
                <a:cs typeface="Verdana"/>
                <a:sym typeface="Verdana"/>
              </a:rPr>
              <a:t>. RNIB,2011</a:t>
            </a:r>
            <a:endParaRPr lang="en-US" sz="1800" i="1">
              <a:latin typeface="Verdana"/>
              <a:ea typeface="Verdana"/>
              <a:cs typeface="Verdana"/>
              <a:sym typeface="Verdana"/>
            </a:endParaRPr>
          </a:p>
        </p:txBody>
      </p:sp>
    </p:spTree>
    <p:extLst>
      <p:ext uri="{BB962C8B-B14F-4D97-AF65-F5344CB8AC3E}">
        <p14:creationId xmlns:p14="http://schemas.microsoft.com/office/powerpoint/2010/main" val="1628875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10"/>
          <p:cNvSpPr txBox="1">
            <a:spLocks noGrp="1"/>
          </p:cNvSpPr>
          <p:nvPr>
            <p:ph type="body" idx="1"/>
          </p:nvPr>
        </p:nvSpPr>
        <p:spPr>
          <a:xfrm>
            <a:off x="457200" y="762000"/>
            <a:ext cx="8229600" cy="5364163"/>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342900" lvl="0" indent="-342900" algn="ctr" rtl="0">
              <a:spcBef>
                <a:spcPts val="640"/>
              </a:spcBef>
              <a:spcAft>
                <a:spcPts val="0"/>
              </a:spcAft>
              <a:buClr>
                <a:schemeClr val="dk1"/>
              </a:buClr>
              <a:buSzPts val="3200"/>
              <a:buNone/>
            </a:pPr>
            <a:endParaRPr b="1">
              <a:solidFill>
                <a:srgbClr val="FF0000"/>
              </a:solidFill>
              <a:latin typeface="Times New Roman"/>
              <a:ea typeface="Times New Roman"/>
              <a:cs typeface="Times New Roman"/>
              <a:sym typeface="Times New Roman"/>
            </a:endParaRPr>
          </a:p>
          <a:p>
            <a:pPr marL="342900" lvl="0" indent="-342900" algn="ctr" rtl="0">
              <a:spcBef>
                <a:spcPts val="0"/>
              </a:spcBef>
              <a:spcAft>
                <a:spcPts val="0"/>
              </a:spcAft>
              <a:buClr>
                <a:schemeClr val="dk1"/>
              </a:buClr>
              <a:buSzPts val="3600"/>
              <a:buNone/>
            </a:pPr>
            <a:endParaRPr sz="3600" b="1">
              <a:solidFill>
                <a:srgbClr val="FF0000"/>
              </a:solidFill>
              <a:latin typeface="Times New Roman"/>
              <a:ea typeface="Times New Roman"/>
              <a:cs typeface="Times New Roman"/>
              <a:sym typeface="Times New Roman"/>
            </a:endParaRPr>
          </a:p>
          <a:p>
            <a:pPr marL="342900" lvl="0" indent="-342900" algn="ctr" rtl="0">
              <a:spcBef>
                <a:spcPts val="0"/>
              </a:spcBef>
              <a:spcAft>
                <a:spcPts val="0"/>
              </a:spcAft>
              <a:buClr>
                <a:srgbClr val="FF0000"/>
              </a:buClr>
              <a:buSzPts val="3600"/>
              <a:buNone/>
            </a:pPr>
            <a:r>
              <a:rPr lang="en-US" sz="3600" b="1">
                <a:solidFill>
                  <a:srgbClr val="FF0000"/>
                </a:solidFill>
                <a:latin typeface="Times New Roman"/>
                <a:ea typeface="Times New Roman"/>
                <a:cs typeface="Times New Roman"/>
                <a:sym typeface="Times New Roman"/>
              </a:rPr>
              <a:t>Queries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chemeClr val="dk1"/>
              </a:buClr>
              <a:buSzPts val="3200"/>
              <a:buNone/>
            </a:pPr>
            <a:endParaRPr>
              <a:latin typeface="Times New Roman"/>
              <a:ea typeface="Times New Roman"/>
              <a:cs typeface="Times New Roman"/>
              <a:sym typeface="Times New Roman"/>
            </a:endParaRPr>
          </a:p>
          <a:p>
            <a:pPr marL="342900" lvl="0" indent="-342900" algn="ctr" rtl="0">
              <a:spcBef>
                <a:spcPts val="640"/>
              </a:spcBef>
              <a:spcAft>
                <a:spcPts val="0"/>
              </a:spcAft>
              <a:buClr>
                <a:schemeClr val="dk1"/>
              </a:buClr>
              <a:buSzPts val="3200"/>
              <a:buNone/>
            </a:pPr>
            <a:endParaRPr>
              <a:latin typeface="Times New Roman"/>
              <a:ea typeface="Times New Roman"/>
              <a:cs typeface="Times New Roman"/>
              <a:sym typeface="Times New Roman"/>
            </a:endParaRPr>
          </a:p>
          <a:p>
            <a:pPr marL="342900" lvl="0" indent="-342900" algn="ctr" rtl="0">
              <a:spcBef>
                <a:spcPts val="0"/>
              </a:spcBef>
              <a:spcAft>
                <a:spcPts val="0"/>
              </a:spcAft>
              <a:buClr>
                <a:srgbClr val="FF0000"/>
              </a:buClr>
              <a:buSzPts val="3600"/>
              <a:buNone/>
            </a:pPr>
            <a:r>
              <a:rPr lang="en-US" sz="3600" b="1" dirty="0">
                <a:solidFill>
                  <a:srgbClr val="FF0000"/>
                </a:solidFill>
                <a:latin typeface="Times New Roman"/>
                <a:ea typeface="Times New Roman"/>
                <a:cs typeface="Times New Roman"/>
                <a:sym typeface="Times New Roman"/>
              </a:rPr>
              <a:t>Thank You</a:t>
            </a:r>
            <a:endParaRPr sz="3600" b="1" dirty="0">
              <a:solidFill>
                <a:srgbClr val="FF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Problem Statement</a:t>
            </a:r>
            <a:endParaRPr sz="3600" b="1">
              <a:solidFill>
                <a:srgbClr val="FF0000"/>
              </a:solidFill>
              <a:latin typeface="Times New Roman"/>
              <a:ea typeface="Times New Roman"/>
              <a:cs typeface="Times New Roman"/>
              <a:sym typeface="Times New Roman"/>
            </a:endParaRPr>
          </a:p>
        </p:txBody>
      </p:sp>
      <p:sp>
        <p:nvSpPr>
          <p:cNvPr id="101" name="Google Shape;101;p3"/>
          <p:cNvSpPr txBox="1">
            <a:spLocks noGrp="1"/>
          </p:cNvSpPr>
          <p:nvPr>
            <p:ph type="body" idx="1"/>
          </p:nvPr>
        </p:nvSpPr>
        <p:spPr>
          <a:xfrm>
            <a:off x="242180" y="1407814"/>
            <a:ext cx="8229600" cy="5612379"/>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1800"/>
              <a:buNone/>
            </a:pPr>
            <a:r>
              <a:rPr lang="en-US" sz="1800">
                <a:latin typeface="Verdana"/>
                <a:ea typeface="Verdana"/>
                <a:cs typeface="Verdana"/>
                <a:sym typeface="Verdana"/>
              </a:rPr>
              <a:t>Many people use ATM's inorder to make transactions but some illiterates doesn't know how to use the ATM and due to covid no one wants to touch the ATM screen.</a:t>
            </a:r>
            <a:r>
              <a:rPr lang="en-US" sz="1800">
                <a:latin typeface="Calibri"/>
                <a:ea typeface="Calibri"/>
                <a:cs typeface="Calibri"/>
                <a:sym typeface="Calibri"/>
              </a:rPr>
              <a:t> </a:t>
            </a:r>
            <a:r>
              <a:rPr lang="en-US" sz="1800">
                <a:latin typeface="Verdana"/>
                <a:ea typeface="Verdana"/>
                <a:cs typeface="Verdana"/>
                <a:sym typeface="Verdana"/>
              </a:rPr>
              <a:t>Even visually impaired can't use ATM's as they can't see the screen. By considering all the circumstances, voice assistant can be interlinked with ATM's kernel so that the visually impaired or others can independently make their transactions without others help.</a:t>
            </a:r>
            <a:endParaRPr/>
          </a:p>
          <a:p>
            <a:pPr marL="0" lvl="0" indent="0" algn="just" rtl="0">
              <a:spcBef>
                <a:spcPts val="640"/>
              </a:spcBef>
              <a:spcAft>
                <a:spcPts val="0"/>
              </a:spcAft>
              <a:buClr>
                <a:schemeClr val="dk1"/>
              </a:buClr>
              <a:buSzPts val="3200"/>
              <a:buNone/>
            </a:pP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457200" y="59619"/>
            <a:ext cx="8229600" cy="80349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Abstract</a:t>
            </a:r>
            <a:endParaRPr sz="3600" b="1">
              <a:solidFill>
                <a:srgbClr val="FF0000"/>
              </a:solidFill>
              <a:latin typeface="Times New Roman"/>
              <a:ea typeface="Times New Roman"/>
              <a:cs typeface="Times New Roman"/>
              <a:sym typeface="Times New Roman"/>
            </a:endParaRPr>
          </a:p>
        </p:txBody>
      </p:sp>
      <p:sp>
        <p:nvSpPr>
          <p:cNvPr id="107" name="Google Shape;107;p4"/>
          <p:cNvSpPr txBox="1">
            <a:spLocks noGrp="1"/>
          </p:cNvSpPr>
          <p:nvPr>
            <p:ph type="body" idx="1"/>
          </p:nvPr>
        </p:nvSpPr>
        <p:spPr>
          <a:xfrm>
            <a:off x="457200" y="864607"/>
            <a:ext cx="8229600" cy="526155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400"/>
              <a:buNone/>
            </a:pPr>
            <a:r>
              <a:rPr lang="en-US" sz="1800" dirty="0">
                <a:latin typeface="Verdana"/>
                <a:ea typeface="Verdana"/>
                <a:cs typeface="Verdana"/>
                <a:sym typeface="Verdana"/>
              </a:rPr>
              <a:t>In this project, we are going to interconnect the voice assistant to one of the banking facility which is the ATM machine. First a person will enter into the ATM through door. The sensor which is attached to the door will detect the person and notifies the voice assistant. The voice assistant is set to the regional language by default, detecting its location. Now, the voice assistant will communicate with the person and asks his PIN number. It will recognize the PIN number said by the person from the microphone which is connected to the voice assistant. And later this voice is converted into text and text is given to ATM for checking purpose. ATM will sends the acknowledgement about the PIN as either its true or false. Based on the acknowledgement given by the ATM, voice assistant will act as per the given instructions. And if the PIN given is correct, it will ask the person to tell the amount that he need to draw. Either it will recognize the audio input or it will show the money on the screen for the confirmation purpose that needed to be drawn. After this confirmation, voice assistant will send the information to the ATM about money that he need to be drawn. ATM will provides the specified money and the person is told to take the money. Finally, it says "Thank you" for us. For this, the proposed solution is to use the ATM using voice assistant.</a:t>
            </a:r>
            <a:endParaRPr lang="en-US" sz="1800" dirty="0">
              <a:latin typeface="Calibri"/>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Objectives</a:t>
            </a:r>
            <a:endParaRPr/>
          </a:p>
        </p:txBody>
      </p:sp>
      <p:sp>
        <p:nvSpPr>
          <p:cNvPr id="113" name="Google Shape;113;p5"/>
          <p:cNvSpPr txBox="1">
            <a:spLocks noGrp="1"/>
          </p:cNvSpPr>
          <p:nvPr>
            <p:ph type="body" idx="1"/>
          </p:nvPr>
        </p:nvSpPr>
        <p:spPr>
          <a:xfrm>
            <a:off x="457200" y="1498349"/>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1800"/>
              <a:buFont typeface="Wingdings"/>
              <a:buChar char="Ø"/>
            </a:pPr>
            <a:r>
              <a:rPr lang="en-US" sz="1800" dirty="0">
                <a:latin typeface="Verdana"/>
                <a:ea typeface="Verdana"/>
                <a:cs typeface="Verdana"/>
                <a:sym typeface="Verdana"/>
              </a:rPr>
              <a:t>To help the visually impaired by assisting them with the voice assistant.</a:t>
            </a:r>
            <a:endParaRPr lang="en-US" dirty="0"/>
          </a:p>
          <a:p>
            <a:pPr marL="342900" lvl="0" indent="-342900" algn="just" rtl="0">
              <a:spcBef>
                <a:spcPts val="360"/>
              </a:spcBef>
              <a:spcAft>
                <a:spcPts val="0"/>
              </a:spcAft>
              <a:buClr>
                <a:schemeClr val="dk1"/>
              </a:buClr>
              <a:buSzPts val="1800"/>
              <a:buFont typeface="Wingdings"/>
              <a:buChar char="Ø"/>
            </a:pPr>
            <a:r>
              <a:rPr lang="en-US" sz="1800" dirty="0">
                <a:latin typeface="Verdana"/>
                <a:ea typeface="Verdana"/>
                <a:cs typeface="Verdana"/>
                <a:sym typeface="Verdana"/>
              </a:rPr>
              <a:t>To help the illiterates who can't understand the transaction process.</a:t>
            </a:r>
            <a:endParaRPr dirty="0"/>
          </a:p>
          <a:p>
            <a:pPr marL="342900" lvl="0" indent="-342900" algn="just" rtl="0">
              <a:spcBef>
                <a:spcPts val="360"/>
              </a:spcBef>
              <a:spcAft>
                <a:spcPts val="0"/>
              </a:spcAft>
              <a:buClr>
                <a:schemeClr val="dk1"/>
              </a:buClr>
              <a:buSzPts val="1800"/>
              <a:buFont typeface="Wingdings"/>
              <a:buChar char="Ø"/>
            </a:pPr>
            <a:r>
              <a:rPr lang="en-US" sz="1800" dirty="0">
                <a:latin typeface="Verdana"/>
                <a:ea typeface="Verdana"/>
                <a:cs typeface="Verdana"/>
                <a:sym typeface="Verdana"/>
              </a:rPr>
              <a:t>To help the society for performing transactions without touching the screen or keypad.</a:t>
            </a:r>
            <a:endParaRPr dirty="0"/>
          </a:p>
          <a:p>
            <a:pPr marL="342900" lvl="0" indent="-342900" algn="just" rtl="0">
              <a:spcBef>
                <a:spcPts val="360"/>
              </a:spcBef>
              <a:spcAft>
                <a:spcPts val="0"/>
              </a:spcAft>
              <a:buClr>
                <a:schemeClr val="dk1"/>
              </a:buClr>
              <a:buSzPts val="1800"/>
              <a:buFont typeface="Wingdings"/>
              <a:buChar char="Ø"/>
            </a:pPr>
            <a:r>
              <a:rPr lang="en-US" sz="1800" dirty="0">
                <a:latin typeface="Verdana"/>
                <a:ea typeface="Verdana"/>
                <a:cs typeface="Verdana"/>
                <a:sym typeface="Verdana"/>
              </a:rPr>
              <a:t>To make the ATM for processing fast transactions.</a:t>
            </a:r>
            <a:endParaRPr dirty="0"/>
          </a:p>
          <a:p>
            <a:pPr marL="342900" lvl="0" indent="-342900" algn="just" rtl="0">
              <a:spcBef>
                <a:spcPts val="360"/>
              </a:spcBef>
              <a:spcAft>
                <a:spcPts val="0"/>
              </a:spcAft>
              <a:buClr>
                <a:schemeClr val="dk1"/>
              </a:buClr>
              <a:buSzPts val="1800"/>
              <a:buFont typeface="Wingdings"/>
              <a:buChar char="Ø"/>
            </a:pPr>
            <a:r>
              <a:rPr lang="en-US" sz="1800" dirty="0">
                <a:latin typeface="Verdana"/>
                <a:ea typeface="Verdana"/>
                <a:cs typeface="Verdana"/>
                <a:sym typeface="Verdana"/>
              </a:rPr>
              <a:t>To reduce the usage of touch in ATM.</a:t>
            </a:r>
            <a:endParaRPr dirty="0"/>
          </a:p>
          <a:p>
            <a:pPr marL="342900" lvl="0" indent="-342900" algn="just" rtl="0">
              <a:spcBef>
                <a:spcPts val="360"/>
              </a:spcBef>
              <a:spcAft>
                <a:spcPts val="0"/>
              </a:spcAft>
              <a:buClr>
                <a:schemeClr val="dk1"/>
              </a:buClr>
              <a:buSzPts val="1800"/>
              <a:buFont typeface="Wingdings"/>
              <a:buChar char="Ø"/>
            </a:pPr>
            <a:r>
              <a:rPr lang="en-US" sz="1800" dirty="0">
                <a:latin typeface="Verdana"/>
                <a:ea typeface="Verdana"/>
                <a:cs typeface="Verdana"/>
                <a:sym typeface="Verdana"/>
              </a:rPr>
              <a:t>To make the voice assistant which helps in doing the transaction more secure.</a:t>
            </a:r>
            <a:endParaRPr dirty="0"/>
          </a:p>
          <a:p>
            <a:pPr marL="285750" lvl="0" indent="-285750" algn="just" rtl="0">
              <a:spcBef>
                <a:spcPts val="360"/>
              </a:spcBef>
              <a:spcAft>
                <a:spcPts val="0"/>
              </a:spcAft>
              <a:buClr>
                <a:schemeClr val="dk1"/>
              </a:buClr>
              <a:buSzPts val="1800"/>
              <a:buFont typeface="Wingdings"/>
              <a:buChar char="Ø"/>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Introduction</a:t>
            </a:r>
            <a:endParaRPr sz="3600" b="1">
              <a:solidFill>
                <a:srgbClr val="FF0000"/>
              </a:solidFill>
              <a:latin typeface="Times New Roman"/>
              <a:ea typeface="Times New Roman"/>
              <a:cs typeface="Times New Roman"/>
              <a:sym typeface="Times New Roman"/>
            </a:endParaRPr>
          </a:p>
        </p:txBody>
      </p:sp>
      <p:sp>
        <p:nvSpPr>
          <p:cNvPr id="119" name="Google Shape;119;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1400"/>
              <a:buNone/>
            </a:pPr>
            <a:r>
              <a:rPr lang="en-US" sz="1800" dirty="0">
                <a:latin typeface="Verdana"/>
                <a:ea typeface="Verdana"/>
                <a:cs typeface="Verdana"/>
                <a:sym typeface="Verdana"/>
              </a:rPr>
              <a:t>The proposed project can be considered as ATM and a voice assistant is connected to it. The voice assistant takes the speech as input and coverts to text. Default language is set to it based on the language preferred there. To make this more secure, we can use sensors and allow only one person or we can use OTP instead of ATM pin while using voice. A voice enabled ATM is a type of automated teller machine (ATM) that provides audible instructions so that persons who cannot read an ATM screen can independently use the machine. All audible information is delivered privately through a standard headphone jack on the face of the machine or a separately attached telephone handset. Information is delivered to the customer either through pre-recorded sound files or via text-to-speech speech synthesis.</a:t>
            </a:r>
            <a:endParaRPr sz="1800" dirty="0">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System Requirements </a:t>
            </a:r>
            <a:endParaRPr/>
          </a:p>
        </p:txBody>
      </p:sp>
      <p:sp>
        <p:nvSpPr>
          <p:cNvPr id="125" name="Google Shape;125;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Clr>
                <a:schemeClr val="dk1"/>
              </a:buClr>
              <a:buSzPts val="1800"/>
              <a:buNone/>
            </a:pPr>
            <a:endParaRPr sz="1800">
              <a:latin typeface="Verdana"/>
              <a:ea typeface="Verdana"/>
              <a:cs typeface="Verdana"/>
              <a:sym typeface="Verdana"/>
            </a:endParaRPr>
          </a:p>
          <a:p>
            <a:pPr marL="342900" lvl="0" indent="-342900" algn="just" rtl="0">
              <a:spcBef>
                <a:spcPts val="360"/>
              </a:spcBef>
              <a:spcAft>
                <a:spcPts val="0"/>
              </a:spcAft>
              <a:buClr>
                <a:schemeClr val="dk1"/>
              </a:buClr>
              <a:buSzPts val="1800"/>
              <a:buFont typeface="Wingdings"/>
              <a:buChar char="Ø"/>
            </a:pPr>
            <a:r>
              <a:rPr lang="en-US" sz="1800" dirty="0">
                <a:latin typeface="Verdana"/>
                <a:ea typeface="Verdana"/>
                <a:cs typeface="Verdana"/>
                <a:sym typeface="Verdana"/>
              </a:rPr>
              <a:t>OS-Android4.4.4.Android5.0-present</a:t>
            </a:r>
            <a:endParaRPr sz="1800" dirty="0">
              <a:latin typeface="Verdana"/>
              <a:ea typeface="Verdana"/>
              <a:cs typeface="Verdana"/>
            </a:endParaRPr>
          </a:p>
          <a:p>
            <a:pPr marL="342900" lvl="0" indent="-342900" algn="just" rtl="0">
              <a:spcBef>
                <a:spcPts val="360"/>
              </a:spcBef>
              <a:spcAft>
                <a:spcPts val="0"/>
              </a:spcAft>
              <a:buClr>
                <a:schemeClr val="dk1"/>
              </a:buClr>
              <a:buSzPts val="1800"/>
              <a:buFont typeface="Wingdings"/>
              <a:buChar char="Ø"/>
            </a:pPr>
            <a:r>
              <a:rPr lang="en-US" sz="1800" dirty="0">
                <a:latin typeface="Verdana"/>
                <a:ea typeface="Verdana"/>
                <a:cs typeface="Verdana"/>
                <a:sym typeface="Verdana"/>
              </a:rPr>
              <a:t>Processor-Core i3 processor or above</a:t>
            </a:r>
            <a:endParaRPr sz="1800" dirty="0">
              <a:latin typeface="Verdana"/>
              <a:ea typeface="Verdana"/>
              <a:cs typeface="Verdana"/>
            </a:endParaRPr>
          </a:p>
          <a:p>
            <a:pPr marL="342900" lvl="0" indent="-342900" algn="just" rtl="0">
              <a:spcBef>
                <a:spcPts val="360"/>
              </a:spcBef>
              <a:spcAft>
                <a:spcPts val="0"/>
              </a:spcAft>
              <a:buClr>
                <a:schemeClr val="dk1"/>
              </a:buClr>
              <a:buSzPts val="1800"/>
              <a:buFont typeface="Wingdings"/>
              <a:buChar char="Ø"/>
            </a:pPr>
            <a:r>
              <a:rPr lang="en-US" sz="1800" dirty="0">
                <a:latin typeface="Verdana"/>
                <a:ea typeface="Verdana"/>
                <a:cs typeface="Verdana"/>
                <a:sym typeface="Verdana"/>
              </a:rPr>
              <a:t>Storage-Between 40MB-80MB</a:t>
            </a:r>
            <a:endParaRPr sz="1800" dirty="0">
              <a:latin typeface="Verdana"/>
              <a:ea typeface="Verdana"/>
              <a:cs typeface="Verdana"/>
            </a:endParaRPr>
          </a:p>
          <a:p>
            <a:pPr marL="342900" lvl="0" indent="-342900" algn="just" rtl="0">
              <a:spcBef>
                <a:spcPts val="360"/>
              </a:spcBef>
              <a:spcAft>
                <a:spcPts val="0"/>
              </a:spcAft>
              <a:buClr>
                <a:schemeClr val="dk1"/>
              </a:buClr>
              <a:buSzPts val="1800"/>
              <a:buFont typeface="Wingdings"/>
              <a:buChar char="Ø"/>
            </a:pPr>
            <a:r>
              <a:rPr lang="en-US" sz="1800" dirty="0">
                <a:latin typeface="Verdana"/>
                <a:ea typeface="Verdana"/>
                <a:cs typeface="Verdana"/>
                <a:sym typeface="Verdana"/>
              </a:rPr>
              <a:t>RAM-Minimum 4gb,6-8gb is recommended</a:t>
            </a:r>
            <a:endParaRPr sz="1800" dirty="0">
              <a:latin typeface="Verdana"/>
              <a:ea typeface="Verdana"/>
              <a:cs typeface="Verdana"/>
            </a:endParaRPr>
          </a:p>
          <a:p>
            <a:pPr marL="342900" lvl="0" indent="-342900" algn="just" rtl="0">
              <a:spcBef>
                <a:spcPts val="360"/>
              </a:spcBef>
              <a:spcAft>
                <a:spcPts val="0"/>
              </a:spcAft>
              <a:buClr>
                <a:schemeClr val="dk1"/>
              </a:buClr>
              <a:buSzPts val="1800"/>
              <a:buFont typeface="Wingdings"/>
              <a:buChar char="Ø"/>
            </a:pPr>
            <a:r>
              <a:rPr lang="en-US" sz="1800" dirty="0">
                <a:latin typeface="Verdana"/>
                <a:ea typeface="Verdana"/>
                <a:cs typeface="Verdana"/>
                <a:sym typeface="Verdana"/>
              </a:rPr>
              <a:t>Screen-1200x800 pixels or higher</a:t>
            </a:r>
            <a:endParaRPr sz="1800" dirty="0">
              <a:latin typeface="Verdana"/>
              <a:ea typeface="Verdana"/>
              <a:cs typeface="Verdana"/>
            </a:endParaRPr>
          </a:p>
          <a:p>
            <a:pPr marL="342900" lvl="0" indent="-342900" algn="just" rtl="0">
              <a:spcBef>
                <a:spcPts val="360"/>
              </a:spcBef>
              <a:spcAft>
                <a:spcPts val="0"/>
              </a:spcAft>
              <a:buClr>
                <a:schemeClr val="dk1"/>
              </a:buClr>
              <a:buSzPts val="1800"/>
              <a:buFont typeface="Wingdings"/>
              <a:buChar char="Ø"/>
            </a:pPr>
            <a:r>
              <a:rPr lang="en-US" sz="1800" dirty="0">
                <a:latin typeface="Verdana"/>
                <a:ea typeface="Verdana"/>
                <a:cs typeface="Verdana"/>
                <a:sym typeface="Verdana"/>
              </a:rPr>
              <a:t>Software-Flutter and firebase, Android Studio, Eclipse</a:t>
            </a:r>
            <a:endParaRPr sz="1800">
              <a:latin typeface="Verdana"/>
              <a:ea typeface="Verdana"/>
              <a:cs typeface="Verdana"/>
            </a:endParaRPr>
          </a:p>
          <a:p>
            <a:pPr marL="342900" lvl="0" indent="-342900" algn="just" rtl="0">
              <a:spcBef>
                <a:spcPts val="360"/>
              </a:spcBef>
              <a:spcAft>
                <a:spcPts val="0"/>
              </a:spcAft>
              <a:buClr>
                <a:schemeClr val="dk1"/>
              </a:buClr>
              <a:buSzPts val="1800"/>
              <a:buFont typeface="Wingdings"/>
              <a:buChar char="Ø"/>
            </a:pPr>
            <a:r>
              <a:rPr lang="en-US" sz="1800" dirty="0">
                <a:latin typeface="Verdana"/>
                <a:ea typeface="Verdana"/>
                <a:cs typeface="Verdana"/>
                <a:sym typeface="Verdana"/>
              </a:rPr>
              <a:t>Permissions-Files, media, Location, Voice recorder</a:t>
            </a:r>
            <a:endParaRPr sz="1800">
              <a:latin typeface="Verdana"/>
              <a:ea typeface="Verdana"/>
              <a:cs typeface="Verdana"/>
            </a:endParaRPr>
          </a:p>
          <a:p>
            <a:pPr marL="342900" lvl="0" indent="-342900" algn="just" rtl="0">
              <a:spcBef>
                <a:spcPts val="360"/>
              </a:spcBef>
              <a:spcAft>
                <a:spcPts val="0"/>
              </a:spcAft>
              <a:buClr>
                <a:schemeClr val="dk1"/>
              </a:buClr>
              <a:buSzPts val="1800"/>
              <a:buFont typeface="Wingdings"/>
              <a:buChar char="Ø"/>
            </a:pPr>
            <a:r>
              <a:rPr lang="en-US" sz="1800" dirty="0">
                <a:latin typeface="Verdana"/>
                <a:ea typeface="Verdana"/>
                <a:cs typeface="Verdana"/>
                <a:sym typeface="Verdana"/>
              </a:rPr>
              <a:t>Browser/Internet-Application is designed to work online so it is recommended to have high speed internet connection.</a:t>
            </a:r>
            <a:endParaRPr sz="1800" dirty="0">
              <a:latin typeface="Verdana"/>
              <a:ea typeface="Verdana"/>
              <a:cs typeface="Verdana"/>
            </a:endParaRPr>
          </a:p>
          <a:p>
            <a:pPr marL="0" lvl="0" indent="0" algn="just" rtl="0">
              <a:spcBef>
                <a:spcPts val="640"/>
              </a:spcBef>
              <a:spcAft>
                <a:spcPts val="0"/>
              </a:spcAft>
              <a:buClr>
                <a:schemeClr val="dk1"/>
              </a:buClr>
              <a:buSzPts val="3200"/>
              <a:buNone/>
            </a:pPr>
            <a:endParaRPr>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0000"/>
              </a:buClr>
              <a:buSzPts val="3600"/>
              <a:buFont typeface="Times New Roman"/>
              <a:buNone/>
            </a:pPr>
            <a:r>
              <a:rPr lang="en-US" sz="3600" b="1">
                <a:solidFill>
                  <a:srgbClr val="FF0000"/>
                </a:solidFill>
                <a:latin typeface="Times New Roman"/>
                <a:ea typeface="Times New Roman"/>
                <a:cs typeface="Times New Roman"/>
                <a:sym typeface="Times New Roman"/>
              </a:rPr>
              <a:t>Societal Applications</a:t>
            </a:r>
            <a:endParaRPr sz="3600" b="1">
              <a:solidFill>
                <a:srgbClr val="FF0000"/>
              </a:solidFill>
              <a:latin typeface="Times New Roman"/>
              <a:ea typeface="Times New Roman"/>
              <a:cs typeface="Times New Roman"/>
              <a:sym typeface="Times New Roman"/>
            </a:endParaRPr>
          </a:p>
        </p:txBody>
      </p:sp>
      <p:sp>
        <p:nvSpPr>
          <p:cNvPr id="131" name="Google Shape;131;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1800"/>
              <a:buFont typeface="Wingdings"/>
              <a:buChar char="Ø"/>
            </a:pPr>
            <a:r>
              <a:rPr lang="en-US" sz="1800" dirty="0">
                <a:latin typeface="Verdana"/>
                <a:ea typeface="Verdana"/>
                <a:cs typeface="Verdana"/>
                <a:sym typeface="Verdana"/>
              </a:rPr>
              <a:t>This app provides the basic model of voice enabled ATM, which can be used for assisting ATM transactions.</a:t>
            </a:r>
            <a:endParaRPr lang="en-US"/>
          </a:p>
          <a:p>
            <a:pPr marL="342900" lvl="0" indent="-342900" algn="just" rtl="0">
              <a:spcBef>
                <a:spcPts val="360"/>
              </a:spcBef>
              <a:spcAft>
                <a:spcPts val="0"/>
              </a:spcAft>
              <a:buClr>
                <a:schemeClr val="dk1"/>
              </a:buClr>
              <a:buSzPts val="1800"/>
              <a:buFont typeface="Wingdings"/>
              <a:buChar char="Ø"/>
            </a:pPr>
            <a:r>
              <a:rPr lang="en-US" sz="1800" dirty="0">
                <a:latin typeface="Verdana"/>
                <a:ea typeface="Verdana"/>
                <a:cs typeface="Verdana"/>
                <a:sym typeface="Verdana"/>
              </a:rPr>
              <a:t>It also provides assistance to visually impaired to make transactions.</a:t>
            </a:r>
            <a:endParaRPr/>
          </a:p>
          <a:p>
            <a:pPr marL="342900" lvl="0" indent="-342900" algn="just" rtl="0">
              <a:spcBef>
                <a:spcPts val="360"/>
              </a:spcBef>
              <a:spcAft>
                <a:spcPts val="0"/>
              </a:spcAft>
              <a:buClr>
                <a:schemeClr val="dk1"/>
              </a:buClr>
              <a:buSzPts val="1800"/>
              <a:buFont typeface="Wingdings"/>
              <a:buChar char="Ø"/>
            </a:pPr>
            <a:r>
              <a:rPr lang="en-US" sz="1800" dirty="0">
                <a:latin typeface="Verdana"/>
                <a:ea typeface="Verdana"/>
                <a:cs typeface="Verdana"/>
                <a:sym typeface="Verdana"/>
              </a:rPr>
              <a:t>The voice assistant makes the transaction easier and helps to achieve less work-fast transaction.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6CC4F-A075-407C-9C45-B93FA587123A}"/>
              </a:ext>
            </a:extLst>
          </p:cNvPr>
          <p:cNvSpPr>
            <a:spLocks noGrp="1"/>
          </p:cNvSpPr>
          <p:nvPr>
            <p:ph type="ctrTitle"/>
          </p:nvPr>
        </p:nvSpPr>
        <p:spPr>
          <a:xfrm>
            <a:off x="685800" y="475917"/>
            <a:ext cx="7772400" cy="1040611"/>
          </a:xfrm>
        </p:spPr>
        <p:txBody>
          <a:bodyPr>
            <a:normAutofit/>
          </a:bodyPr>
          <a:lstStyle/>
          <a:p>
            <a:r>
              <a:rPr lang="en-US" sz="3600" b="1" dirty="0">
                <a:solidFill>
                  <a:srgbClr val="FF0000"/>
                </a:solidFill>
                <a:latin typeface="Times New Roman"/>
              </a:rPr>
              <a:t>DESIGN</a:t>
            </a:r>
          </a:p>
        </p:txBody>
      </p:sp>
      <p:sp>
        <p:nvSpPr>
          <p:cNvPr id="3" name="Subtitle 2">
            <a:extLst>
              <a:ext uri="{FF2B5EF4-FFF2-40B4-BE49-F238E27FC236}">
                <a16:creationId xmlns:a16="http://schemas.microsoft.com/office/drawing/2014/main" id="{D3A352DB-C448-4D8C-BC58-9C8C1845653E}"/>
              </a:ext>
            </a:extLst>
          </p:cNvPr>
          <p:cNvSpPr>
            <a:spLocks noGrp="1"/>
          </p:cNvSpPr>
          <p:nvPr>
            <p:ph type="subTitle" idx="1"/>
          </p:nvPr>
        </p:nvSpPr>
        <p:spPr>
          <a:xfrm>
            <a:off x="879036" y="2383250"/>
            <a:ext cx="6400800" cy="2396721"/>
          </a:xfrm>
        </p:spPr>
        <p:txBody>
          <a:bodyPr>
            <a:normAutofit/>
          </a:bodyPr>
          <a:lstStyle/>
          <a:p>
            <a:pPr marL="482600" indent="-457200" algn="just">
              <a:buFont typeface="Wingdings"/>
              <a:buChar char="Ø"/>
            </a:pPr>
            <a:r>
              <a:rPr lang="en-US" sz="1800" dirty="0" err="1">
                <a:latin typeface="Verdana"/>
              </a:rPr>
              <a:t>Usecase</a:t>
            </a:r>
            <a:r>
              <a:rPr lang="en-US" sz="1800" dirty="0">
                <a:latin typeface="Verdana"/>
              </a:rPr>
              <a:t> Diagram</a:t>
            </a:r>
          </a:p>
          <a:p>
            <a:pPr marL="482600" indent="-457200" algn="just">
              <a:buFont typeface="Wingdings"/>
              <a:buChar char="Ø"/>
            </a:pPr>
            <a:r>
              <a:rPr lang="en-US" sz="1800" dirty="0">
                <a:latin typeface="Verdana"/>
              </a:rPr>
              <a:t>Class Diagram</a:t>
            </a:r>
          </a:p>
          <a:p>
            <a:pPr marL="482600" indent="-457200" algn="just">
              <a:buFont typeface="Wingdings"/>
              <a:buChar char="Ø"/>
            </a:pPr>
            <a:r>
              <a:rPr lang="en-US" sz="1800" dirty="0">
                <a:latin typeface="Verdana"/>
              </a:rPr>
              <a:t>Sequence Diagram</a:t>
            </a:r>
          </a:p>
          <a:p>
            <a:pPr marL="482600" indent="-457200" algn="just">
              <a:buFont typeface="Wingdings"/>
              <a:buChar char="Ø"/>
            </a:pPr>
            <a:r>
              <a:rPr lang="en-US" sz="1800" dirty="0">
                <a:latin typeface="Verdana"/>
              </a:rPr>
              <a:t>Activity Diagram</a:t>
            </a:r>
          </a:p>
        </p:txBody>
      </p:sp>
    </p:spTree>
    <p:extLst>
      <p:ext uri="{BB962C8B-B14F-4D97-AF65-F5344CB8AC3E}">
        <p14:creationId xmlns:p14="http://schemas.microsoft.com/office/powerpoint/2010/main" val="259698126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28</Slides>
  <Notes>10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A Socially Relevant Project -I presentation on Voice Enabled ATM</vt:lpstr>
      <vt:lpstr>Contents</vt:lpstr>
      <vt:lpstr>Problem Statement</vt:lpstr>
      <vt:lpstr>Abstract</vt:lpstr>
      <vt:lpstr>Objectives</vt:lpstr>
      <vt:lpstr>Introduction</vt:lpstr>
      <vt:lpstr>System Requirements </vt:lpstr>
      <vt:lpstr>Societal Applications</vt:lpstr>
      <vt:lpstr>DESIGN</vt:lpstr>
      <vt:lpstr>Use Case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Socially Relevant Project -I presentation on Voice Enabled ATM</dc:title>
  <dc:creator>APPLE</dc:creator>
  <cp:revision>773</cp:revision>
  <dcterms:created xsi:type="dcterms:W3CDTF">2018-02-12T04:29:38Z</dcterms:created>
  <dcterms:modified xsi:type="dcterms:W3CDTF">2021-12-03T16:31:58Z</dcterms:modified>
</cp:coreProperties>
</file>