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38" r:id="rId3"/>
    <p:sldId id="339" r:id="rId4"/>
    <p:sldId id="340" r:id="rId5"/>
    <p:sldId id="341" r:id="rId6"/>
    <p:sldId id="342" r:id="rId7"/>
    <p:sldId id="343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AE4C9"/>
    <a:srgbClr val="C6D4E5"/>
    <a:srgbClr val="B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5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63167-F82F-6A4A-A47D-FA9E2B22D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03890" y="4465178"/>
            <a:ext cx="13442731" cy="106569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DataTables Sort On Date Field- 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FCA55-778E-1A4E-9E87-CD6AF9BE6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0090" y="5530868"/>
            <a:ext cx="10180696" cy="542592"/>
          </a:xfrm>
        </p:spPr>
        <p:txBody>
          <a:bodyPr>
            <a:noAutofit/>
          </a:bodyPr>
          <a:lstStyle/>
          <a:p>
            <a:r>
              <a:rPr lang="en-US" sz="4000" dirty="0"/>
              <a:t>Inch by Inch Series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B1CBB-0C02-9E48-8A29-B60EAD48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382" y="0"/>
            <a:ext cx="4170136" cy="41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4FB44-3DB4-1243-A455-372C677DAF89}"/>
              </a:ext>
            </a:extLst>
          </p:cNvPr>
          <p:cNvSpPr/>
          <p:nvPr/>
        </p:nvSpPr>
        <p:spPr>
          <a:xfrm>
            <a:off x="111995" y="2646058"/>
            <a:ext cx="119013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builds on The Table Sorting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4D57E-84E1-D041-B835-80A26163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" y="0"/>
            <a:ext cx="668159" cy="6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4625AF-D149-A84D-89CB-88AC049DCFC9}"/>
              </a:ext>
            </a:extLst>
          </p:cNvPr>
          <p:cNvSpPr txBox="1">
            <a:spLocks/>
          </p:cNvSpPr>
          <p:nvPr/>
        </p:nvSpPr>
        <p:spPr>
          <a:xfrm>
            <a:off x="1198178" y="333244"/>
            <a:ext cx="9543393" cy="69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Have you tried to Sort on your Date Field using DataTables?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B8528-A7A7-AB4D-8E15-606785176678}"/>
              </a:ext>
            </a:extLst>
          </p:cNvPr>
          <p:cNvSpPr txBox="1"/>
          <p:nvPr/>
        </p:nvSpPr>
        <p:spPr>
          <a:xfrm>
            <a:off x="1700035" y="5042271"/>
            <a:ext cx="968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You will see this implementation is not hard at all!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DA94D-E417-264C-8975-FB27FB01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" y="0"/>
            <a:ext cx="668159" cy="666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69EF4-9ED4-6141-A1CA-6391EA4CDCD4}"/>
              </a:ext>
            </a:extLst>
          </p:cNvPr>
          <p:cNvSpPr txBox="1"/>
          <p:nvPr/>
        </p:nvSpPr>
        <p:spPr>
          <a:xfrm>
            <a:off x="1700036" y="1418897"/>
            <a:ext cx="87997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so, its likely that it doesn’t work at all. Many of us are not even aware of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432FF"/>
                </a:solidFill>
              </a:rPr>
              <a:t>Why?  </a:t>
            </a:r>
            <a:r>
              <a:rPr lang="en-US" sz="2400" dirty="0"/>
              <a:t>This is because of the countless ways to represent a date and support for date formats varying  significantly by different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 we get this to work with DataTables?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a number of libraries that could work, we will use </a:t>
            </a:r>
            <a:r>
              <a:rPr lang="en-US" sz="2400" dirty="0">
                <a:solidFill>
                  <a:srgbClr val="0432FF"/>
                </a:solidFill>
              </a:rPr>
              <a:t>Moment.js</a:t>
            </a:r>
          </a:p>
        </p:txBody>
      </p:sp>
    </p:spTree>
    <p:extLst>
      <p:ext uri="{BB962C8B-B14F-4D97-AF65-F5344CB8AC3E}">
        <p14:creationId xmlns:p14="http://schemas.microsoft.com/office/powerpoint/2010/main" val="6100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56A834-22F8-AA48-927A-EC89150FE019}"/>
              </a:ext>
            </a:extLst>
          </p:cNvPr>
          <p:cNvSpPr/>
          <p:nvPr/>
        </p:nvSpPr>
        <p:spPr>
          <a:xfrm>
            <a:off x="714701" y="3628269"/>
            <a:ext cx="10510346" cy="92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96A2C-B3B6-E648-8A80-36230DE3C3D9}"/>
              </a:ext>
            </a:extLst>
          </p:cNvPr>
          <p:cNvSpPr/>
          <p:nvPr/>
        </p:nvSpPr>
        <p:spPr>
          <a:xfrm>
            <a:off x="735723" y="1702718"/>
            <a:ext cx="10510346" cy="92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400BB-324A-4040-B4AF-AA06A2FCF092}"/>
              </a:ext>
            </a:extLst>
          </p:cNvPr>
          <p:cNvSpPr txBox="1">
            <a:spLocks/>
          </p:cNvSpPr>
          <p:nvPr/>
        </p:nvSpPr>
        <p:spPr>
          <a:xfrm>
            <a:off x="1324303" y="143151"/>
            <a:ext cx="9543393" cy="69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What do we need to make Moment.js to work with DataTables?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4E623C-2534-1A48-8DBC-1A7FD51BC8E7}"/>
              </a:ext>
            </a:extLst>
          </p:cNvPr>
          <p:cNvSpPr/>
          <p:nvPr/>
        </p:nvSpPr>
        <p:spPr>
          <a:xfrm>
            <a:off x="735723" y="1837133"/>
            <a:ext cx="1240220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</a:t>
            </a:r>
            <a:r>
              <a:rPr lang="en-US" sz="1600" b="1" dirty="0">
                <a:solidFill>
                  <a:srgbClr val="000080"/>
                </a:solidFill>
              </a:rPr>
              <a:t>script </a:t>
            </a:r>
            <a:r>
              <a:rPr lang="en-US" sz="1600" b="1" dirty="0">
                <a:solidFill>
                  <a:srgbClr val="0000FF"/>
                </a:solidFill>
              </a:rPr>
              <a:t>type=</a:t>
            </a:r>
            <a:r>
              <a:rPr lang="en-US" sz="1600" b="1" dirty="0">
                <a:solidFill>
                  <a:srgbClr val="008000"/>
                </a:solidFill>
              </a:rPr>
              <a:t>"text/javascript" </a:t>
            </a:r>
            <a:r>
              <a:rPr lang="en-US" sz="1600" b="1" dirty="0" err="1">
                <a:solidFill>
                  <a:srgbClr val="0000FF"/>
                </a:solidFill>
              </a:rPr>
              <a:t>src</a:t>
            </a:r>
            <a:r>
              <a:rPr lang="en-US" sz="1600" b="1" dirty="0">
                <a:solidFill>
                  <a:srgbClr val="0000FF"/>
                </a:solidFill>
              </a:rPr>
              <a:t>=</a:t>
            </a:r>
            <a:r>
              <a:rPr lang="en-US" sz="1600" b="1" dirty="0">
                <a:solidFill>
                  <a:srgbClr val="008000"/>
                </a:solidFill>
              </a:rPr>
              <a:t>"https://cdnjs.cloudflare.com/ajax/libs/moment.js/2.8.4/moment.min.js"</a:t>
            </a:r>
            <a:r>
              <a:rPr lang="en-US" sz="1600" dirty="0"/>
              <a:t>&gt;&lt;/</a:t>
            </a:r>
            <a:r>
              <a:rPr lang="en-US" sz="1600" b="1" dirty="0">
                <a:solidFill>
                  <a:srgbClr val="000080"/>
                </a:solidFill>
              </a:rPr>
              <a:t>script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b="1" dirty="0">
                <a:solidFill>
                  <a:srgbClr val="000080"/>
                </a:solidFill>
              </a:rPr>
              <a:t>script </a:t>
            </a:r>
            <a:r>
              <a:rPr lang="en-US" sz="1600" b="1" dirty="0">
                <a:solidFill>
                  <a:srgbClr val="0000FF"/>
                </a:solidFill>
              </a:rPr>
              <a:t>type=</a:t>
            </a:r>
            <a:r>
              <a:rPr lang="en-US" sz="1600" b="1" dirty="0">
                <a:solidFill>
                  <a:srgbClr val="008000"/>
                </a:solidFill>
              </a:rPr>
              <a:t>"text/javascript" </a:t>
            </a:r>
            <a:r>
              <a:rPr lang="en-US" sz="1600" b="1" dirty="0" err="1">
                <a:solidFill>
                  <a:srgbClr val="0000FF"/>
                </a:solidFill>
              </a:rPr>
              <a:t>src</a:t>
            </a:r>
            <a:r>
              <a:rPr lang="en-US" sz="1600" b="1" dirty="0">
                <a:solidFill>
                  <a:srgbClr val="0000FF"/>
                </a:solidFill>
              </a:rPr>
              <a:t>=</a:t>
            </a:r>
            <a:r>
              <a:rPr lang="en-US" sz="1600" b="1" dirty="0">
                <a:solidFill>
                  <a:srgbClr val="008000"/>
                </a:solidFill>
              </a:rPr>
              <a:t>"https://cdn.datatables.net/plug-ins/1.10.19/sorting/datetime-moment.js"</a:t>
            </a:r>
            <a:r>
              <a:rPr lang="en-US" sz="1600" dirty="0"/>
              <a:t>&gt;&lt;/</a:t>
            </a:r>
            <a:r>
              <a:rPr lang="en-US" sz="1600" b="1" dirty="0">
                <a:solidFill>
                  <a:srgbClr val="000080"/>
                </a:solidFill>
              </a:rPr>
              <a:t>script</a:t>
            </a:r>
            <a:r>
              <a:rPr lang="en-US" dirty="0"/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11077-B096-7A49-816B-4B90C3459594}"/>
              </a:ext>
            </a:extLst>
          </p:cNvPr>
          <p:cNvSpPr/>
          <p:nvPr/>
        </p:nvSpPr>
        <p:spPr>
          <a:xfrm>
            <a:off x="3469667" y="3843424"/>
            <a:ext cx="401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0E7A"/>
                </a:solidFill>
              </a:rPr>
              <a:t>$</a:t>
            </a:r>
            <a:r>
              <a:rPr lang="en-US" dirty="0"/>
              <a:t>.</a:t>
            </a:r>
            <a:r>
              <a:rPr lang="en-US" b="1" dirty="0">
                <a:solidFill>
                  <a:srgbClr val="660E7A"/>
                </a:solidFill>
              </a:rPr>
              <a:t>fn</a:t>
            </a:r>
            <a:r>
              <a:rPr lang="en-US" dirty="0"/>
              <a:t>.dataTable.moment( </a:t>
            </a:r>
            <a:r>
              <a:rPr lang="en-US" b="1" dirty="0">
                <a:solidFill>
                  <a:srgbClr val="008000"/>
                </a:solidFill>
              </a:rPr>
              <a:t>'D-MMM-YY' </a:t>
            </a:r>
            <a:r>
              <a:rPr lang="en-US" dirty="0"/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B044F-5525-7844-A86F-83E2D9E80575}"/>
              </a:ext>
            </a:extLst>
          </p:cNvPr>
          <p:cNvSpPr txBox="1"/>
          <p:nvPr/>
        </p:nvSpPr>
        <p:spPr>
          <a:xfrm>
            <a:off x="-45932" y="1096200"/>
            <a:ext cx="75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2FF"/>
                </a:solidFill>
              </a:rPr>
              <a:t>1. </a:t>
            </a:r>
            <a:r>
              <a:rPr lang="en-US" b="1" dirty="0"/>
              <a:t>Add this to your JavasScript files </a:t>
            </a:r>
            <a:r>
              <a:rPr lang="en-US" dirty="0"/>
              <a:t>– </a:t>
            </a:r>
            <a:r>
              <a:rPr lang="en-US" i="1" dirty="0"/>
              <a:t>This includes Moment.js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93D17-8D69-CE43-A8BE-75A9271580B4}"/>
              </a:ext>
            </a:extLst>
          </p:cNvPr>
          <p:cNvSpPr txBox="1"/>
          <p:nvPr/>
        </p:nvSpPr>
        <p:spPr>
          <a:xfrm>
            <a:off x="-231226" y="3072871"/>
            <a:ext cx="1286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2FF"/>
                </a:solidFill>
              </a:rPr>
              <a:t>2</a:t>
            </a:r>
            <a:r>
              <a:rPr lang="en-US" b="1" dirty="0"/>
              <a:t>. Add this to your JavasScript code</a:t>
            </a:r>
            <a:r>
              <a:rPr lang="en-US" dirty="0"/>
              <a:t> – </a:t>
            </a:r>
            <a:r>
              <a:rPr lang="en-US" i="1" dirty="0"/>
              <a:t>This registers the date/time format you want DataTables to Detect and sort 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CAC43-284D-4042-B7CF-59EAB05E512E}"/>
              </a:ext>
            </a:extLst>
          </p:cNvPr>
          <p:cNvSpPr txBox="1"/>
          <p:nvPr/>
        </p:nvSpPr>
        <p:spPr>
          <a:xfrm>
            <a:off x="735723" y="5168396"/>
            <a:ext cx="968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That’s all you need to do!</a:t>
            </a:r>
          </a:p>
        </p:txBody>
      </p:sp>
    </p:spTree>
    <p:extLst>
      <p:ext uri="{BB962C8B-B14F-4D97-AF65-F5344CB8AC3E}">
        <p14:creationId xmlns:p14="http://schemas.microsoft.com/office/powerpoint/2010/main" val="185665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FF381BA-52D7-374A-8E85-14EABC99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787" y="827923"/>
            <a:ext cx="4979785" cy="5912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C5B6A-7562-0A43-940F-0A409EC93D0F}"/>
              </a:ext>
            </a:extLst>
          </p:cNvPr>
          <p:cNvSpPr txBox="1">
            <a:spLocks/>
          </p:cNvSpPr>
          <p:nvPr/>
        </p:nvSpPr>
        <p:spPr>
          <a:xfrm>
            <a:off x="1397875" y="-109097"/>
            <a:ext cx="9543393" cy="69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Help me implement this changes and get to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3E42A-3912-954A-899D-F5AD1F8DAA96}"/>
              </a:ext>
            </a:extLst>
          </p:cNvPr>
          <p:cNvSpPr txBox="1"/>
          <p:nvPr/>
        </p:nvSpPr>
        <p:spPr>
          <a:xfrm>
            <a:off x="735725" y="45903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a html template with a table and the correct tags in it and some data in it to prove it is working?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4F041-11EE-C048-9504-A10FEC756483}"/>
              </a:ext>
            </a:extLst>
          </p:cNvPr>
          <p:cNvSpPr/>
          <p:nvPr/>
        </p:nvSpPr>
        <p:spPr>
          <a:xfrm>
            <a:off x="189567" y="60929"/>
            <a:ext cx="678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E5DF25-A756-F44A-8C7D-7119136A3493}"/>
              </a:ext>
            </a:extLst>
          </p:cNvPr>
          <p:cNvSpPr/>
          <p:nvPr/>
        </p:nvSpPr>
        <p:spPr>
          <a:xfrm>
            <a:off x="3455730" y="1001829"/>
            <a:ext cx="756745" cy="18362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B736E4-00DA-BF4B-84E0-831B55BEE586}"/>
              </a:ext>
            </a:extLst>
          </p:cNvPr>
          <p:cNvSpPr/>
          <p:nvPr/>
        </p:nvSpPr>
        <p:spPr>
          <a:xfrm>
            <a:off x="3533785" y="1965723"/>
            <a:ext cx="756745" cy="18362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5896E3-83F7-ED47-B5BE-BA994987735C}"/>
              </a:ext>
            </a:extLst>
          </p:cNvPr>
          <p:cNvSpPr/>
          <p:nvPr/>
        </p:nvSpPr>
        <p:spPr>
          <a:xfrm>
            <a:off x="3518017" y="2137460"/>
            <a:ext cx="756745" cy="18362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E52C68-A8AB-9A41-912F-4A5A8544CD3C}"/>
              </a:ext>
            </a:extLst>
          </p:cNvPr>
          <p:cNvSpPr/>
          <p:nvPr/>
        </p:nvSpPr>
        <p:spPr>
          <a:xfrm>
            <a:off x="3788332" y="828801"/>
            <a:ext cx="1103586" cy="21520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877D4-7494-EB47-B83E-33F20AE876C8}"/>
              </a:ext>
            </a:extLst>
          </p:cNvPr>
          <p:cNvSpPr/>
          <p:nvPr/>
        </p:nvSpPr>
        <p:spPr>
          <a:xfrm>
            <a:off x="8533821" y="1106099"/>
            <a:ext cx="210207" cy="183626"/>
          </a:xfrm>
          <a:prstGeom prst="ellipse">
            <a:avLst/>
          </a:prstGeom>
          <a:solidFill>
            <a:srgbClr val="0432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5BEAE-0E49-B643-AADD-12DDCC2F6AB6}"/>
              </a:ext>
            </a:extLst>
          </p:cNvPr>
          <p:cNvSpPr/>
          <p:nvPr/>
        </p:nvSpPr>
        <p:spPr>
          <a:xfrm>
            <a:off x="3631322" y="786724"/>
            <a:ext cx="210207" cy="183626"/>
          </a:xfrm>
          <a:prstGeom prst="ellipse">
            <a:avLst/>
          </a:prstGeom>
          <a:solidFill>
            <a:srgbClr val="0432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FC336F-986D-E244-8B7C-C9E758127996}"/>
              </a:ext>
            </a:extLst>
          </p:cNvPr>
          <p:cNvSpPr/>
          <p:nvPr/>
        </p:nvSpPr>
        <p:spPr>
          <a:xfrm>
            <a:off x="8533821" y="1941220"/>
            <a:ext cx="210207" cy="1836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4BC5F3-6885-0644-A0E8-C3EDDD0C13AD}"/>
              </a:ext>
            </a:extLst>
          </p:cNvPr>
          <p:cNvSpPr/>
          <p:nvPr/>
        </p:nvSpPr>
        <p:spPr>
          <a:xfrm>
            <a:off x="3196684" y="994413"/>
            <a:ext cx="210207" cy="1836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2D7FEF-D983-FA4A-BB20-EB5F942BFA2C}"/>
              </a:ext>
            </a:extLst>
          </p:cNvPr>
          <p:cNvSpPr/>
          <p:nvPr/>
        </p:nvSpPr>
        <p:spPr>
          <a:xfrm>
            <a:off x="3252314" y="1965723"/>
            <a:ext cx="210207" cy="1836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A9235F-E48D-7C48-BEC1-4F0CA9A458ED}"/>
              </a:ext>
            </a:extLst>
          </p:cNvPr>
          <p:cNvSpPr/>
          <p:nvPr/>
        </p:nvSpPr>
        <p:spPr>
          <a:xfrm>
            <a:off x="8533820" y="3078822"/>
            <a:ext cx="210207" cy="18362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69CCCF-08FC-3849-BD9A-9374CAC0386F}"/>
              </a:ext>
            </a:extLst>
          </p:cNvPr>
          <p:cNvSpPr/>
          <p:nvPr/>
        </p:nvSpPr>
        <p:spPr>
          <a:xfrm>
            <a:off x="3245523" y="2194322"/>
            <a:ext cx="210207" cy="18362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895F4-881A-C642-A899-6F147A6C2C82}"/>
              </a:ext>
            </a:extLst>
          </p:cNvPr>
          <p:cNvSpPr txBox="1"/>
          <p:nvPr/>
        </p:nvSpPr>
        <p:spPr>
          <a:xfrm>
            <a:off x="8780168" y="984259"/>
            <a:ext cx="246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use an </a:t>
            </a:r>
            <a:r>
              <a:rPr lang="en-US" sz="1200" b="1" dirty="0">
                <a:solidFill>
                  <a:srgbClr val="0432FF"/>
                </a:solidFill>
              </a:rPr>
              <a:t>id tag </a:t>
            </a:r>
            <a:r>
              <a:rPr lang="en-US" sz="1200" dirty="0"/>
              <a:t>to tie to the javascript code section ( which is not seen on this slide)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697AB6-451F-1442-95B4-0B74E82FEB0C}"/>
              </a:ext>
            </a:extLst>
          </p:cNvPr>
          <p:cNvSpPr txBox="1"/>
          <p:nvPr/>
        </p:nvSpPr>
        <p:spPr>
          <a:xfrm>
            <a:off x="8780168" y="1889420"/>
            <a:ext cx="229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use </a:t>
            </a:r>
            <a:r>
              <a:rPr lang="en-US" sz="1200" b="1" dirty="0">
                <a:solidFill>
                  <a:srgbClr val="0432FF"/>
                </a:solidFill>
              </a:rPr>
              <a:t>&lt;thead&gt; </a:t>
            </a:r>
            <a:r>
              <a:rPr lang="en-US" sz="1200" dirty="0"/>
              <a:t>open and closing tags as opposed to </a:t>
            </a:r>
            <a:r>
              <a:rPr lang="en-US" sz="1200" b="1" dirty="0">
                <a:solidFill>
                  <a:srgbClr val="0432FF"/>
                </a:solidFill>
              </a:rPr>
              <a:t>&lt;head&gt; </a:t>
            </a:r>
            <a:r>
              <a:rPr lang="en-US" sz="1200" dirty="0"/>
              <a:t>tags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A54FF6-80FF-B040-BD1F-7259A626CE99}"/>
              </a:ext>
            </a:extLst>
          </p:cNvPr>
          <p:cNvSpPr txBox="1"/>
          <p:nvPr/>
        </p:nvSpPr>
        <p:spPr>
          <a:xfrm>
            <a:off x="8780168" y="3075414"/>
            <a:ext cx="229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use </a:t>
            </a:r>
            <a:r>
              <a:rPr lang="en-US" sz="1200" b="1" dirty="0">
                <a:solidFill>
                  <a:srgbClr val="0432FF"/>
                </a:solidFill>
              </a:rPr>
              <a:t>&lt;tbody&gt; </a:t>
            </a:r>
            <a:r>
              <a:rPr lang="en-US" sz="1200" dirty="0"/>
              <a:t>open and closing tags as opposed to </a:t>
            </a:r>
            <a:r>
              <a:rPr lang="en-US" sz="1200" b="1" dirty="0">
                <a:solidFill>
                  <a:srgbClr val="0432FF"/>
                </a:solidFill>
              </a:rPr>
              <a:t>&lt;body&gt; </a:t>
            </a:r>
            <a:r>
              <a:rPr lang="en-US" sz="1200" dirty="0"/>
              <a:t>tags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7F0D91-4EBC-954F-A7CB-E5FDC82CB4E7}"/>
              </a:ext>
            </a:extLst>
          </p:cNvPr>
          <p:cNvSpPr/>
          <p:nvPr/>
        </p:nvSpPr>
        <p:spPr>
          <a:xfrm>
            <a:off x="3274873" y="6590281"/>
            <a:ext cx="756745" cy="18362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C03865-D97C-9240-AAEC-C01F742C10F8}"/>
              </a:ext>
            </a:extLst>
          </p:cNvPr>
          <p:cNvSpPr/>
          <p:nvPr/>
        </p:nvSpPr>
        <p:spPr>
          <a:xfrm>
            <a:off x="3061588" y="6568849"/>
            <a:ext cx="210207" cy="18362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6511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642E5D-6866-A843-BD23-F0CFDF96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74" y="3920412"/>
            <a:ext cx="3542019" cy="2421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45A1FC-A7D3-AB46-856F-82A1783A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23" y="1368344"/>
            <a:ext cx="10815046" cy="1385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C5B6A-7562-0A43-940F-0A409EC93D0F}"/>
              </a:ext>
            </a:extLst>
          </p:cNvPr>
          <p:cNvSpPr txBox="1">
            <a:spLocks/>
          </p:cNvSpPr>
          <p:nvPr/>
        </p:nvSpPr>
        <p:spPr>
          <a:xfrm>
            <a:off x="1397875" y="-109097"/>
            <a:ext cx="9543393" cy="69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Help me implement this changes and get to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3E42A-3912-954A-899D-F5AD1F8DAA96}"/>
              </a:ext>
            </a:extLst>
          </p:cNvPr>
          <p:cNvSpPr txBox="1"/>
          <p:nvPr/>
        </p:nvSpPr>
        <p:spPr>
          <a:xfrm>
            <a:off x="882868" y="540763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javascript files to support </a:t>
            </a:r>
            <a:r>
              <a:rPr lang="en-US" dirty="0">
                <a:solidFill>
                  <a:srgbClr val="0432FF"/>
                </a:solidFill>
              </a:rPr>
              <a:t>Moment.js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4F041-11EE-C048-9504-A10FEC756483}"/>
              </a:ext>
            </a:extLst>
          </p:cNvPr>
          <p:cNvSpPr/>
          <p:nvPr/>
        </p:nvSpPr>
        <p:spPr>
          <a:xfrm>
            <a:off x="222223" y="182769"/>
            <a:ext cx="721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B736E4-00DA-BF4B-84E0-831B55BEE586}"/>
              </a:ext>
            </a:extLst>
          </p:cNvPr>
          <p:cNvSpPr/>
          <p:nvPr/>
        </p:nvSpPr>
        <p:spPr>
          <a:xfrm>
            <a:off x="2110074" y="4571834"/>
            <a:ext cx="3584829" cy="461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877D4-7494-EB47-B83E-33F20AE876C8}"/>
              </a:ext>
            </a:extLst>
          </p:cNvPr>
          <p:cNvSpPr/>
          <p:nvPr/>
        </p:nvSpPr>
        <p:spPr>
          <a:xfrm>
            <a:off x="9286420" y="2392214"/>
            <a:ext cx="210207" cy="183626"/>
          </a:xfrm>
          <a:prstGeom prst="ellipse">
            <a:avLst/>
          </a:prstGeom>
          <a:solidFill>
            <a:srgbClr val="0432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5BEAE-0E49-B643-AADD-12DDCC2F6AB6}"/>
              </a:ext>
            </a:extLst>
          </p:cNvPr>
          <p:cNvSpPr/>
          <p:nvPr/>
        </p:nvSpPr>
        <p:spPr>
          <a:xfrm>
            <a:off x="7393934" y="4054976"/>
            <a:ext cx="210207" cy="183626"/>
          </a:xfrm>
          <a:prstGeom prst="ellipse">
            <a:avLst/>
          </a:prstGeom>
          <a:solidFill>
            <a:srgbClr val="0432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FC336F-986D-E244-8B7C-C9E758127996}"/>
              </a:ext>
            </a:extLst>
          </p:cNvPr>
          <p:cNvSpPr/>
          <p:nvPr/>
        </p:nvSpPr>
        <p:spPr>
          <a:xfrm>
            <a:off x="5660717" y="4571834"/>
            <a:ext cx="210207" cy="1836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4BC5F3-6885-0644-A0E8-C3EDDD0C13AD}"/>
              </a:ext>
            </a:extLst>
          </p:cNvPr>
          <p:cNvSpPr/>
          <p:nvPr/>
        </p:nvSpPr>
        <p:spPr>
          <a:xfrm>
            <a:off x="7428486" y="4663647"/>
            <a:ext cx="210207" cy="1836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895F4-881A-C642-A899-6F147A6C2C82}"/>
              </a:ext>
            </a:extLst>
          </p:cNvPr>
          <p:cNvSpPr txBox="1"/>
          <p:nvPr/>
        </p:nvSpPr>
        <p:spPr>
          <a:xfrm>
            <a:off x="7681504" y="4593645"/>
            <a:ext cx="4279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Must include this new .js code in the DataTables .js code section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A54FF6-80FF-B040-BD1F-7259A626CE99}"/>
              </a:ext>
            </a:extLst>
          </p:cNvPr>
          <p:cNvSpPr txBox="1"/>
          <p:nvPr/>
        </p:nvSpPr>
        <p:spPr>
          <a:xfrm>
            <a:off x="7638693" y="3953992"/>
            <a:ext cx="440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Need to incorporate these files to the moment.js CDN anyway you choose to implement it. Here we are just linking to it.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E52C68-A8AB-9A41-912F-4A5A8544CD3C}"/>
              </a:ext>
            </a:extLst>
          </p:cNvPr>
          <p:cNvSpPr/>
          <p:nvPr/>
        </p:nvSpPr>
        <p:spPr>
          <a:xfrm>
            <a:off x="117575" y="2043801"/>
            <a:ext cx="9068466" cy="90869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F21D62-5CB3-D149-AAD3-D58CEF638C5C}"/>
              </a:ext>
            </a:extLst>
          </p:cNvPr>
          <p:cNvSpPr/>
          <p:nvPr/>
        </p:nvSpPr>
        <p:spPr>
          <a:xfrm>
            <a:off x="183200" y="2986340"/>
            <a:ext cx="681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1E64DD-CB8C-9846-8342-1115DBBD9F57}"/>
              </a:ext>
            </a:extLst>
          </p:cNvPr>
          <p:cNvSpPr txBox="1"/>
          <p:nvPr/>
        </p:nvSpPr>
        <p:spPr>
          <a:xfrm>
            <a:off x="777764" y="3352413"/>
            <a:ext cx="747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the DataTables JavaScript code to include </a:t>
            </a:r>
            <a:r>
              <a:rPr lang="en-US" dirty="0">
                <a:solidFill>
                  <a:srgbClr val="0432FF"/>
                </a:solidFill>
              </a:rPr>
              <a:t>Moment.js </a:t>
            </a:r>
            <a:r>
              <a:rPr lang="en-US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7952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A85B-39DF-4B45-A78E-D06045CEFAA0}"/>
              </a:ext>
            </a:extLst>
          </p:cNvPr>
          <p:cNvSpPr txBox="1">
            <a:spLocks/>
          </p:cNvSpPr>
          <p:nvPr/>
        </p:nvSpPr>
        <p:spPr>
          <a:xfrm>
            <a:off x="1418895" y="0"/>
            <a:ext cx="9543393" cy="69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How would our entire DataTables code look like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64DC8-C13C-5149-8DFA-527D4E4E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1627352"/>
            <a:ext cx="5321300" cy="309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6CF3BD-9378-C04B-B3DD-9ED5E4C5BA81}"/>
              </a:ext>
            </a:extLst>
          </p:cNvPr>
          <p:cNvSpPr txBox="1"/>
          <p:nvPr/>
        </p:nvSpPr>
        <p:spPr>
          <a:xfrm>
            <a:off x="9122979" y="3176752"/>
            <a:ext cx="268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includes the buttons to  copy and export our table in the formats you see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83E872-0D9B-204A-9E0C-179F234D68FE}"/>
              </a:ext>
            </a:extLst>
          </p:cNvPr>
          <p:cNvCxnSpPr/>
          <p:nvPr/>
        </p:nvCxnSpPr>
        <p:spPr>
          <a:xfrm flipH="1" flipV="1">
            <a:off x="8040414" y="3689131"/>
            <a:ext cx="987972" cy="10510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B904B7F-196C-6A44-9697-F26C557A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240" y="4886435"/>
            <a:ext cx="3016277" cy="55792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E215E-CE16-7E46-9BC0-50F7D7DEB518}"/>
              </a:ext>
            </a:extLst>
          </p:cNvPr>
          <p:cNvCxnSpPr>
            <a:cxnSpLocks/>
          </p:cNvCxnSpPr>
          <p:nvPr/>
        </p:nvCxnSpPr>
        <p:spPr>
          <a:xfrm>
            <a:off x="2900855" y="2196662"/>
            <a:ext cx="754117" cy="1081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004AD-05BC-CF40-9B57-154D791BEDE1}"/>
              </a:ext>
            </a:extLst>
          </p:cNvPr>
          <p:cNvCxnSpPr>
            <a:cxnSpLocks/>
          </p:cNvCxnSpPr>
          <p:nvPr/>
        </p:nvCxnSpPr>
        <p:spPr>
          <a:xfrm>
            <a:off x="2900855" y="2196662"/>
            <a:ext cx="840828" cy="3258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9BBE9B-D33D-9F48-953E-66A3697DA743}"/>
              </a:ext>
            </a:extLst>
          </p:cNvPr>
          <p:cNvSpPr txBox="1"/>
          <p:nvPr/>
        </p:nvSpPr>
        <p:spPr>
          <a:xfrm>
            <a:off x="378373" y="1144060"/>
            <a:ext cx="2680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moment.js code adds using two different date formats</a:t>
            </a:r>
          </a:p>
          <a:p>
            <a:endParaRPr lang="en-US" dirty="0"/>
          </a:p>
          <a:p>
            <a:r>
              <a:rPr lang="en-US" dirty="0"/>
              <a:t>You can choose your own format for your date fields. You don’t need to use more than one of these, unless you have multiple date fields using different formats</a:t>
            </a:r>
          </a:p>
        </p:txBody>
      </p:sp>
    </p:spTree>
    <p:extLst>
      <p:ext uri="{BB962C8B-B14F-4D97-AF65-F5344CB8AC3E}">
        <p14:creationId xmlns:p14="http://schemas.microsoft.com/office/powerpoint/2010/main" val="138905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E090DF-B5A1-3D40-8F9C-DF8968B9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2467679"/>
            <a:ext cx="1614311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1237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461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DataTables Sort On Date Field- Django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Overriding allauth Templates in Django</dc:title>
  <dc:creator>Claudia Acerra</dc:creator>
  <cp:lastModifiedBy>Claudia Acerra</cp:lastModifiedBy>
  <cp:revision>10</cp:revision>
  <dcterms:created xsi:type="dcterms:W3CDTF">2019-02-18T15:42:48Z</dcterms:created>
  <dcterms:modified xsi:type="dcterms:W3CDTF">2019-02-20T14:42:46Z</dcterms:modified>
</cp:coreProperties>
</file>