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C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2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CE8A7-6F39-8243-BC99-10341F88F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Setting up Django</a:t>
            </a:r>
            <a:r>
              <a:rPr lang="en-US" sz="6700" dirty="0"/>
              <a:t>2</a:t>
            </a:r>
            <a:r>
              <a:rPr lang="en-US" dirty="0"/>
              <a:t> Using VS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95DEC-B906-F341-B1F5-24791193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1" y="5750825"/>
            <a:ext cx="10180696" cy="37452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Inch by Inch Series - 2019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21655-0A7D-B945-B087-130812BE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72" y="484632"/>
            <a:ext cx="3565669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AD57-5FC6-D34C-809F-816BC175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6 -Create a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8F8F-B40D-B344-9A52-6C6E6CA1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605" y="304691"/>
            <a:ext cx="8772395" cy="1929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Django terms- a </a:t>
            </a:r>
            <a:r>
              <a:rPr lang="en-US" b="1" i="1" dirty="0">
                <a:solidFill>
                  <a:srgbClr val="0432FF"/>
                </a:solidFill>
              </a:rPr>
              <a:t>project </a:t>
            </a:r>
            <a:r>
              <a:rPr lang="en-US" dirty="0"/>
              <a:t>holds your configuration files and the various </a:t>
            </a:r>
            <a:r>
              <a:rPr lang="en-US" dirty="0">
                <a:solidFill>
                  <a:srgbClr val="0432FF"/>
                </a:solidFill>
              </a:rPr>
              <a:t>applications</a:t>
            </a:r>
            <a:r>
              <a:rPr lang="en-US" dirty="0"/>
              <a:t> ( a python package) you wish to deploy to  come together to create a full-fledged web applications. Before you create an application, you must create its project (think of this as the container for your applications)</a:t>
            </a:r>
          </a:p>
          <a:p>
            <a:r>
              <a:rPr lang="en-US" dirty="0"/>
              <a:t>To create a project we use a Django utility called </a:t>
            </a:r>
            <a:r>
              <a:rPr lang="en-US" dirty="0" err="1">
                <a:solidFill>
                  <a:srgbClr val="0432FF"/>
                </a:solidFill>
              </a:rPr>
              <a:t>django</a:t>
            </a:r>
            <a:r>
              <a:rPr lang="en-US" dirty="0">
                <a:solidFill>
                  <a:srgbClr val="0432FF"/>
                </a:solidFill>
              </a:rPr>
              <a:t>-admin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To create the project </a:t>
            </a:r>
            <a:r>
              <a:rPr lang="en-US" dirty="0">
                <a:solidFill>
                  <a:schemeClr val="tx1"/>
                </a:solidFill>
              </a:rPr>
              <a:t>do the following from within your virtual environment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717D8-1341-D24F-8BA1-9511E4E1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09" y="2212799"/>
            <a:ext cx="5285787" cy="49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FE42E-EC50-2D40-963A-649555B5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78" y="3563385"/>
            <a:ext cx="1714500" cy="318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ADA6A-79DA-C14A-9F18-03FF6494E459}"/>
              </a:ext>
            </a:extLst>
          </p:cNvPr>
          <p:cNvSpPr txBox="1"/>
          <p:nvPr/>
        </p:nvSpPr>
        <p:spPr>
          <a:xfrm>
            <a:off x="3544617" y="2815041"/>
            <a:ext cx="81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run this command, you should see a structure that gets automatically created  that looks like this: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744D2-C7C1-3740-BCA9-A450396469B3}"/>
              </a:ext>
            </a:extLst>
          </p:cNvPr>
          <p:cNvSpPr txBox="1"/>
          <p:nvPr/>
        </p:nvSpPr>
        <p:spPr>
          <a:xfrm>
            <a:off x="6647139" y="3685328"/>
            <a:ext cx="392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OUTSIDE PROJECT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51C1-1DFF-6C47-9D90-08D215A23598}"/>
              </a:ext>
            </a:extLst>
          </p:cNvPr>
          <p:cNvSpPr txBox="1"/>
          <p:nvPr/>
        </p:nvSpPr>
        <p:spPr>
          <a:xfrm>
            <a:off x="6629072" y="4496638"/>
            <a:ext cx="472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DJANGO PROJECT FOLDER (</a:t>
            </a:r>
            <a:r>
              <a:rPr lang="en-US" sz="1600" i="1" dirty="0"/>
              <a:t>where manage.py lives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3374-06E7-FF46-B3A0-3987ED596E4E}"/>
              </a:ext>
            </a:extLst>
          </p:cNvPr>
          <p:cNvSpPr txBox="1"/>
          <p:nvPr/>
        </p:nvSpPr>
        <p:spPr>
          <a:xfrm>
            <a:off x="6629071" y="4822446"/>
            <a:ext cx="392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DJANGO SUB-PROJECT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4EE85-7045-474B-BDA2-B96CDC204081}"/>
              </a:ext>
            </a:extLst>
          </p:cNvPr>
          <p:cNvSpPr txBox="1"/>
          <p:nvPr/>
        </p:nvSpPr>
        <p:spPr>
          <a:xfrm>
            <a:off x="6647139" y="6412531"/>
            <a:ext cx="4704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DJANGO ADMINISTRATIVE UTILITY FOR PROJECT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1614E-969D-5F40-A31F-C049A9411C6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580993" y="3730417"/>
            <a:ext cx="1066146" cy="12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BF619C-24C7-4C4A-9273-B3E0FE8DF7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44864" y="4665915"/>
            <a:ext cx="1084208" cy="15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BDA72A-75D5-CA4A-A49F-D03D429290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80995" y="4991723"/>
            <a:ext cx="1048076" cy="14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5FCD2-35D5-5244-8CA7-35F47C378663}"/>
              </a:ext>
            </a:extLst>
          </p:cNvPr>
          <p:cNvCxnSpPr>
            <a:cxnSpLocks/>
          </p:cNvCxnSpPr>
          <p:nvPr/>
        </p:nvCxnSpPr>
        <p:spPr>
          <a:xfrm flipH="1" flipV="1">
            <a:off x="5544861" y="6556316"/>
            <a:ext cx="1084211" cy="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2F505-59AF-304E-9241-3F77DA9C72C5}"/>
              </a:ext>
            </a:extLst>
          </p:cNvPr>
          <p:cNvSpPr txBox="1"/>
          <p:nvPr/>
        </p:nvSpPr>
        <p:spPr>
          <a:xfrm>
            <a:off x="6629071" y="5552940"/>
            <a:ext cx="392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DJANGO PROJECT SETTINGS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69ECC-43F8-814F-98E8-2AC4B6BCC98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707117" y="5676532"/>
            <a:ext cx="921954" cy="4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6EAA9F-55AA-6D4A-BBC1-1361136C5890}"/>
              </a:ext>
            </a:extLst>
          </p:cNvPr>
          <p:cNvSpPr txBox="1"/>
          <p:nvPr/>
        </p:nvSpPr>
        <p:spPr>
          <a:xfrm>
            <a:off x="6629071" y="5205116"/>
            <a:ext cx="574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LETS PYTHON KNOW THIS FOLDER IS A PYTHON PACKAGE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68169A-EE34-B347-8802-642C0602A94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29769" y="5374393"/>
            <a:ext cx="999302" cy="5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3F7F2-E55A-8541-8ABA-70E36B8ED434}"/>
              </a:ext>
            </a:extLst>
          </p:cNvPr>
          <p:cNvSpPr txBox="1"/>
          <p:nvPr/>
        </p:nvSpPr>
        <p:spPr>
          <a:xfrm>
            <a:off x="6647139" y="5808823"/>
            <a:ext cx="563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PATH TO VARIOUS PAGES OF THE WEBSITE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B45C9A-9E0E-1041-ACB7-703F792BE79A}"/>
              </a:ext>
            </a:extLst>
          </p:cNvPr>
          <p:cNvCxnSpPr>
            <a:cxnSpLocks/>
          </p:cNvCxnSpPr>
          <p:nvPr/>
        </p:nvCxnSpPr>
        <p:spPr>
          <a:xfrm flipH="1" flipV="1">
            <a:off x="5402317" y="6270585"/>
            <a:ext cx="1244822" cy="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F6BAD8-6D7D-3F4D-93AD-40CB9610C722}"/>
              </a:ext>
            </a:extLst>
          </p:cNvPr>
          <p:cNvSpPr txBox="1"/>
          <p:nvPr/>
        </p:nvSpPr>
        <p:spPr>
          <a:xfrm>
            <a:off x="6665206" y="6085926"/>
            <a:ext cx="392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PRODUCTION WEB SERVERS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AE4AC-29F8-6249-895B-86E02EE5DF30}"/>
              </a:ext>
            </a:extLst>
          </p:cNvPr>
          <p:cNvCxnSpPr>
            <a:cxnSpLocks/>
          </p:cNvCxnSpPr>
          <p:nvPr/>
        </p:nvCxnSpPr>
        <p:spPr>
          <a:xfrm flipH="1">
            <a:off x="5580993" y="5946469"/>
            <a:ext cx="1057112" cy="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6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08E4-D32A-3C47-95AC-26A5BB69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7 - Verify that the Django Project is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0DB94-74A2-D24D-951F-150761D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35" y="746235"/>
            <a:ext cx="71628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A98BE5-BFCC-9740-B1E5-63486F172883}"/>
              </a:ext>
            </a:extLst>
          </p:cNvPr>
          <p:cNvSpPr/>
          <p:nvPr/>
        </p:nvSpPr>
        <p:spPr>
          <a:xfrm>
            <a:off x="7966841" y="777766"/>
            <a:ext cx="1292773" cy="23122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C5041-8DDA-E646-86E1-A7BD8612D8D0}"/>
              </a:ext>
            </a:extLst>
          </p:cNvPr>
          <p:cNvSpPr/>
          <p:nvPr/>
        </p:nvSpPr>
        <p:spPr>
          <a:xfrm>
            <a:off x="7888013" y="1313136"/>
            <a:ext cx="2506718" cy="30545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58543-1280-8241-B3F8-3614445C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35" y="2394169"/>
            <a:ext cx="5219700" cy="622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03E721-5E74-F145-84E1-494B7B6768BC}"/>
              </a:ext>
            </a:extLst>
          </p:cNvPr>
          <p:cNvSpPr/>
          <p:nvPr/>
        </p:nvSpPr>
        <p:spPr>
          <a:xfrm>
            <a:off x="6532179" y="2646636"/>
            <a:ext cx="2191407" cy="20166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0974D0-AAA7-F84C-A1C5-3AA64E87C04A}"/>
              </a:ext>
            </a:extLst>
          </p:cNvPr>
          <p:cNvSpPr/>
          <p:nvPr/>
        </p:nvSpPr>
        <p:spPr>
          <a:xfrm>
            <a:off x="4067503" y="3268717"/>
            <a:ext cx="178676" cy="16028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27126B-9193-9B4F-AEA4-468A0A369363}"/>
              </a:ext>
            </a:extLst>
          </p:cNvPr>
          <p:cNvSpPr/>
          <p:nvPr/>
        </p:nvSpPr>
        <p:spPr>
          <a:xfrm>
            <a:off x="9343697" y="779078"/>
            <a:ext cx="178676" cy="16028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D50FEC-3A4C-B947-A377-23F04EDD4C7A}"/>
              </a:ext>
            </a:extLst>
          </p:cNvPr>
          <p:cNvSpPr/>
          <p:nvPr/>
        </p:nvSpPr>
        <p:spPr>
          <a:xfrm>
            <a:off x="4067503" y="3903170"/>
            <a:ext cx="178676" cy="1602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07173E-DFE4-1846-B318-E50A976E20BC}"/>
              </a:ext>
            </a:extLst>
          </p:cNvPr>
          <p:cNvSpPr/>
          <p:nvPr/>
        </p:nvSpPr>
        <p:spPr>
          <a:xfrm>
            <a:off x="10497207" y="1385722"/>
            <a:ext cx="178676" cy="1602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8B04F8-DC00-0A45-A288-FC797ED9DF74}"/>
              </a:ext>
            </a:extLst>
          </p:cNvPr>
          <p:cNvSpPr/>
          <p:nvPr/>
        </p:nvSpPr>
        <p:spPr>
          <a:xfrm>
            <a:off x="4067503" y="4537623"/>
            <a:ext cx="178676" cy="16028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AB9E1-71D7-A541-AF81-880A05AAB6F8}"/>
              </a:ext>
            </a:extLst>
          </p:cNvPr>
          <p:cNvSpPr/>
          <p:nvPr/>
        </p:nvSpPr>
        <p:spPr>
          <a:xfrm>
            <a:off x="8991601" y="2646636"/>
            <a:ext cx="178676" cy="16028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EB438-5C15-5446-B99A-299060F814B0}"/>
              </a:ext>
            </a:extLst>
          </p:cNvPr>
          <p:cNvSpPr txBox="1"/>
          <p:nvPr/>
        </p:nvSpPr>
        <p:spPr>
          <a:xfrm>
            <a:off x="4372303" y="3184634"/>
            <a:ext cx="602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Must CD to where the </a:t>
            </a:r>
            <a:r>
              <a:rPr lang="en-US" sz="1600" dirty="0">
                <a:solidFill>
                  <a:srgbClr val="0432FF"/>
                </a:solidFill>
              </a:rPr>
              <a:t>manage.py </a:t>
            </a:r>
            <a:r>
              <a:rPr lang="en-US" sz="1600" dirty="0"/>
              <a:t>file lives to execute commands against it (Django project Folder)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53997-9407-1240-BA34-4FE1C060E180}"/>
              </a:ext>
            </a:extLst>
          </p:cNvPr>
          <p:cNvSpPr txBox="1"/>
          <p:nvPr/>
        </p:nvSpPr>
        <p:spPr>
          <a:xfrm>
            <a:off x="4372303" y="3771065"/>
            <a:ext cx="590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start your development server issue the </a:t>
            </a:r>
            <a:r>
              <a:rPr lang="en-US" sz="1600" dirty="0">
                <a:solidFill>
                  <a:srgbClr val="0432FF"/>
                </a:solidFill>
              </a:rPr>
              <a:t>manage.py runserver </a:t>
            </a:r>
            <a:r>
              <a:rPr lang="en-US" sz="1600" dirty="0"/>
              <a:t>command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C3C31-BE13-8842-8F06-B2D0593F3647}"/>
              </a:ext>
            </a:extLst>
          </p:cNvPr>
          <p:cNvSpPr txBox="1"/>
          <p:nvPr/>
        </p:nvSpPr>
        <p:spPr>
          <a:xfrm>
            <a:off x="4372303" y="4405518"/>
            <a:ext cx="602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Then there will be series of output lines at the end of which you will see the </a:t>
            </a:r>
            <a:r>
              <a:rPr lang="en-US" sz="1600" b="1" dirty="0"/>
              <a:t>URL to access your web application</a:t>
            </a:r>
            <a:r>
              <a:rPr lang="en-US" sz="1600" dirty="0"/>
              <a:t>. Note you can change the port if you want to, but by default it runs on port 8000</a:t>
            </a:r>
          </a:p>
          <a:p>
            <a:endParaRPr lang="en-US" sz="1600" dirty="0"/>
          </a:p>
          <a:p>
            <a:r>
              <a:rPr lang="en-US" sz="1600" dirty="0"/>
              <a:t>To run on a different port:</a:t>
            </a:r>
          </a:p>
          <a:p>
            <a:r>
              <a:rPr lang="en-US" sz="1600" dirty="0">
                <a:solidFill>
                  <a:srgbClr val="0432FF"/>
                </a:solidFill>
              </a:rPr>
              <a:t>python3 manage.py runserver 8001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CD6B9E-335D-4D4F-839E-3DBCB562911F}"/>
              </a:ext>
            </a:extLst>
          </p:cNvPr>
          <p:cNvSpPr/>
          <p:nvPr/>
        </p:nvSpPr>
        <p:spPr>
          <a:xfrm>
            <a:off x="3513084" y="6072200"/>
            <a:ext cx="7162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when you click on the link….</a:t>
            </a:r>
          </a:p>
        </p:txBody>
      </p:sp>
    </p:spTree>
    <p:extLst>
      <p:ext uri="{BB962C8B-B14F-4D97-AF65-F5344CB8AC3E}">
        <p14:creationId xmlns:p14="http://schemas.microsoft.com/office/powerpoint/2010/main" val="65672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FC32C2-6872-2746-801D-C6CD50A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5" y="800748"/>
            <a:ext cx="11037239" cy="5256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026FE-DC91-FB4E-A63B-F0221586EA9A}"/>
              </a:ext>
            </a:extLst>
          </p:cNvPr>
          <p:cNvSpPr txBox="1"/>
          <p:nvPr/>
        </p:nvSpPr>
        <p:spPr>
          <a:xfrm>
            <a:off x="1776248" y="105103"/>
            <a:ext cx="800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 have your first Django Project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148583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05634-EA93-A148-9DC4-93A6C3F9B32B}"/>
              </a:ext>
            </a:extLst>
          </p:cNvPr>
          <p:cNvSpPr txBox="1"/>
          <p:nvPr/>
        </p:nvSpPr>
        <p:spPr>
          <a:xfrm>
            <a:off x="1670370" y="0"/>
            <a:ext cx="800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peek at Django’s Administrative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063FD-707C-E54B-94B4-5BD599104D1F}"/>
              </a:ext>
            </a:extLst>
          </p:cNvPr>
          <p:cNvSpPr txBox="1"/>
          <p:nvPr/>
        </p:nvSpPr>
        <p:spPr>
          <a:xfrm>
            <a:off x="1147160" y="558264"/>
            <a:ext cx="110448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access the admin interface, make sure you run a </a:t>
            </a:r>
          </a:p>
          <a:p>
            <a:r>
              <a:rPr lang="en-US" dirty="0"/>
              <a:t>$ </a:t>
            </a:r>
            <a:r>
              <a:rPr lang="en-US" dirty="0">
                <a:solidFill>
                  <a:srgbClr val="0432FF"/>
                </a:solidFill>
              </a:rPr>
              <a:t>python3 manage.py migrate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Then create a super user account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$ </a:t>
            </a:r>
            <a:r>
              <a:rPr lang="en-US" dirty="0">
                <a:solidFill>
                  <a:srgbClr val="0432FF"/>
                </a:solidFill>
              </a:rPr>
              <a:t>python3 manage.py </a:t>
            </a:r>
            <a:r>
              <a:rPr lang="en-US" dirty="0" err="1">
                <a:solidFill>
                  <a:srgbClr val="0432FF"/>
                </a:solidFill>
              </a:rPr>
              <a:t>createsuperuser</a:t>
            </a:r>
            <a:r>
              <a:rPr lang="en-US" dirty="0">
                <a:solidFill>
                  <a:srgbClr val="0432FF"/>
                </a:solidFill>
              </a:rPr>
              <a:t> --username=</a:t>
            </a:r>
            <a:r>
              <a:rPr lang="en-US" dirty="0" err="1">
                <a:solidFill>
                  <a:srgbClr val="0432FF"/>
                </a:solidFill>
              </a:rPr>
              <a:t>choose_a_name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It will then prompt you for an email and to enter a password, twice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Then access the admin interface (make sure your server is still running and if not run </a:t>
            </a:r>
            <a:r>
              <a:rPr lang="en-US" dirty="0">
                <a:solidFill>
                  <a:srgbClr val="0432FF"/>
                </a:solidFill>
              </a:rPr>
              <a:t>python3 manage.py runserver</a:t>
            </a:r>
            <a:r>
              <a:rPr lang="en-US" dirty="0"/>
              <a:t>)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Go to your browser and add /admin to the end of your URL, and hit return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So it would look like this:</a:t>
            </a:r>
          </a:p>
          <a:p>
            <a:r>
              <a:rPr lang="en-US" sz="2400" dirty="0">
                <a:solidFill>
                  <a:srgbClr val="0432FF"/>
                </a:solidFill>
              </a:rPr>
              <a:t>http://127.0.0.1:8000/admin</a:t>
            </a:r>
          </a:p>
        </p:txBody>
      </p:sp>
      <p:pic>
        <p:nvPicPr>
          <p:cNvPr id="5" name="Graphic 4" descr="Line Arrow: Straight">
            <a:extLst>
              <a:ext uri="{FF2B5EF4-FFF2-40B4-BE49-F238E27FC236}">
                <a16:creationId xmlns:a16="http://schemas.microsoft.com/office/drawing/2014/main" id="{E63AA9DB-2958-5741-B6D3-0F11D2FA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2427" y="773610"/>
            <a:ext cx="584733" cy="584733"/>
          </a:xfrm>
          <a:prstGeom prst="rect">
            <a:avLst/>
          </a:prstGeom>
        </p:spPr>
      </p:pic>
      <p:pic>
        <p:nvPicPr>
          <p:cNvPr id="6" name="Graphic 5" descr="Line Arrow: Straight">
            <a:extLst>
              <a:ext uri="{FF2B5EF4-FFF2-40B4-BE49-F238E27FC236}">
                <a16:creationId xmlns:a16="http://schemas.microsoft.com/office/drawing/2014/main" id="{FB2D5850-E442-804D-B2FE-FFE04A0C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2427" y="1573689"/>
            <a:ext cx="584733" cy="584733"/>
          </a:xfrm>
          <a:prstGeom prst="rect">
            <a:avLst/>
          </a:prstGeom>
        </p:spPr>
      </p:pic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7FF3B4F1-34BF-664D-9915-37A1341B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2427" y="2681684"/>
            <a:ext cx="584733" cy="584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F2211-1DA0-A14E-B8F7-EDD8713A1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43" y="4281842"/>
            <a:ext cx="28702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C0BD9-F057-1246-BC57-B3F10379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453" y="4298221"/>
            <a:ext cx="39116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7DE44-434C-5349-BFFB-3E54036F4397}"/>
              </a:ext>
            </a:extLst>
          </p:cNvPr>
          <p:cNvSpPr txBox="1"/>
          <p:nvPr/>
        </p:nvSpPr>
        <p:spPr>
          <a:xfrm>
            <a:off x="3526285" y="4596492"/>
            <a:ext cx="292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newly created username and password and you will see this page when you enter</a:t>
            </a:r>
          </a:p>
        </p:txBody>
      </p:sp>
      <p:pic>
        <p:nvPicPr>
          <p:cNvPr id="12" name="Graphic 11" descr="Line Arrow: Slight curve">
            <a:extLst>
              <a:ext uri="{FF2B5EF4-FFF2-40B4-BE49-F238E27FC236}">
                <a16:creationId xmlns:a16="http://schemas.microsoft.com/office/drawing/2014/main" id="{6DF00B45-39E6-CB4B-9D01-5F21FB275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0904" y="45964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090DF-B5A1-3D40-8F9C-DF8968B9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467679"/>
            <a:ext cx="161431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2BCC-69C7-3C44-B0D9-DFE72E47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VS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B61F-3836-2949-99D4-67B59F18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331" y="33790"/>
            <a:ext cx="8807669" cy="1574292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rgbClr val="0432FF"/>
                </a:solidFill>
              </a:rPr>
              <a:t>VS Code </a:t>
            </a:r>
            <a:r>
              <a:rPr lang="en-US" sz="1800" b="1" dirty="0"/>
              <a:t>– “</a:t>
            </a:r>
            <a:r>
              <a:rPr lang="en-US" b="1" dirty="0"/>
              <a:t>Visual Studio Code </a:t>
            </a:r>
            <a:r>
              <a:rPr lang="en-US" dirty="0"/>
              <a:t>is a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 code editor with support for development operations like debugging, task running and version control. It aims to provide just the tools a developer needs for a quick code-build-debug cycle and leaves more complex workflows to fuller featured IDEs.” –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 Studio Code FAQ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3E110-CA4E-5042-8DF2-71DFEC46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53" y="1533827"/>
            <a:ext cx="6982862" cy="5237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54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5A46-4F1F-CF4B-ABC9-BA71FCDB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1 –Core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CE4A-E473-CB41-9263-E6B76FE6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539" y="161430"/>
            <a:ext cx="7315200" cy="34015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to complete this step:</a:t>
            </a:r>
          </a:p>
          <a:p>
            <a:pPr marL="457200" indent="-457200">
              <a:buAutoNum type="arabicPeriod"/>
            </a:pPr>
            <a:r>
              <a:rPr lang="en-US" b="1" dirty="0"/>
              <a:t>Install a supported version of Python </a:t>
            </a:r>
            <a:r>
              <a:rPr lang="en-US" dirty="0"/>
              <a:t>on your computer (You can use the </a:t>
            </a:r>
            <a:r>
              <a:rPr lang="en-US" b="1" dirty="0"/>
              <a:t>download</a:t>
            </a:r>
            <a:r>
              <a:rPr lang="en-US" dirty="0"/>
              <a:t> button from </a:t>
            </a:r>
            <a:r>
              <a:rPr lang="en-US" b="1" dirty="0">
                <a:solidFill>
                  <a:srgbClr val="0432FF"/>
                </a:solidFill>
              </a:rPr>
              <a:t>python.org </a:t>
            </a:r>
            <a:r>
              <a:rPr lang="en-US" dirty="0"/>
              <a:t>for your OS, or follow other specific guidance for your particular Operating System (through </a:t>
            </a:r>
            <a:r>
              <a:rPr lang="en-US" b="1" i="1" dirty="0"/>
              <a:t>pip</a:t>
            </a:r>
            <a:r>
              <a:rPr lang="en-US" dirty="0"/>
              <a:t> or </a:t>
            </a:r>
            <a:r>
              <a:rPr lang="en-US" b="1" i="1" dirty="0"/>
              <a:t>homebrew</a:t>
            </a:r>
            <a:r>
              <a:rPr lang="en-US" dirty="0"/>
              <a:t>, </a:t>
            </a:r>
            <a:r>
              <a:rPr lang="en-US" b="1" i="1" dirty="0"/>
              <a:t>Anaconda</a:t>
            </a:r>
            <a:r>
              <a:rPr lang="en-US" dirty="0"/>
              <a:t>, etc.)</a:t>
            </a:r>
          </a:p>
          <a:p>
            <a:pPr marL="457200" indent="-457200">
              <a:buAutoNum type="arabicPeriod"/>
            </a:pPr>
            <a:r>
              <a:rPr lang="en-US" dirty="0"/>
              <a:t>Install the </a:t>
            </a:r>
            <a:r>
              <a:rPr lang="en-US" b="1" dirty="0"/>
              <a:t>VS Code Python extension- </a:t>
            </a:r>
            <a:r>
              <a:rPr lang="en-US" dirty="0"/>
              <a:t>(for all actively supported versions of the language: 2.7, &gt;=3.4), including features such as linting, debugging, IntelliSense, code navigation, code formatting, refactoring, unit tests,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A85C1-55CF-3944-ADBE-CFD2FC6D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90" y="3553923"/>
            <a:ext cx="5504882" cy="2079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A0C75-F24A-0648-9F8D-CD5408D1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85" y="5781524"/>
            <a:ext cx="7813565" cy="265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CE390-B9B2-4B44-B493-827A696EB001}"/>
              </a:ext>
            </a:extLst>
          </p:cNvPr>
          <p:cNvSpPr txBox="1"/>
          <p:nvPr/>
        </p:nvSpPr>
        <p:spPr>
          <a:xfrm>
            <a:off x="4251359" y="6194869"/>
            <a:ext cx="69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Visual Studio home page and search for </a:t>
            </a:r>
            <a:r>
              <a:rPr lang="en-US" b="1" i="1" dirty="0"/>
              <a:t>Python extension</a:t>
            </a:r>
          </a:p>
        </p:txBody>
      </p:sp>
    </p:spTree>
    <p:extLst>
      <p:ext uri="{BB962C8B-B14F-4D97-AF65-F5344CB8AC3E}">
        <p14:creationId xmlns:p14="http://schemas.microsoft.com/office/powerpoint/2010/main" val="204380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B12-7A0C-0546-ABB7-963F5A8D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Setup on </a:t>
            </a:r>
            <a:r>
              <a:rPr lang="en-US" b="1" dirty="0"/>
              <a:t>Windows</a:t>
            </a:r>
            <a:r>
              <a:rPr lang="en-US" dirty="0"/>
              <a:t> Operating Systems </a:t>
            </a:r>
            <a:r>
              <a:rPr lang="en-US" b="1" dirty="0"/>
              <a:t>(Windows OS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08F-EAFA-9345-AB4F-2BDA2444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296549"/>
            <a:ext cx="7754885" cy="29826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 sure the location of your Python interpreter is included in your PATH environment variable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opening a command prompt and typing “path”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typical path you would see for python,  if its in your path statement is:</a:t>
            </a:r>
          </a:p>
          <a:p>
            <a:pPr marL="502920" lvl="1" indent="0">
              <a:buNone/>
            </a:pPr>
            <a:r>
              <a:rPr lang="en-US" sz="16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C:\Program Files\Python\Python36</a:t>
            </a:r>
          </a:p>
          <a:p>
            <a:pPr marL="0" indent="0">
              <a:buNone/>
            </a:pP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E6400-6C41-7C4B-8441-18A90A7E16CD}"/>
              </a:ext>
            </a:extLst>
          </p:cNvPr>
          <p:cNvSpPr txBox="1"/>
          <p:nvPr/>
        </p:nvSpPr>
        <p:spPr>
          <a:xfrm>
            <a:off x="3869267" y="2935787"/>
            <a:ext cx="7882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Set this </a:t>
            </a:r>
            <a:r>
              <a:rPr lang="en-US" sz="2000" dirty="0"/>
              <a:t>by doing the following: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</a:t>
            </a:r>
            <a:r>
              <a:rPr lang="en-US" b="1" dirty="0"/>
              <a:t>Control Panel</a:t>
            </a:r>
          </a:p>
          <a:p>
            <a:pPr marL="342900" indent="-342900">
              <a:buAutoNum type="arabicPeriod"/>
            </a:pPr>
            <a:r>
              <a:rPr lang="en-US" dirty="0"/>
              <a:t>Access </a:t>
            </a:r>
            <a:r>
              <a:rPr lang="en-US" i="1" dirty="0"/>
              <a:t>User Accounts</a:t>
            </a:r>
          </a:p>
          <a:p>
            <a:pPr marL="342900" indent="-342900">
              <a:buAutoNum type="arabicPeriod"/>
            </a:pPr>
            <a:r>
              <a:rPr lang="en-US" dirty="0"/>
              <a:t>Access the </a:t>
            </a:r>
            <a:r>
              <a:rPr lang="en-US" i="1" dirty="0"/>
              <a:t>Change my environment Variables </a:t>
            </a:r>
            <a:r>
              <a:rPr lang="en-US" dirty="0"/>
              <a:t>Link</a:t>
            </a:r>
          </a:p>
          <a:p>
            <a:pPr marL="342900" indent="-342900">
              <a:buAutoNum type="arabicPeriod"/>
            </a:pPr>
            <a:r>
              <a:rPr lang="en-US" dirty="0"/>
              <a:t>Click on the link for </a:t>
            </a:r>
            <a:r>
              <a:rPr lang="en-US" i="1" dirty="0"/>
              <a:t>Path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i="1" dirty="0"/>
              <a:t>Edit </a:t>
            </a:r>
            <a:r>
              <a:rPr lang="en-US" dirty="0"/>
              <a:t>Button, to Edit your Path</a:t>
            </a:r>
          </a:p>
          <a:p>
            <a:pPr marL="342900" indent="-342900">
              <a:buAutoNum type="arabicPeriod"/>
            </a:pPr>
            <a:r>
              <a:rPr lang="en-US" dirty="0"/>
              <a:t>Add the correct path for your Python installation</a:t>
            </a:r>
          </a:p>
          <a:p>
            <a:pPr marL="342900" indent="-342900">
              <a:buAutoNum type="arabicPeriod"/>
            </a:pPr>
            <a:r>
              <a:rPr lang="en-US" dirty="0"/>
              <a:t>Click “OK”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Verify by checking your path and ensuring your python install directory is showing up now</a:t>
            </a:r>
          </a:p>
        </p:txBody>
      </p:sp>
    </p:spTree>
    <p:extLst>
      <p:ext uri="{BB962C8B-B14F-4D97-AF65-F5344CB8AC3E}">
        <p14:creationId xmlns:p14="http://schemas.microsoft.com/office/powerpoint/2010/main" val="28336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0C4B-1EE8-664B-BC2A-84BB3BAB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Create a Virtual Environment for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BEA7-4663-6147-AA20-7DDFA1AA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8" y="380632"/>
            <a:ext cx="7315200" cy="2436140"/>
          </a:xfrm>
        </p:spPr>
        <p:txBody>
          <a:bodyPr>
            <a:normAutofit/>
          </a:bodyPr>
          <a:lstStyle/>
          <a:p>
            <a:r>
              <a:rPr lang="en-US" dirty="0"/>
              <a:t>Using a </a:t>
            </a:r>
            <a:r>
              <a:rPr lang="en-US" b="1" i="1" dirty="0"/>
              <a:t>virtual environment </a:t>
            </a:r>
            <a:r>
              <a:rPr lang="en-US" dirty="0"/>
              <a:t>avoids installing Django into a global Python environment and gives you exact control over the libraries used in an application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new folder </a:t>
            </a:r>
            <a:r>
              <a:rPr lang="en-US" dirty="0"/>
              <a:t>to hold your project, either through the command line using a ”</a:t>
            </a:r>
            <a:r>
              <a:rPr lang="en-US" b="1" dirty="0" err="1">
                <a:solidFill>
                  <a:srgbClr val="0432FF"/>
                </a:solidFill>
              </a:rPr>
              <a:t>mkdir</a:t>
            </a:r>
            <a:r>
              <a:rPr lang="en-US" dirty="0"/>
              <a:t>” command or through your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FA216-76AE-E341-AE50-8B7E9E1C19CD}"/>
              </a:ext>
            </a:extLst>
          </p:cNvPr>
          <p:cNvSpPr txBox="1"/>
          <p:nvPr/>
        </p:nvSpPr>
        <p:spPr>
          <a:xfrm>
            <a:off x="3979041" y="5355688"/>
            <a:ext cx="5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named my project folder “ </a:t>
            </a:r>
            <a:r>
              <a:rPr lang="en-US" dirty="0">
                <a:solidFill>
                  <a:srgbClr val="0432FF"/>
                </a:solidFill>
              </a:rPr>
              <a:t>NEW_PROJECT</a:t>
            </a:r>
            <a:r>
              <a:rPr lang="en-US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79410-CAA6-C644-A12E-ACEB4B49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41" y="2968630"/>
            <a:ext cx="4927600" cy="223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5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18D3C38-8B2D-EE48-A4E0-9DE0266E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58" y="864108"/>
            <a:ext cx="4441609" cy="2308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83BED-3A85-2E4A-8D63-98E7F6A7FFA6}"/>
              </a:ext>
            </a:extLst>
          </p:cNvPr>
          <p:cNvSpPr txBox="1">
            <a:spLocks/>
          </p:cNvSpPr>
          <p:nvPr/>
        </p:nvSpPr>
        <p:spPr>
          <a:xfrm>
            <a:off x="331746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 – Create a Virtual Environment for Django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8AE17-6B1B-B648-8E29-1CADC8B959B2}"/>
              </a:ext>
            </a:extLst>
          </p:cNvPr>
          <p:cNvSpPr txBox="1"/>
          <p:nvPr/>
        </p:nvSpPr>
        <p:spPr>
          <a:xfrm>
            <a:off x="8237714" y="864108"/>
            <a:ext cx="3641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anywhere in the grey section of the VS Code Explorer window and select:</a:t>
            </a:r>
          </a:p>
          <a:p>
            <a:endParaRPr lang="en-US" dirty="0"/>
          </a:p>
          <a:p>
            <a:r>
              <a:rPr lang="en-US" dirty="0"/>
              <a:t>        “</a:t>
            </a:r>
            <a:r>
              <a:rPr lang="en-US" dirty="0">
                <a:solidFill>
                  <a:srgbClr val="0432FF"/>
                </a:solidFill>
              </a:rPr>
              <a:t>Open in Terminal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b="1" dirty="0"/>
              <a:t>context menu (drop down)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829EB-BF55-B441-8ECC-51C354392D64}"/>
              </a:ext>
            </a:extLst>
          </p:cNvPr>
          <p:cNvCxnSpPr>
            <a:cxnSpLocks/>
          </p:cNvCxnSpPr>
          <p:nvPr/>
        </p:nvCxnSpPr>
        <p:spPr>
          <a:xfrm flipH="1">
            <a:off x="6947338" y="1240077"/>
            <a:ext cx="1290376" cy="161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1345EE-20B5-E84A-840E-BB861503C951}"/>
              </a:ext>
            </a:extLst>
          </p:cNvPr>
          <p:cNvSpPr txBox="1"/>
          <p:nvPr/>
        </p:nvSpPr>
        <p:spPr>
          <a:xfrm>
            <a:off x="8156028" y="3737287"/>
            <a:ext cx="2947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you should see your terminal window</a:t>
            </a:r>
          </a:p>
        </p:txBody>
      </p:sp>
      <p:pic>
        <p:nvPicPr>
          <p:cNvPr id="13" name="Graphic 12" descr="Line Arrow: Counterclockwise curve">
            <a:extLst>
              <a:ext uri="{FF2B5EF4-FFF2-40B4-BE49-F238E27FC236}">
                <a16:creationId xmlns:a16="http://schemas.microsoft.com/office/drawing/2014/main" id="{075DA7CE-4A1E-EE4B-84B0-7D8B3355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76916" flipH="1">
            <a:off x="8993859" y="4410012"/>
            <a:ext cx="86527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92CE93-8D70-9B47-9BC1-542E0A5D6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0" y="4761992"/>
            <a:ext cx="46482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2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C63CFC3-F43F-CA49-ABF3-6C36903F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01" y="407275"/>
            <a:ext cx="38354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83BED-3A85-2E4A-8D63-98E7F6A7FFA6}"/>
              </a:ext>
            </a:extLst>
          </p:cNvPr>
          <p:cNvSpPr txBox="1">
            <a:spLocks/>
          </p:cNvSpPr>
          <p:nvPr/>
        </p:nvSpPr>
        <p:spPr>
          <a:xfrm>
            <a:off x="331746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 – Create a Virtual Environment for Django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8AE17-6B1B-B648-8E29-1CADC8B959B2}"/>
              </a:ext>
            </a:extLst>
          </p:cNvPr>
          <p:cNvSpPr txBox="1"/>
          <p:nvPr/>
        </p:nvSpPr>
        <p:spPr>
          <a:xfrm>
            <a:off x="7432935" y="213696"/>
            <a:ext cx="4325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should be in the directory you created to hold your project.  To check that type a “</a:t>
            </a:r>
            <a:r>
              <a:rPr lang="en-US" sz="1600" dirty="0" err="1">
                <a:solidFill>
                  <a:srgbClr val="0432FF"/>
                </a:solidFill>
              </a:rPr>
              <a:t>pwd</a:t>
            </a:r>
            <a:r>
              <a:rPr lang="en-US" sz="1600" dirty="0"/>
              <a:t>” for mac and Unix Variant OS’s</a:t>
            </a:r>
          </a:p>
          <a:p>
            <a:endParaRPr lang="en-US" sz="1600" dirty="0"/>
          </a:p>
          <a:p>
            <a:r>
              <a:rPr lang="en-US" sz="1600" dirty="0"/>
              <a:t>Or  on windows Type a:</a:t>
            </a:r>
          </a:p>
          <a:p>
            <a:r>
              <a:rPr lang="en-US" sz="1600" dirty="0"/>
              <a:t>&gt;</a:t>
            </a:r>
            <a:r>
              <a:rPr lang="en-US" sz="1600" dirty="0">
                <a:solidFill>
                  <a:srgbClr val="0432FF"/>
                </a:solidFill>
              </a:rPr>
              <a:t>echo %CD%</a:t>
            </a:r>
            <a:endParaRPr lang="en-US" sz="1600" dirty="0"/>
          </a:p>
        </p:txBody>
      </p:sp>
      <p:pic>
        <p:nvPicPr>
          <p:cNvPr id="13" name="Graphic 12" descr="Line Arrow: Counterclockwise curve">
            <a:extLst>
              <a:ext uri="{FF2B5EF4-FFF2-40B4-BE49-F238E27FC236}">
                <a16:creationId xmlns:a16="http://schemas.microsoft.com/office/drawing/2014/main" id="{075DA7CE-4A1E-EE4B-84B0-7D8B3355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518446" flipH="1">
            <a:off x="6666385" y="905609"/>
            <a:ext cx="86527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4A072-6732-FA45-AA3D-7D15A2893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073" y="2323345"/>
            <a:ext cx="1917700" cy="20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155B36-9E74-7447-A418-4D7934CFCB94}"/>
              </a:ext>
            </a:extLst>
          </p:cNvPr>
          <p:cNvSpPr txBox="1"/>
          <p:nvPr/>
        </p:nvSpPr>
        <p:spPr>
          <a:xfrm>
            <a:off x="3651509" y="1824394"/>
            <a:ext cx="3233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Create your virtual 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10BE3-B656-E349-9334-D564805F6420}"/>
              </a:ext>
            </a:extLst>
          </p:cNvPr>
          <p:cNvSpPr txBox="1"/>
          <p:nvPr/>
        </p:nvSpPr>
        <p:spPr>
          <a:xfrm>
            <a:off x="5953400" y="2191747"/>
            <a:ext cx="271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On mac or Linux</a:t>
            </a:r>
          </a:p>
          <a:p>
            <a:endParaRPr lang="en-US" sz="1400" u="sng" dirty="0"/>
          </a:p>
          <a:p>
            <a:r>
              <a:rPr lang="en-US" sz="1400" dirty="0"/>
              <a:t>On windows:  </a:t>
            </a:r>
            <a:r>
              <a:rPr lang="en-US" sz="1400" dirty="0">
                <a:solidFill>
                  <a:srgbClr val="0432FF"/>
                </a:solidFill>
              </a:rPr>
              <a:t>python –m venv env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E3F0B-8A55-6940-AE5A-F4526CCB20F6}"/>
              </a:ext>
            </a:extLst>
          </p:cNvPr>
          <p:cNvSpPr txBox="1"/>
          <p:nvPr/>
        </p:nvSpPr>
        <p:spPr>
          <a:xfrm>
            <a:off x="3651967" y="2877884"/>
            <a:ext cx="7111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u="sng" dirty="0"/>
              <a:t>Select Your Python Interpreter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 u="sng" dirty="0"/>
          </a:p>
          <a:p>
            <a:r>
              <a:rPr lang="en-US" sz="1600" dirty="0"/>
              <a:t>Go to view&gt; </a:t>
            </a:r>
            <a:r>
              <a:rPr lang="en-US" sz="1600" dirty="0">
                <a:solidFill>
                  <a:srgbClr val="0432FF"/>
                </a:solidFill>
              </a:rPr>
              <a:t>Command Palette  </a:t>
            </a:r>
            <a:r>
              <a:rPr lang="en-US" sz="1600" dirty="0"/>
              <a:t>or  select (</a:t>
            </a:r>
            <a:r>
              <a:rPr lang="en-US" sz="1600" dirty="0">
                <a:solidFill>
                  <a:srgbClr val="0432FF"/>
                </a:solidFill>
              </a:rPr>
              <a:t>Up-Arrow- CMD P</a:t>
            </a:r>
            <a:r>
              <a:rPr lang="en-US" sz="1600" dirty="0"/>
              <a:t>)</a:t>
            </a:r>
          </a:p>
          <a:p>
            <a:r>
              <a:rPr lang="en-US" sz="1600" dirty="0"/>
              <a:t>Type python in the search and select your python version: May vary , but should look something like this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A1EB77-32B7-3845-80FF-A3CE028C7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087" y="4201322"/>
            <a:ext cx="2616200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phic 18" descr="Line Arrow: Counterclockwise curve">
            <a:extLst>
              <a:ext uri="{FF2B5EF4-FFF2-40B4-BE49-F238E27FC236}">
                <a16:creationId xmlns:a16="http://schemas.microsoft.com/office/drawing/2014/main" id="{2CC5E0D0-3ABA-444D-85AE-EFCB7F56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518446" flipH="1">
            <a:off x="7356536" y="4479691"/>
            <a:ext cx="636078" cy="6721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0CE4C2-625A-E140-BFF4-046BB26E5477}"/>
              </a:ext>
            </a:extLst>
          </p:cNvPr>
          <p:cNvSpPr txBox="1"/>
          <p:nvPr/>
        </p:nvSpPr>
        <p:spPr>
          <a:xfrm>
            <a:off x="6978869" y="5034241"/>
            <a:ext cx="368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should also see this confirmation on the very bottom left of your VS Code Screen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F83A5A-DBD1-3141-919E-2774DA347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619" y="4331570"/>
            <a:ext cx="25781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60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E01B-B842-E64D-944A-7AC62AC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4 -Activate the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37D9-821B-CC40-9C48-F3219376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37" y="838173"/>
            <a:ext cx="7315200" cy="887175"/>
          </a:xfrm>
        </p:spPr>
        <p:txBody>
          <a:bodyPr/>
          <a:lstStyle/>
          <a:p>
            <a:r>
              <a:rPr lang="en-US" dirty="0"/>
              <a:t>If now you close and re-open the terminal window, VS code will automatically activate your virtual environment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D901-0236-0B4C-9E6D-8F739329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96" y="3374776"/>
            <a:ext cx="53213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71FFA-D12E-EF4B-9CAD-2A5DC1F4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96" y="2164759"/>
            <a:ext cx="4787900" cy="35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8935A-C182-444C-B698-6EB86E1B8E7C}"/>
              </a:ext>
            </a:extLst>
          </p:cNvPr>
          <p:cNvSpPr txBox="1"/>
          <p:nvPr/>
        </p:nvSpPr>
        <p:spPr>
          <a:xfrm>
            <a:off x="3701102" y="1648374"/>
            <a:ext cx="58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It will go from this: </a:t>
            </a:r>
            <a:r>
              <a:rPr lang="en-US" dirty="0"/>
              <a:t>(Virtual Environment</a:t>
            </a:r>
            <a:r>
              <a:rPr lang="en-US" b="1" dirty="0">
                <a:solidFill>
                  <a:srgbClr val="C00000"/>
                </a:solidFill>
              </a:rPr>
              <a:t> Not started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309E2-2FFC-584F-AABD-29161C4D6ADF}"/>
              </a:ext>
            </a:extLst>
          </p:cNvPr>
          <p:cNvSpPr txBox="1"/>
          <p:nvPr/>
        </p:nvSpPr>
        <p:spPr>
          <a:xfrm>
            <a:off x="3701102" y="2825429"/>
            <a:ext cx="58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To this: </a:t>
            </a:r>
            <a:r>
              <a:rPr lang="en-US" dirty="0"/>
              <a:t>(Virtual Environment </a:t>
            </a:r>
            <a:r>
              <a:rPr lang="en-US" b="1" dirty="0">
                <a:solidFill>
                  <a:srgbClr val="00B050"/>
                </a:solidFill>
              </a:rPr>
              <a:t>started</a:t>
            </a:r>
            <a:r>
              <a:rPr lang="en-US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0B6366-1908-F748-8728-E963A0D6D2F8}"/>
              </a:ext>
            </a:extLst>
          </p:cNvPr>
          <p:cNvSpPr/>
          <p:nvPr/>
        </p:nvSpPr>
        <p:spPr>
          <a:xfrm>
            <a:off x="3869269" y="3424428"/>
            <a:ext cx="524056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396BB-471E-984E-AE50-7C2CB086950E}"/>
              </a:ext>
            </a:extLst>
          </p:cNvPr>
          <p:cNvSpPr txBox="1"/>
          <p:nvPr/>
        </p:nvSpPr>
        <p:spPr>
          <a:xfrm>
            <a:off x="3838469" y="4193532"/>
            <a:ext cx="302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lets you know the virtual environment is started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4F3CCB-325C-3C44-982A-ADF7977FA1E2}"/>
              </a:ext>
            </a:extLst>
          </p:cNvPr>
          <p:cNvCxnSpPr/>
          <p:nvPr/>
        </p:nvCxnSpPr>
        <p:spPr>
          <a:xfrm flipH="1" flipV="1">
            <a:off x="4131297" y="3624803"/>
            <a:ext cx="262028" cy="5687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B3FAB2-889C-F240-ACAD-7C12B6130C7C}"/>
              </a:ext>
            </a:extLst>
          </p:cNvPr>
          <p:cNvSpPr txBox="1"/>
          <p:nvPr/>
        </p:nvSpPr>
        <p:spPr>
          <a:xfrm>
            <a:off x="3701102" y="4987423"/>
            <a:ext cx="7869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activate the virtual env (on mac/Linux):  $ </a:t>
            </a:r>
            <a:r>
              <a:rPr lang="en-US" dirty="0">
                <a:solidFill>
                  <a:srgbClr val="0432FF"/>
                </a:solidFill>
              </a:rPr>
              <a:t>source env/bin/activate</a:t>
            </a:r>
          </a:p>
          <a:p>
            <a:r>
              <a:rPr lang="en-US" dirty="0"/>
              <a:t>And on windows: </a:t>
            </a:r>
            <a:r>
              <a:rPr lang="en-US" dirty="0">
                <a:solidFill>
                  <a:srgbClr val="0432FF"/>
                </a:solidFill>
              </a:rPr>
              <a:t>env\scripts\activate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And to deactivate in VS Code: </a:t>
            </a:r>
            <a:r>
              <a:rPr lang="en-US" dirty="0">
                <a:solidFill>
                  <a:srgbClr val="0432FF"/>
                </a:solidFill>
              </a:rPr>
              <a:t>$ deactivate</a:t>
            </a:r>
          </a:p>
        </p:txBody>
      </p:sp>
    </p:spTree>
    <p:extLst>
      <p:ext uri="{BB962C8B-B14F-4D97-AF65-F5344CB8AC3E}">
        <p14:creationId xmlns:p14="http://schemas.microsoft.com/office/powerpoint/2010/main" val="124926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B449-52F8-6248-9464-9F7ED575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5- Install Django into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D872-F9DA-C046-8A46-5D8827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0" y="250304"/>
            <a:ext cx="8019393" cy="63482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u="sng" dirty="0"/>
              <a:t>To install Django, </a:t>
            </a:r>
            <a:r>
              <a:rPr lang="en-US" sz="2900" dirty="0"/>
              <a:t>from inside your virtual environment do this: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432FF"/>
                </a:solidFill>
              </a:rPr>
              <a:t>$ python3 -m pip install Django  </a:t>
            </a:r>
            <a:r>
              <a:rPr lang="en-US" sz="2900" dirty="0">
                <a:solidFill>
                  <a:schemeClr val="tx1"/>
                </a:solidFill>
              </a:rPr>
              <a:t>(make sure to use python3 for mac OS)</a:t>
            </a:r>
          </a:p>
          <a:p>
            <a:pPr marL="0" indent="0">
              <a:buNone/>
            </a:pPr>
            <a:r>
              <a:rPr lang="en-US" sz="2900" dirty="0"/>
              <a:t>If for  some reason, you get this error when you try to install Django</a:t>
            </a:r>
          </a:p>
          <a:p>
            <a:pPr marL="0" indent="0">
              <a:buNone/>
            </a:pPr>
            <a:r>
              <a:rPr lang="en-US" sz="2900" dirty="0"/>
              <a:t> “No module named pip”</a:t>
            </a:r>
          </a:p>
          <a:p>
            <a:pPr marL="0" indent="0">
              <a:buNone/>
            </a:pPr>
            <a:r>
              <a:rPr lang="en-US" sz="2900" u="sng" dirty="0"/>
              <a:t>Do the following: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432FF"/>
                </a:solidFill>
              </a:rPr>
              <a:t>$ python -m </a:t>
            </a:r>
            <a:r>
              <a:rPr lang="en-US" sz="2900" dirty="0" err="1">
                <a:solidFill>
                  <a:srgbClr val="0432FF"/>
                </a:solidFill>
              </a:rPr>
              <a:t>ensurepip</a:t>
            </a:r>
            <a:r>
              <a:rPr lang="en-US" sz="2900" dirty="0">
                <a:solidFill>
                  <a:srgbClr val="0432FF"/>
                </a:solidFill>
              </a:rPr>
              <a:t> --default-pip</a:t>
            </a:r>
          </a:p>
          <a:p>
            <a:pPr marL="0" indent="0">
              <a:buNone/>
            </a:pPr>
            <a:endParaRPr lang="en-US" sz="29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tx1"/>
                </a:solidFill>
              </a:rPr>
              <a:t>Confirm that Django has been installed </a:t>
            </a:r>
            <a:r>
              <a:rPr lang="en-US" sz="2900" dirty="0">
                <a:solidFill>
                  <a:schemeClr val="tx1"/>
                </a:solidFill>
              </a:rPr>
              <a:t>by doing the following from within the virtual environment: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432FF"/>
                </a:solidFill>
              </a:rPr>
              <a:t>&gt;pip freeze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astroid</a:t>
            </a:r>
            <a:r>
              <a:rPr lang="en-US" sz="2500" dirty="0">
                <a:solidFill>
                  <a:schemeClr val="tx1"/>
                </a:solidFill>
              </a:rPr>
              <a:t>==2.1.0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>
                <a:solidFill>
                  <a:schemeClr val="tx1"/>
                </a:solidFill>
                <a:highlight>
                  <a:srgbClr val="FFFF00"/>
                </a:highlight>
              </a:rPr>
              <a:t>Django==2.1.5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isort</a:t>
            </a:r>
            <a:r>
              <a:rPr lang="en-US" sz="2500" dirty="0">
                <a:solidFill>
                  <a:schemeClr val="tx1"/>
                </a:solidFill>
              </a:rPr>
              <a:t>==4.3.4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>
                <a:solidFill>
                  <a:schemeClr val="tx1"/>
                </a:solidFill>
              </a:rPr>
              <a:t>lazy-object-proxy==1.3.1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mccabe</a:t>
            </a:r>
            <a:r>
              <a:rPr lang="en-US" sz="2500" dirty="0">
                <a:solidFill>
                  <a:schemeClr val="tx1"/>
                </a:solidFill>
              </a:rPr>
              <a:t>==0.6.1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pylint</a:t>
            </a:r>
            <a:r>
              <a:rPr lang="en-US" sz="2500" dirty="0">
                <a:solidFill>
                  <a:schemeClr val="tx1"/>
                </a:solidFill>
              </a:rPr>
              <a:t>==2.2.2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pytz</a:t>
            </a:r>
            <a:r>
              <a:rPr lang="en-US" sz="2500" dirty="0">
                <a:solidFill>
                  <a:schemeClr val="tx1"/>
                </a:solidFill>
              </a:rPr>
              <a:t>==2018.9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>
                <a:solidFill>
                  <a:schemeClr val="tx1"/>
                </a:solidFill>
              </a:rPr>
              <a:t>six==1.12.0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solidFill>
                  <a:schemeClr val="tx1"/>
                </a:solidFill>
              </a:rPr>
              <a:t>wrapt</a:t>
            </a:r>
            <a:r>
              <a:rPr lang="en-US" sz="2500" dirty="0">
                <a:solidFill>
                  <a:schemeClr val="tx1"/>
                </a:solidFill>
              </a:rPr>
              <a:t>==1.11.1</a:t>
            </a:r>
          </a:p>
        </p:txBody>
      </p:sp>
    </p:spTree>
    <p:extLst>
      <p:ext uri="{BB962C8B-B14F-4D97-AF65-F5344CB8AC3E}">
        <p14:creationId xmlns:p14="http://schemas.microsoft.com/office/powerpoint/2010/main" val="762128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1120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Setting up Django2 Using VS Code</vt:lpstr>
      <vt:lpstr>What is VS Code?</vt:lpstr>
      <vt:lpstr>Step 1 –Core Setup Steps</vt:lpstr>
      <vt:lpstr>Step 2- Setup on Windows Operating Systems (Windows OS ONLY)</vt:lpstr>
      <vt:lpstr>Step 3 – Create a Virtual Environment for Django</vt:lpstr>
      <vt:lpstr>PowerPoint Presentation</vt:lpstr>
      <vt:lpstr>PowerPoint Presentation</vt:lpstr>
      <vt:lpstr>Step 4 -Activate the Virtual Environment</vt:lpstr>
      <vt:lpstr>Step 5- Install Django into Virtual Environment</vt:lpstr>
      <vt:lpstr>Step 6 -Create a Django Project</vt:lpstr>
      <vt:lpstr>Step 7 - Verify that the Django Project is running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Django2 Using Pycharm</dc:title>
  <dc:creator>Claudia Acerra</dc:creator>
  <cp:lastModifiedBy>Claudia Acerra</cp:lastModifiedBy>
  <cp:revision>25</cp:revision>
  <dcterms:created xsi:type="dcterms:W3CDTF">2019-02-07T18:25:24Z</dcterms:created>
  <dcterms:modified xsi:type="dcterms:W3CDTF">2019-02-07T23:41:21Z</dcterms:modified>
</cp:coreProperties>
</file>