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charts/chart1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58" r:id="rId8"/>
    <p:sldId id="286" r:id="rId9"/>
    <p:sldId id="287" r:id="rId10"/>
    <p:sldId id="288" r:id="rId11"/>
    <p:sldId id="289" r:id="rId12"/>
    <p:sldId id="284" r:id="rId13"/>
    <p:sldId id="285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8-4351-B854-D2747126AEAD}"/>
              </c:ext>
            </c:extLst>
          </c:dPt>
          <c:dPt>
            <c:idx val="1"/>
            <c:bubble3D val="0"/>
            <c:spPr>
              <a:solidFill>
                <a:schemeClr val="accent1">
                  <a:lumMod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8-4351-B854-D2747126AEAD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F8-4351-B854-D2747126AEAD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F8-4351-B854-D2747126AEAD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26F8-4351-B854-D2747126A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bdulbarrameen@gmail.com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inkedin.com/in/ameen-abdulbaru-80369616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as_klodt/16864083379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ldabroadnax3.wikidot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a clothing boutique. There are three women shopping.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536574"/>
            <a:ext cx="762000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/>
          <a:lstStyle/>
          <a:p>
            <a:r>
              <a:rPr lang="en-US" sz="3200" dirty="0"/>
              <a:t>SPARK FOUNDATION INTERNSHIP </a:t>
            </a:r>
            <a:br>
              <a:rPr lang="en-US" sz="3200" dirty="0"/>
            </a:br>
            <a:r>
              <a:rPr lang="en-US" sz="3200" dirty="0"/>
              <a:t>Task3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966" y="4695375"/>
            <a:ext cx="1708784" cy="1156332"/>
          </a:xfrm>
        </p:spPr>
        <p:txBody>
          <a:bodyPr/>
          <a:lstStyle/>
          <a:p>
            <a:r>
              <a:rPr lang="en-US" dirty="0"/>
              <a:t>Ameen </a:t>
            </a:r>
            <a:r>
              <a:rPr lang="en-US" dirty="0" err="1"/>
              <a:t>Abdulbaru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AA5CFA6-DFAB-4166-9748-6F0CAB135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25796">
            <a:off x="9244806" y="4213415"/>
            <a:ext cx="1993392" cy="1993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69" name="Picture Placeholder 68" descr="Pairs of blue jeans hanging on a clothing rack.&#10;&#10;">
            <a:extLst>
              <a:ext uri="{FF2B5EF4-FFF2-40B4-BE49-F238E27FC236}">
                <a16:creationId xmlns:a16="http://schemas.microsoft.com/office/drawing/2014/main" id="{26DA75F1-4499-46E3-8E93-C380B7C6E9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736" y="525463"/>
            <a:ext cx="4962526" cy="5807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6624C-064C-4D4F-B613-C815EDD797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southern region of the country is experiencing lower profit than the rest.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101B1D-67EA-45C2-8240-D5F9BBACEB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2897800"/>
            <a:ext cx="4298950" cy="334668"/>
          </a:xfrm>
        </p:spPr>
        <p:txBody>
          <a:bodyPr>
            <a:normAutofit/>
          </a:bodyPr>
          <a:lstStyle/>
          <a:p>
            <a:r>
              <a:rPr lang="en-US" dirty="0"/>
              <a:t>Financials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190298-D334-4008-9B52-5DA33924AF1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799" y="3216623"/>
            <a:ext cx="4298950" cy="908270"/>
          </a:xfrm>
        </p:spPr>
        <p:txBody>
          <a:bodyPr>
            <a:normAutofit/>
          </a:bodyPr>
          <a:lstStyle/>
          <a:p>
            <a:r>
              <a:rPr lang="en-US" dirty="0"/>
              <a:t>Appropriate sales were gotten from some products but still exhibited minus profits (Tables, Bookcases and Supplies). </a:t>
            </a:r>
          </a:p>
          <a:p>
            <a:r>
              <a:rPr lang="en-US" dirty="0"/>
              <a:t>The more discount added to a product lowers the profit.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FB5A77-C9D9-4479-BD72-51DE16EFF91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74451" y="4283054"/>
            <a:ext cx="4298950" cy="334668"/>
          </a:xfrm>
        </p:spPr>
        <p:txBody>
          <a:bodyPr>
            <a:norm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FC4513-6C7F-49AA-AA6C-A40BE2C998C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155069" y="4738223"/>
            <a:ext cx="4298950" cy="725702"/>
          </a:xfrm>
        </p:spPr>
        <p:txBody>
          <a:bodyPr/>
          <a:lstStyle/>
          <a:p>
            <a:r>
              <a:rPr lang="en-US" dirty="0"/>
              <a:t>Furniture category had the lowest rate of profit.</a:t>
            </a:r>
          </a:p>
        </p:txBody>
      </p:sp>
      <p:sp>
        <p:nvSpPr>
          <p:cNvPr id="172" name="Date Placeholder 171">
            <a:extLst>
              <a:ext uri="{FF2B5EF4-FFF2-40B4-BE49-F238E27FC236}">
                <a16:creationId xmlns:a16="http://schemas.microsoft.com/office/drawing/2014/main" id="{97236E89-C764-4B44-A276-073225C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173" name="Footer Placeholder 172">
            <a:extLst>
              <a:ext uri="{FF2B5EF4-FFF2-40B4-BE49-F238E27FC236}">
                <a16:creationId xmlns:a16="http://schemas.microsoft.com/office/drawing/2014/main" id="{26CF735C-7912-4C79-880A-D5EC8D2F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4" name="Slide Number Placeholder 173">
            <a:extLst>
              <a:ext uri="{FF2B5EF4-FFF2-40B4-BE49-F238E27FC236}">
                <a16:creationId xmlns:a16="http://schemas.microsoft.com/office/drawing/2014/main" id="{AE1BEBAA-2955-4EA2-8409-F46EC16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693864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In conclusion, cutting the discount will increase the profit of the 3 products(tables, bookcases and supplies)i.e. profit margin are higher when selling the products at full price, compared to selling at a discount. Additionally, the profit margin lost through discounting will still have to be made up with future opportunities so you will have to sell more to get back revenue lost.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CF23D9C-6A87-4F87-A084-8DAA2249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18B073-7FC8-4AF7-9838-05528CF0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7" name="Picture Placeholder 6" descr="A woman putting a dress on a clothing mannequin in a clothing boutique. ">
            <a:extLst>
              <a:ext uri="{FF2B5EF4-FFF2-40B4-BE49-F238E27FC236}">
                <a16:creationId xmlns:a16="http://schemas.microsoft.com/office/drawing/2014/main" id="{3AAC5E4A-4D3B-4380-AAAC-5C44641AD5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0"/>
            <a:ext cx="5547360" cy="6858000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487DD97-BF4A-479A-843F-3BF5E7D3C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646127">
            <a:off x="640080" y="768096"/>
            <a:ext cx="1856232" cy="18562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SPARK FOUNDATION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5DD987-D8F4-4ECB-9385-50D7771B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052069"/>
            <a:ext cx="3975802" cy="1514476"/>
          </a:xfrm>
        </p:spPr>
        <p:txBody>
          <a:bodyPr>
            <a:normAutofit/>
          </a:bodyPr>
          <a:lstStyle/>
          <a:p>
            <a:r>
              <a:rPr lang="en-US" dirty="0"/>
              <a:t>Summary &amp;Conclusion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woman shopping in a clothing boutique. ">
            <a:extLst>
              <a:ext uri="{FF2B5EF4-FFF2-40B4-BE49-F238E27FC236}">
                <a16:creationId xmlns:a16="http://schemas.microsoft.com/office/drawing/2014/main" id="{830982DC-181F-4404-B1E7-68CBBB6562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5480" y="536573"/>
            <a:ext cx="778002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483" y="3752821"/>
            <a:ext cx="1708784" cy="1156332"/>
          </a:xfrm>
        </p:spPr>
        <p:txBody>
          <a:bodyPr>
            <a:normAutofit/>
          </a:bodyPr>
          <a:lstStyle/>
          <a:p>
            <a:r>
              <a:rPr lang="en-US" dirty="0"/>
              <a:t>Ameen </a:t>
            </a:r>
            <a:r>
              <a:rPr lang="en-US" dirty="0" err="1"/>
              <a:t>Abdulbaru</a:t>
            </a:r>
            <a:r>
              <a:rPr lang="en-US" dirty="0"/>
              <a:t>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81FE1-3C17-4589-81D6-8580840DA5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9167" y="4909153"/>
            <a:ext cx="2544418" cy="1116118"/>
          </a:xfrm>
        </p:spPr>
        <p:txBody>
          <a:bodyPr>
            <a:normAutofit/>
          </a:bodyPr>
          <a:lstStyle/>
          <a:p>
            <a:r>
              <a:rPr lang="en-US" dirty="0"/>
              <a:t>+234 8155073813</a:t>
            </a:r>
          </a:p>
          <a:p>
            <a:r>
              <a:rPr lang="en-US" dirty="0">
                <a:hlinkClick r:id="rId3"/>
              </a:rPr>
              <a:t>abdulbarrameen@gmail.com</a:t>
            </a:r>
            <a:endParaRPr lang="en-US" dirty="0"/>
          </a:p>
          <a:p>
            <a:r>
              <a:rPr lang="en-US" dirty="0">
                <a:hlinkClick r:id="rId4"/>
              </a:rPr>
              <a:t>Ameen </a:t>
            </a:r>
            <a:r>
              <a:rPr lang="en-US" dirty="0" err="1">
                <a:hlinkClick r:id="rId4"/>
              </a:rPr>
              <a:t>Abdulbaru</a:t>
            </a:r>
            <a:r>
              <a:rPr lang="en-US" dirty="0">
                <a:hlinkClick r:id="rId4"/>
              </a:rPr>
              <a:t> |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2" y="1380080"/>
            <a:ext cx="3975802" cy="1514476"/>
          </a:xfrm>
        </p:spPr>
        <p:txBody>
          <a:bodyPr>
            <a:normAutofit/>
          </a:bodyPr>
          <a:lstStyle/>
          <a:p>
            <a:r>
              <a:rPr lang="en-ZA" dirty="0"/>
              <a:t>About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80" y="4293704"/>
            <a:ext cx="4910674" cy="1883257"/>
          </a:xfrm>
        </p:spPr>
        <p:txBody>
          <a:bodyPr vert="horz" lIns="0" tIns="45720" rIns="91440" bIns="45720" rtlCol="0" anchor="t">
            <a:normAutofit fontScale="92500"/>
          </a:bodyPr>
          <a:lstStyle/>
          <a:p>
            <a:r>
              <a:rPr lang="en-US" dirty="0"/>
              <a:t>The Super store retail dataset is a typical data store details consisting of goods sold in various category.  The data is involved with 11 variables represented. </a:t>
            </a:r>
          </a:p>
          <a:p>
            <a:r>
              <a:rPr lang="en-US" dirty="0"/>
              <a:t>-Ship mode,  Segment, City, State, Postal code, Region, Category, Subcategory, Sales, Quantity, Discount, Profit.</a:t>
            </a:r>
          </a:p>
          <a:p>
            <a:r>
              <a:rPr lang="en-US" dirty="0"/>
              <a:t>Ship mode- The shipping method used in the store </a:t>
            </a:r>
          </a:p>
          <a:p>
            <a:r>
              <a:rPr lang="en-US" dirty="0"/>
              <a:t>Segment- The sections of the stores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D9B0891-D7C3-40C5-8BEC-D9D22D684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68718" y="1074057"/>
            <a:ext cx="5657850" cy="5260068"/>
          </a:xfrm>
        </p:spPr>
      </p:pic>
      <p:sp>
        <p:nvSpPr>
          <p:cNvPr id="50" name="Date Placeholder 49">
            <a:extLst>
              <a:ext uri="{FF2B5EF4-FFF2-40B4-BE49-F238E27FC236}">
                <a16:creationId xmlns:a16="http://schemas.microsoft.com/office/drawing/2014/main" id="{CDBF54DA-EC24-4B40-A54E-96572903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5749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56FA-5AA8-73AE-EDC4-254BDB862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60017">
            <a:off x="640080" y="768096"/>
            <a:ext cx="1856232" cy="1856232"/>
          </a:xfrm>
        </p:spPr>
        <p:txBody>
          <a:bodyPr/>
          <a:lstStyle/>
          <a:p>
            <a:r>
              <a:rPr lang="en-US" dirty="0"/>
              <a:t>SUPERSTORE RETAILS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8BD88-781F-5F33-60D9-85A5730339A1}"/>
              </a:ext>
            </a:extLst>
          </p:cNvPr>
          <p:cNvSpPr txBox="1"/>
          <p:nvPr/>
        </p:nvSpPr>
        <p:spPr>
          <a:xfrm>
            <a:off x="1080322" y="1511546"/>
            <a:ext cx="405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Explanatory Data Analysis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B2AA6-128D-BF44-5EF1-4C3C655EE7D6}"/>
              </a:ext>
            </a:extLst>
          </p:cNvPr>
          <p:cNvSpPr txBox="1"/>
          <p:nvPr/>
        </p:nvSpPr>
        <p:spPr>
          <a:xfrm>
            <a:off x="6068718" y="6334125"/>
            <a:ext cx="5657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andreas_klodt/1686408337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</p:txBody>
      </p:sp>
      <p:pic>
        <p:nvPicPr>
          <p:cNvPr id="69" name="Picture Placeholder 68">
            <a:extLst>
              <a:ext uri="{FF2B5EF4-FFF2-40B4-BE49-F238E27FC236}">
                <a16:creationId xmlns:a16="http://schemas.microsoft.com/office/drawing/2014/main" id="{26DA75F1-4499-46E3-8E93-C380B7C6E9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3200" y="549275"/>
            <a:ext cx="5617029" cy="5807075"/>
          </a:xfrm>
          <a:solidFill>
            <a:schemeClr val="tx2"/>
          </a:solidFill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6624C-064C-4D4F-B613-C815EDD797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business manager, try to find out the weak areas where you can work to make more profit.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BC5DA-EF42-4CF4-AF0E-A65F3AC8C65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7C6CE-351E-4F5B-A389-E4B6542A678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/>
          <a:lstStyle/>
          <a:p>
            <a:r>
              <a:rPr lang="en-US" dirty="0"/>
              <a:t>Create dashboards or story board and screen-record along with your audio explaining the charts and interpretations</a:t>
            </a:r>
          </a:p>
        </p:txBody>
      </p:sp>
      <p:sp>
        <p:nvSpPr>
          <p:cNvPr id="172" name="Date Placeholder 171">
            <a:extLst>
              <a:ext uri="{FF2B5EF4-FFF2-40B4-BE49-F238E27FC236}">
                <a16:creationId xmlns:a16="http://schemas.microsoft.com/office/drawing/2014/main" id="{97236E89-C764-4B44-A276-073225C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173" name="Footer Placeholder 172">
            <a:extLst>
              <a:ext uri="{FF2B5EF4-FFF2-40B4-BE49-F238E27FC236}">
                <a16:creationId xmlns:a16="http://schemas.microsoft.com/office/drawing/2014/main" id="{26CF735C-7912-4C79-880A-D5EC8D2F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4" name="Slide Number Placeholder 173">
            <a:extLst>
              <a:ext uri="{FF2B5EF4-FFF2-40B4-BE49-F238E27FC236}">
                <a16:creationId xmlns:a16="http://schemas.microsoft.com/office/drawing/2014/main" id="{AE1BEBAA-2955-4EA2-8409-F46EC16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07AC9-A926-9E94-2B00-1D8BF74543D5}"/>
              </a:ext>
            </a:extLst>
          </p:cNvPr>
          <p:cNvSpPr txBox="1"/>
          <p:nvPr/>
        </p:nvSpPr>
        <p:spPr>
          <a:xfrm>
            <a:off x="595133" y="6356350"/>
            <a:ext cx="496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ildabroadnax3.wikid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187"/>
          </a:xfrm>
        </p:spPr>
        <p:txBody>
          <a:bodyPr>
            <a:normAutofit/>
          </a:bodyPr>
          <a:lstStyle/>
          <a:p>
            <a:r>
              <a:rPr lang="en-US" dirty="0"/>
              <a:t>Retail store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72E8-2695-FE5E-EA86-86C4CDB4084C}"/>
              </a:ext>
            </a:extLst>
          </p:cNvPr>
          <p:cNvSpPr txBox="1"/>
          <p:nvPr/>
        </p:nvSpPr>
        <p:spPr>
          <a:xfrm>
            <a:off x="1436914" y="1465312"/>
            <a:ext cx="9677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interactive visualization below indicates the total profit earned by the store representing the sub categories of items with respective “Category” indicated below.</a:t>
            </a:r>
          </a:p>
          <a:p>
            <a:r>
              <a:rPr lang="en-US" dirty="0">
                <a:solidFill>
                  <a:schemeClr val="accent3"/>
                </a:solidFill>
              </a:rPr>
              <a:t>The visualization shows 3 items with no profit earned i.e.(Tables, Bookcases and Supplies) with a profit of( -17725, - 3473 &amp; - 1189).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4467D816-DA6B-EE90-9582-5BB540DE1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591123"/>
                  </p:ext>
                </p:extLst>
              </p:nvPr>
            </p:nvGraphicFramePr>
            <p:xfrm>
              <a:off x="2479932" y="2771597"/>
              <a:ext cx="7021876" cy="32942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4467D816-DA6B-EE90-9582-5BB540DE15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9932" y="2771597"/>
                <a:ext cx="7021876" cy="32942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412"/>
            <a:ext cx="2489989" cy="6929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72E8-2695-FE5E-EA86-86C4CDB4084C}"/>
              </a:ext>
            </a:extLst>
          </p:cNvPr>
          <p:cNvSpPr txBox="1"/>
          <p:nvPr/>
        </p:nvSpPr>
        <p:spPr>
          <a:xfrm>
            <a:off x="1187016" y="1465312"/>
            <a:ext cx="967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The analysis below shows the percentage profit of product category. The data indicates that “Furniture products” earns the least profit compared to the rest. Irrespective, it also shows a proper sale percentage from the categories represented.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66F177C-0D7C-BE0D-262C-6F8A467E4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770349"/>
                  </p:ext>
                </p:extLst>
              </p:nvPr>
            </p:nvGraphicFramePr>
            <p:xfrm>
              <a:off x="2215006" y="2356994"/>
              <a:ext cx="6713174" cy="38450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66F177C-0D7C-BE0D-262C-6F8A467E48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006" y="2356994"/>
                <a:ext cx="6713174" cy="38450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0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412"/>
            <a:ext cx="2489989" cy="6929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72E8-2695-FE5E-EA86-86C4CDB4084C}"/>
              </a:ext>
            </a:extLst>
          </p:cNvPr>
          <p:cNvSpPr txBox="1"/>
          <p:nvPr/>
        </p:nvSpPr>
        <p:spPr>
          <a:xfrm>
            <a:off x="1187016" y="1465312"/>
            <a:ext cx="967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Here is a heat map indicating the total sales of product sold. The heat map shows a color gradient of how the sales of each product is sold. The visualization indicates (Envelope, Art and Fasteners) are the least product sold compared to the rest.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FCDC00CC-50AF-427A-39E4-F58D397D0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690644"/>
                  </p:ext>
                </p:extLst>
              </p:nvPr>
            </p:nvGraphicFramePr>
            <p:xfrm>
              <a:off x="2232045" y="2784007"/>
              <a:ext cx="7303841" cy="35553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FCDC00CC-50AF-427A-39E4-F58D397D06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45" y="2784007"/>
                <a:ext cx="7303841" cy="3555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412"/>
            <a:ext cx="2489989" cy="6929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72E8-2695-FE5E-EA86-86C4CDB4084C}"/>
              </a:ext>
            </a:extLst>
          </p:cNvPr>
          <p:cNvSpPr txBox="1"/>
          <p:nvPr/>
        </p:nvSpPr>
        <p:spPr>
          <a:xfrm>
            <a:off x="1187016" y="1465312"/>
            <a:ext cx="967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Since the data is originally gotten from the United State, a representation of the Total profit earned from each state along with its region is shown below. A color gradient is used in showing the sum of profits. The lower the color the less profit is earned also vice versa.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32CB0416-7583-831E-136E-C63A75EEA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56006"/>
                  </p:ext>
                </p:extLst>
              </p:nvPr>
            </p:nvGraphicFramePr>
            <p:xfrm>
              <a:off x="1809750" y="2521698"/>
              <a:ext cx="9168730" cy="38052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32CB0416-7583-831E-136E-C63A75EEAC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50" y="2521698"/>
                <a:ext cx="9168730" cy="38052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29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412"/>
            <a:ext cx="2489989" cy="6929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72E8-2695-FE5E-EA86-86C4CDB4084C}"/>
              </a:ext>
            </a:extLst>
          </p:cNvPr>
          <p:cNvSpPr txBox="1"/>
          <p:nvPr/>
        </p:nvSpPr>
        <p:spPr>
          <a:xfrm>
            <a:off x="1187016" y="1465312"/>
            <a:ext cx="967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In other to understand the data more, analysis was done using R  program with the intention of observing the relationship between Profit and Discount. From the analysis, it was shown that discount above 0.3 lowers the profit earned significantly.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AB866-3DEA-2582-153C-8535C2C6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7" y="2640969"/>
            <a:ext cx="5866926" cy="38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4969C185-EC7A-4310-B4A9-E0EF05AA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/>
          <a:lstStyle/>
          <a:p>
            <a:r>
              <a:rPr lang="en-US" dirty="0"/>
              <a:t>Funding</a:t>
            </a:r>
          </a:p>
        </p:txBody>
      </p:sp>
      <p:graphicFrame>
        <p:nvGraphicFramePr>
          <p:cNvPr id="21" name="Chart 20" title="Funding Chart">
            <a:extLst>
              <a:ext uri="{FF2B5EF4-FFF2-40B4-BE49-F238E27FC236}">
                <a16:creationId xmlns:a16="http://schemas.microsoft.com/office/drawing/2014/main" id="{46EFB3EE-CED5-49C7-B129-5D77AF9F3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784377"/>
              </p:ext>
            </p:extLst>
          </p:nvPr>
        </p:nvGraphicFramePr>
        <p:xfrm>
          <a:off x="838200" y="761576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6AD4B49-E2D6-4F06-9AE9-A85448EC6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/>
          <a:lstStyle/>
          <a:p>
            <a:r>
              <a:rPr lang="en-US" dirty="0"/>
              <a:t>Total Sales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0EE6FE0-3767-4B80-83F4-DB4AC21E8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/>
          <a:lstStyle/>
          <a:p>
            <a:r>
              <a:rPr lang="en-US" dirty="0"/>
              <a:t>Total Profit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ADCA08D-29EC-4073-BBDD-A803949401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685732"/>
            <a:ext cx="3886200" cy="274320"/>
          </a:xfrm>
        </p:spPr>
        <p:txBody>
          <a:bodyPr/>
          <a:lstStyle/>
          <a:p>
            <a:r>
              <a:rPr lang="en-ZA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$ 286817.020810917 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63DC9AA-375E-4474-9744-38D1A08A82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/>
          <a:lstStyle/>
          <a:p>
            <a:r>
              <a:rPr lang="en-US" dirty="0"/>
              <a:t>No of Quantity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68F3D848-C703-49C7-89FE-3400E6BE92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3981043"/>
            <a:ext cx="3886200" cy="274320"/>
          </a:xfrm>
        </p:spPr>
        <p:txBody>
          <a:bodyPr/>
          <a:lstStyle/>
          <a:p>
            <a:r>
              <a:rPr lang="en-ZA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37873</a:t>
            </a:r>
          </a:p>
        </p:txBody>
      </p:sp>
      <p:sp>
        <p:nvSpPr>
          <p:cNvPr id="61" name="Date Placeholder 60">
            <a:extLst>
              <a:ext uri="{FF2B5EF4-FFF2-40B4-BE49-F238E27FC236}">
                <a16:creationId xmlns:a16="http://schemas.microsoft.com/office/drawing/2014/main" id="{4D9C6ACC-2143-47A5-B85A-1A2FD143E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B6A283DB-F14C-4C85-A679-F7B8E6D59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C56CDA06-85B8-439B-9C48-2A15AF5871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C842-94BE-3F8B-1AD8-2F96F3531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$ 2297200.85584933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512E72A3-0282-1FCE-FDB6-D63373BBD752}"/>
              </a:ext>
            </a:extLst>
          </p:cNvPr>
          <p:cNvSpPr/>
          <p:nvPr/>
        </p:nvSpPr>
        <p:spPr>
          <a:xfrm rot="10800000" flipH="1" flipV="1">
            <a:off x="9580092" y="1298288"/>
            <a:ext cx="289938" cy="25082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DBBCCFD-C5AD-1009-2566-6B1670282F68}"/>
              </a:ext>
            </a:extLst>
          </p:cNvPr>
          <p:cNvSpPr/>
          <p:nvPr/>
        </p:nvSpPr>
        <p:spPr>
          <a:xfrm flipH="1" flipV="1">
            <a:off x="9580092" y="2726249"/>
            <a:ext cx="289938" cy="25082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B8BBE184-785E-4143-855E-7DF466702DF4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Retailstores/Sheet1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Sheet1\&quot;,\&quot;dashboard\&quot;:\&quot;Retailstores\&quot;,\&quot;tabs\&quot;:true,\&quot;toolbar\&quot;:true}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5211659-14EB-4E8D-BD66-0ED16E99759C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Retailstores/Sheet2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Sheet2\&quot;,\&quot;dashboard\&quot;:\&quot;Retailstores\&quot;,\&quot;tabs\&quot;:true,\&quot;toolbar\&quot;:true}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10BA3BEF-B763-4EA5-9E68-D03B8B3E9080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Retailstores/Sheet3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Sheet3\&quot;,\&quot;dashboard\&quot;:\&quot;Retailstores\&quot;,\&quot;tabs\&quot;:true,\&quot;toolbar\&quot;:true}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D82DB1D-23A3-4448-9931-3CA3AB29A9E7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Retailstores/Sheet4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Sheet4\&quot;,\&quot;dashboard\&quot;:\&quot;Retailstores\&quot;,\&quot;tabs\&quot;:true,\&quot;toolbar\&quot;:true}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1037</TotalTime>
  <Words>590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Bodoni MT</vt:lpstr>
      <vt:lpstr>Calibri</vt:lpstr>
      <vt:lpstr>Seaford</vt:lpstr>
      <vt:lpstr>Office Theme</vt:lpstr>
      <vt:lpstr>SPARK FOUNDATION INTERNSHIP  Task3</vt:lpstr>
      <vt:lpstr>About Data</vt:lpstr>
      <vt:lpstr>OBJECTIVE</vt:lpstr>
      <vt:lpstr>Retail store overview</vt:lpstr>
      <vt:lpstr>overview</vt:lpstr>
      <vt:lpstr>overview</vt:lpstr>
      <vt:lpstr>overview</vt:lpstr>
      <vt:lpstr>overview</vt:lpstr>
      <vt:lpstr>Funding</vt:lpstr>
      <vt:lpstr>Problems</vt:lpstr>
      <vt:lpstr>Summary &amp;Conclusion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FOUNDATION INTERNSHIP  Task3</dc:title>
  <dc:creator>AMEEN ABDULBARR</dc:creator>
  <cp:lastModifiedBy>AMEEN ABDULBARR</cp:lastModifiedBy>
  <cp:revision>2</cp:revision>
  <dcterms:created xsi:type="dcterms:W3CDTF">2023-09-10T08:51:38Z</dcterms:created>
  <dcterms:modified xsi:type="dcterms:W3CDTF">2023-09-12T16:24:24Z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