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8" d="100"/>
          <a:sy n="68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6633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6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746" y="2144676"/>
            <a:ext cx="7556421" cy="15363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800" b="1" dirty="0">
                <a:solidFill>
                  <a:srgbClr val="3A3A3A"/>
                </a:solidFill>
                <a:latin typeface="Times New Roman" panose="02020603050405020304" pitchFamily="18" charset="0"/>
                <a:ea typeface="Noto Serif Medium" pitchFamily="34" charset="-122"/>
                <a:cs typeface="Times New Roman" panose="02020603050405020304" pitchFamily="18" charset="0"/>
              </a:rPr>
              <a:t>Приложение для изучения техник скорочтения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454854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38032" y="4911448"/>
            <a:ext cx="2848707" cy="23409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 err="1">
                <a:solidFill>
                  <a:srgbClr val="4C4C4C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Выполнил</a:t>
            </a:r>
            <a:r>
              <a:rPr lang="ru-RU" sz="1750" dirty="0">
                <a:solidFill>
                  <a:srgbClr val="4C4C4C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и</a:t>
            </a:r>
            <a:r>
              <a:rPr lang="en-US" sz="1750" dirty="0">
                <a:solidFill>
                  <a:srgbClr val="4C4C4C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ts val="2850"/>
              </a:lnSpc>
            </a:pPr>
            <a:r>
              <a:rPr lang="en-US" sz="1750" dirty="0" err="1">
                <a:solidFill>
                  <a:srgbClr val="4C4C4C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студент</a:t>
            </a:r>
            <a:r>
              <a:rPr lang="ru-RU" sz="1750" dirty="0">
                <a:solidFill>
                  <a:srgbClr val="4C4C4C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ы</a:t>
            </a:r>
            <a:r>
              <a:rPr lang="en-US" sz="1750" dirty="0">
                <a:solidFill>
                  <a:srgbClr val="4C4C4C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solidFill>
                  <a:srgbClr val="4C4C4C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группы</a:t>
            </a:r>
            <a:r>
              <a:rPr lang="en-US" sz="1750" dirty="0">
                <a:solidFill>
                  <a:srgbClr val="4C4C4C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 БПО-22-01 </a:t>
            </a:r>
            <a:endParaRPr lang="ru-RU" sz="1750" dirty="0">
              <a:solidFill>
                <a:srgbClr val="4C4C4C"/>
              </a:solidFill>
              <a:latin typeface="Times New Roman" panose="02020603050405020304" pitchFamily="18" charset="0"/>
              <a:ea typeface="Noto Serif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C4C4C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А.Р. </a:t>
            </a:r>
            <a:r>
              <a:rPr lang="en-US" sz="1750" dirty="0" err="1">
                <a:solidFill>
                  <a:srgbClr val="4C4C4C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Риянова</a:t>
            </a:r>
            <a:endParaRPr lang="ru-RU" sz="1750" dirty="0">
              <a:solidFill>
                <a:srgbClr val="4C4C4C"/>
              </a:solidFill>
              <a:latin typeface="Times New Roman" panose="02020603050405020304" pitchFamily="18" charset="0"/>
              <a:ea typeface="Noto Serif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850"/>
              </a:lnSpc>
            </a:pPr>
            <a:r>
              <a:rPr lang="ru-RU" sz="1750" dirty="0">
                <a:solidFill>
                  <a:srgbClr val="4C4C4C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А.Ф. Абдулбасырова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4C4C4C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Принял</a:t>
            </a:r>
            <a:r>
              <a:rPr lang="en-US" sz="1750" dirty="0">
                <a:solidFill>
                  <a:srgbClr val="4C4C4C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:</a:t>
            </a:r>
            <a:endParaRPr lang="ru-RU" sz="1750" dirty="0">
              <a:solidFill>
                <a:srgbClr val="4C4C4C"/>
              </a:solidFill>
              <a:latin typeface="Times New Roman" panose="02020603050405020304" pitchFamily="18" charset="0"/>
              <a:ea typeface="Noto Serif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850"/>
              </a:lnSpc>
            </a:pPr>
            <a:r>
              <a:rPr lang="ru-RU" sz="1750" dirty="0">
                <a:solidFill>
                  <a:srgbClr val="4C4C4C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ст. преподаватель</a:t>
            </a:r>
            <a:r>
              <a:rPr lang="en-US" sz="1750" dirty="0">
                <a:solidFill>
                  <a:srgbClr val="4C4C4C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Е.В. Дружинская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793789" y="758598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ru-RU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Уфа</a:t>
            </a: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, 2025 г.</a:t>
            </a:r>
            <a:endParaRPr lang="en-US" sz="17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80057-22A4-A690-74CE-55D498F5DA0C}"/>
              </a:ext>
            </a:extLst>
          </p:cNvPr>
          <p:cNvSpPr txBox="1"/>
          <p:nvPr/>
        </p:nvSpPr>
        <p:spPr>
          <a:xfrm>
            <a:off x="1336049" y="301449"/>
            <a:ext cx="65549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Уфимский государственный нефтяной технический университет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вычислительной техники и инженерной кибернетики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B715889C-84BE-35E4-F302-FF1BD9C2C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8331" y="16159"/>
            <a:ext cx="1732069" cy="1493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9381" y="596622"/>
            <a:ext cx="5268886" cy="4406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50"/>
              </a:lnSpc>
              <a:buNone/>
            </a:pPr>
            <a:r>
              <a:rPr lang="en-US" sz="4400" b="1" dirty="0">
                <a:solidFill>
                  <a:srgbClr val="3A3A3A"/>
                </a:solidFill>
                <a:latin typeface="Times New Roman" panose="02020603050405020304" pitchFamily="18" charset="0"/>
                <a:ea typeface="Noto Serif Medium" pitchFamily="34" charset="-122"/>
                <a:cs typeface="Times New Roman" panose="02020603050405020304" pitchFamily="18" charset="0"/>
              </a:rPr>
              <a:t>Актуальность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683181" y="1408554"/>
            <a:ext cx="8483397" cy="860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400" dirty="0">
                <a:solidFill>
                  <a:srgbClr val="4C4C4C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В условиях перегрузки информацией навыки быстрого чтения становятся критически важными</a:t>
            </a:r>
            <a:r>
              <a:rPr lang="en-US" sz="2000" dirty="0">
                <a:solidFill>
                  <a:srgbClr val="4C4C4C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. </a:t>
            </a:r>
            <a:endParaRPr lang="ru-RU" sz="2000" dirty="0">
              <a:solidFill>
                <a:srgbClr val="4C4C4C"/>
              </a:solidFill>
              <a:latin typeface="Times New Roman" panose="02020603050405020304" pitchFamily="18" charset="0"/>
              <a:ea typeface="Noto Serif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683181" y="2417858"/>
            <a:ext cx="6383774" cy="25327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ct val="150000"/>
              </a:lnSpc>
              <a:buSzPct val="100000"/>
            </a:pPr>
            <a:r>
              <a:rPr lang="en-US" sz="2000" dirty="0" err="1">
                <a:solidFill>
                  <a:srgbClr val="4C4C4C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Проблемы</a:t>
            </a:r>
            <a:r>
              <a:rPr lang="en-US" sz="2000" dirty="0">
                <a:solidFill>
                  <a:srgbClr val="4C4C4C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:</a:t>
            </a:r>
            <a:endParaRPr lang="ru-RU" sz="2000" dirty="0">
              <a:solidFill>
                <a:srgbClr val="4C4C4C"/>
              </a:solidFill>
              <a:latin typeface="Times New Roman" panose="02020603050405020304" pitchFamily="18" charset="0"/>
              <a:ea typeface="Noto Serif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100000"/>
              <a:buChar char="•"/>
            </a:pPr>
            <a:r>
              <a:rPr lang="en-US" sz="2000" dirty="0" err="1">
                <a:solidFill>
                  <a:srgbClr val="4C4C4C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Узкое</a:t>
            </a:r>
            <a:r>
              <a:rPr lang="en-US" sz="2000" dirty="0">
                <a:solidFill>
                  <a:srgbClr val="4C4C4C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4C4C4C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поле</a:t>
            </a:r>
            <a:r>
              <a:rPr lang="en-US" sz="2000" dirty="0">
                <a:solidFill>
                  <a:srgbClr val="4C4C4C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4C4C4C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зрения</a:t>
            </a:r>
            <a:endParaRPr lang="ru-RU" sz="2000" dirty="0">
              <a:solidFill>
                <a:srgbClr val="4C4C4C"/>
              </a:solidFill>
              <a:latin typeface="Times New Roman" panose="02020603050405020304" pitchFamily="18" charset="0"/>
              <a:ea typeface="Noto Serif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2000" dirty="0" err="1">
                <a:solidFill>
                  <a:srgbClr val="4C4C4C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Регрессия</a:t>
            </a:r>
            <a:r>
              <a:rPr lang="en-US" sz="2000" dirty="0">
                <a:solidFill>
                  <a:srgbClr val="4C4C4C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4C4C4C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глаз</a:t>
            </a:r>
            <a:endParaRPr lang="ru-RU" sz="2000" dirty="0">
              <a:solidFill>
                <a:srgbClr val="4C4C4C"/>
              </a:solidFill>
              <a:latin typeface="Times New Roman" panose="02020603050405020304" pitchFamily="18" charset="0"/>
              <a:ea typeface="Noto Serif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2000" dirty="0" err="1">
                <a:solidFill>
                  <a:srgbClr val="4C4C4C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Артикуляция</a:t>
            </a:r>
            <a:r>
              <a:rPr lang="en-US" sz="2000" dirty="0">
                <a:solidFill>
                  <a:srgbClr val="4C4C4C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4C4C4C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при</a:t>
            </a:r>
            <a:r>
              <a:rPr lang="en-US" sz="2000" dirty="0">
                <a:solidFill>
                  <a:srgbClr val="4C4C4C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4C4C4C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чтении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2000" dirty="0" err="1">
                <a:solidFill>
                  <a:srgbClr val="4C4C4C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Низкая</a:t>
            </a:r>
            <a:r>
              <a:rPr lang="en-US" sz="2000" dirty="0">
                <a:solidFill>
                  <a:srgbClr val="4C4C4C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4C4C4C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концентрация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ts val="1750"/>
              </a:lnSpc>
              <a:buSzPct val="10000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59381" y="2779157"/>
            <a:ext cx="6383774" cy="2257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50"/>
              </a:lnSpc>
              <a:buSzPct val="100000"/>
              <a:buChar char="•"/>
            </a:pPr>
            <a:endParaRPr lang="en-US" sz="1100" dirty="0"/>
          </a:p>
        </p:txBody>
      </p:sp>
      <p:sp>
        <p:nvSpPr>
          <p:cNvPr id="8" name="Text 6"/>
          <p:cNvSpPr/>
          <p:nvPr/>
        </p:nvSpPr>
        <p:spPr>
          <a:xfrm>
            <a:off x="683181" y="4988719"/>
            <a:ext cx="6383774" cy="12537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230015-AAD1-7D79-A8B3-D57D00F093F1}"/>
              </a:ext>
            </a:extLst>
          </p:cNvPr>
          <p:cNvSpPr txBox="1"/>
          <p:nvPr/>
        </p:nvSpPr>
        <p:spPr>
          <a:xfrm>
            <a:off x="683180" y="5227821"/>
            <a:ext cx="54466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4C4C4C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Решение: мобильное приложение </a:t>
            </a:r>
          </a:p>
          <a:p>
            <a:r>
              <a:rPr lang="ru-RU" sz="2400" dirty="0">
                <a:solidFill>
                  <a:srgbClr val="4C4C4C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для самостоятельной тренировки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3413EFF-9AA5-1215-8D37-D73004E81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9423" y="1879153"/>
            <a:ext cx="5000978" cy="63504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03739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A3A3A"/>
                </a:solidFill>
                <a:latin typeface="Times New Roman" panose="02020603050405020304" pitchFamily="18" charset="0"/>
                <a:ea typeface="Noto Serif Medium" pitchFamily="34" charset="-122"/>
                <a:cs typeface="Times New Roman" panose="02020603050405020304" pitchFamily="18" charset="0"/>
              </a:rPr>
              <a:t>Цель и задачи</a:t>
            </a:r>
            <a:endParaRPr lang="en-US" sz="44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93790" y="2311837"/>
            <a:ext cx="170021" cy="1579126"/>
          </a:xfrm>
          <a:prstGeom prst="roundRect">
            <a:avLst>
              <a:gd name="adj" fmla="val 56033"/>
            </a:avLst>
          </a:prstGeom>
          <a:solidFill>
            <a:srgbClr val="000000"/>
          </a:solidFill>
          <a:ln w="7620">
            <a:solidFill>
              <a:srgbClr val="CCC4B8"/>
            </a:solidFill>
            <a:prstDash val="solid"/>
          </a:ln>
          <a:effectLst>
            <a:outerShdw dist="20320" dir="2700000" algn="bl" rotWithShape="0">
              <a:srgbClr val="CCC4B8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1303973" y="23118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Times New Roman" panose="02020603050405020304" pitchFamily="18" charset="0"/>
                <a:ea typeface="Noto Serif Medium" pitchFamily="34" charset="-122"/>
                <a:cs typeface="Times New Roman" panose="02020603050405020304" pitchFamily="18" charset="0"/>
              </a:rPr>
              <a:t>Цель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303972" y="2802255"/>
            <a:ext cx="717398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C4C4C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Спроектировать и реализовать мобильное приложение направленное на повышение скорости и качества восприятия текста.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1133951" y="4117777"/>
            <a:ext cx="170021" cy="2622113"/>
          </a:xfrm>
          <a:prstGeom prst="roundRect">
            <a:avLst>
              <a:gd name="adj" fmla="val 56033"/>
            </a:avLst>
          </a:prstGeom>
          <a:solidFill>
            <a:srgbClr val="000000"/>
          </a:solidFill>
          <a:ln w="7620">
            <a:solidFill>
              <a:srgbClr val="CCC4B8"/>
            </a:solidFill>
            <a:prstDash val="solid"/>
          </a:ln>
          <a:effectLst>
            <a:outerShdw dist="20320" dir="2700000" algn="bl" rotWithShape="0">
              <a:srgbClr val="CCC4B8">
                <a:alpha val="10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1644134" y="41177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Times New Roman" panose="02020603050405020304" pitchFamily="18" charset="0"/>
                <a:ea typeface="Noto Serif Medium" pitchFamily="34" charset="-122"/>
                <a:cs typeface="Times New Roman" panose="02020603050405020304" pitchFamily="18" charset="0"/>
              </a:rPr>
              <a:t>Задачи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644134" y="4608194"/>
            <a:ext cx="6706076" cy="16894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Изучить </a:t>
            </a:r>
            <a:r>
              <a:rPr lang="en-US" sz="1750" dirty="0" err="1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техники</a:t>
            </a: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</a:t>
            </a:r>
            <a:r>
              <a:rPr lang="en-US" sz="1750" dirty="0" err="1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скорочтения</a:t>
            </a:r>
            <a:endParaRPr lang="en-US" sz="1750" dirty="0">
              <a:solidFill>
                <a:srgbClr val="4C4C4C"/>
              </a:solidFill>
              <a:latin typeface="Noto Serif" pitchFamily="34" charset="0"/>
              <a:ea typeface="Noto Serif" pitchFamily="34" charset="-122"/>
              <a:cs typeface="Noto Serif" pitchFamily="34" charset="-120"/>
            </a:endParaRPr>
          </a:p>
          <a:p>
            <a:pPr marL="342900" indent="-342900">
              <a:lnSpc>
                <a:spcPts val="2850"/>
              </a:lnSpc>
              <a:buSzPct val="100000"/>
              <a:buFontTx/>
              <a:buChar char="•"/>
            </a:pPr>
            <a:r>
              <a:rPr lang="en-US" sz="1750" dirty="0" err="1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Проанализировать</a:t>
            </a: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</a:t>
            </a:r>
            <a:r>
              <a:rPr lang="en-US" sz="1750" dirty="0" err="1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существующие</a:t>
            </a: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</a:t>
            </a:r>
            <a:r>
              <a:rPr lang="en-US" sz="1750" dirty="0" err="1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решения</a:t>
            </a:r>
            <a:endParaRPr lang="en-US" sz="1750" dirty="0">
              <a:solidFill>
                <a:srgbClr val="4C4C4C"/>
              </a:solidFill>
              <a:latin typeface="Noto Serif" pitchFamily="34" charset="0"/>
              <a:ea typeface="Noto Serif" pitchFamily="34" charset="-122"/>
              <a:cs typeface="Noto Serif" pitchFamily="34" charset="-120"/>
            </a:endParaRPr>
          </a:p>
          <a:p>
            <a:pPr marL="342900" indent="-342900">
              <a:lnSpc>
                <a:spcPts val="2850"/>
              </a:lnSpc>
              <a:buSzPct val="100000"/>
              <a:buFontTx/>
              <a:buChar char="•"/>
            </a:pPr>
            <a:r>
              <a:rPr lang="en-US" sz="1750" dirty="0" err="1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Спроектировать</a:t>
            </a: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</a:t>
            </a:r>
            <a:r>
              <a:rPr lang="en-US" sz="1750" dirty="0" err="1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интерфейс</a:t>
            </a: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и </a:t>
            </a:r>
            <a:r>
              <a:rPr lang="en-US" sz="1750" dirty="0" err="1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логику</a:t>
            </a:r>
            <a:endParaRPr lang="en-US" sz="1750" dirty="0">
              <a:solidFill>
                <a:srgbClr val="4C4C4C"/>
              </a:solidFill>
              <a:latin typeface="Noto Serif" pitchFamily="34" charset="0"/>
              <a:ea typeface="Noto Serif" pitchFamily="34" charset="-122"/>
              <a:cs typeface="Noto Serif" pitchFamily="34" charset="-120"/>
            </a:endParaRPr>
          </a:p>
          <a:p>
            <a:pPr marL="342900" indent="-342900">
              <a:lnSpc>
                <a:spcPts val="2850"/>
              </a:lnSpc>
              <a:buSzPct val="100000"/>
              <a:buFontTx/>
              <a:buChar char="•"/>
            </a:pPr>
            <a:r>
              <a:rPr lang="en-US" sz="1750" dirty="0" err="1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Провести</a:t>
            </a: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</a:t>
            </a:r>
            <a:r>
              <a:rPr lang="en-US" sz="1750" dirty="0" err="1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тестирование</a:t>
            </a:r>
            <a:endParaRPr lang="en-US" sz="1750" dirty="0"/>
          </a:p>
          <a:p>
            <a:pPr>
              <a:lnSpc>
                <a:spcPts val="2850"/>
              </a:lnSpc>
              <a:buSzPct val="100000"/>
            </a:pPr>
            <a:endParaRPr lang="en-US" sz="1750" dirty="0">
              <a:solidFill>
                <a:srgbClr val="4C4C4C"/>
              </a:solidFill>
              <a:latin typeface="Noto Serif" pitchFamily="34" charset="0"/>
              <a:ea typeface="Noto Serif" pitchFamily="34" charset="-122"/>
              <a:cs typeface="Noto Serif" pitchFamily="34" charset="-120"/>
            </a:endParaRPr>
          </a:p>
          <a:p>
            <a:pPr marL="342900" indent="-342900">
              <a:lnSpc>
                <a:spcPts val="2850"/>
              </a:lnSpc>
              <a:buSzPct val="100000"/>
              <a:buFontTx/>
              <a:buChar char="•"/>
            </a:pPr>
            <a:endParaRPr lang="en-US" sz="1750" dirty="0"/>
          </a:p>
          <a:p>
            <a:pPr marL="342900" indent="-342900">
              <a:lnSpc>
                <a:spcPts val="2850"/>
              </a:lnSpc>
              <a:buSzPct val="100000"/>
              <a:buFontTx/>
              <a:buChar char="•"/>
            </a:pPr>
            <a:endParaRPr lang="en-US" sz="1750" dirty="0"/>
          </a:p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644134" y="5050393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644134" y="5492591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1644134" y="5934789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644134" y="6376987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B190F06-9349-3A0C-207A-2C16AB54A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022" y="533967"/>
            <a:ext cx="5835460" cy="710693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D2BC4DB-7EFD-2373-7233-003449762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4353" y="7640902"/>
            <a:ext cx="1981944" cy="5886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439697"/>
            <a:ext cx="4749054" cy="714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4000" b="1" dirty="0">
                <a:solidFill>
                  <a:srgbClr val="3A3A3A"/>
                </a:solidFill>
                <a:latin typeface="Times New Roman" panose="02020603050405020304" pitchFamily="18" charset="0"/>
                <a:ea typeface="Noto Serif Medium" pitchFamily="34" charset="-122"/>
                <a:cs typeface="Times New Roman" panose="02020603050405020304" pitchFamily="18" charset="0"/>
              </a:rPr>
              <a:t>Анализ аналогов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280190" y="1375053"/>
            <a:ext cx="7556421" cy="6161246"/>
          </a:xfrm>
          <a:prstGeom prst="roundRect">
            <a:avLst>
              <a:gd name="adj" fmla="val 1005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287810" y="1382673"/>
            <a:ext cx="7540347" cy="42767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6436043" y="1478637"/>
            <a:ext cx="221456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Приложение</a:t>
            </a:r>
            <a:endParaRPr lang="en-US" sz="1150" dirty="0"/>
          </a:p>
        </p:txBody>
      </p:sp>
      <p:sp>
        <p:nvSpPr>
          <p:cNvPr id="7" name="Text 4"/>
          <p:cNvSpPr/>
          <p:nvPr/>
        </p:nvSpPr>
        <p:spPr>
          <a:xfrm>
            <a:off x="8319912" y="1478637"/>
            <a:ext cx="2843865" cy="1955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Преимущества</a:t>
            </a:r>
            <a:endParaRPr lang="en-US" sz="1150" dirty="0"/>
          </a:p>
        </p:txBody>
      </p:sp>
      <p:sp>
        <p:nvSpPr>
          <p:cNvPr id="8" name="Text 5"/>
          <p:cNvSpPr/>
          <p:nvPr/>
        </p:nvSpPr>
        <p:spPr>
          <a:xfrm>
            <a:off x="11466195" y="1478637"/>
            <a:ext cx="221456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Недостатки</a:t>
            </a:r>
            <a:endParaRPr lang="en-US" sz="1150" dirty="0"/>
          </a:p>
        </p:txBody>
      </p:sp>
      <p:sp>
        <p:nvSpPr>
          <p:cNvPr id="9" name="Shape 6"/>
          <p:cNvSpPr/>
          <p:nvPr/>
        </p:nvSpPr>
        <p:spPr>
          <a:xfrm>
            <a:off x="6287810" y="1810345"/>
            <a:ext cx="7540347" cy="160639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6436043" y="1906310"/>
            <a:ext cx="221456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Quickify</a:t>
            </a:r>
            <a:endParaRPr lang="en-US" sz="1150" dirty="0"/>
          </a:p>
        </p:txBody>
      </p:sp>
      <p:sp>
        <p:nvSpPr>
          <p:cNvPr id="11" name="Text 8"/>
          <p:cNvSpPr/>
          <p:nvPr/>
        </p:nvSpPr>
        <p:spPr>
          <a:xfrm>
            <a:off x="8319912" y="1906310"/>
            <a:ext cx="2843866" cy="14144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Разнообразные упражнения: визуальные тренажёры, слепое чтение, тренировки внимания. Интуитивный интерфейс. Статистика прогресса.</a:t>
            </a:r>
            <a:endParaRPr lang="en-US" sz="1150" dirty="0"/>
          </a:p>
        </p:txBody>
      </p:sp>
      <p:sp>
        <p:nvSpPr>
          <p:cNvPr id="12" name="Text 9"/>
          <p:cNvSpPr/>
          <p:nvPr/>
        </p:nvSpPr>
        <p:spPr>
          <a:xfrm>
            <a:off x="11466195" y="1906310"/>
            <a:ext cx="2214563" cy="942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Некоторые функции доступны только в платной версии. Перегруженность интерфейса.</a:t>
            </a:r>
            <a:endParaRPr lang="en-US" sz="1150" dirty="0"/>
          </a:p>
        </p:txBody>
      </p:sp>
      <p:sp>
        <p:nvSpPr>
          <p:cNvPr id="14" name="Text 11"/>
          <p:cNvSpPr/>
          <p:nvPr/>
        </p:nvSpPr>
        <p:spPr>
          <a:xfrm>
            <a:off x="6436043" y="3512701"/>
            <a:ext cx="221456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Readmical</a:t>
            </a:r>
            <a:endParaRPr lang="en-US" sz="1150" dirty="0"/>
          </a:p>
        </p:txBody>
      </p:sp>
      <p:sp>
        <p:nvSpPr>
          <p:cNvPr id="15" name="Text 12"/>
          <p:cNvSpPr/>
          <p:nvPr/>
        </p:nvSpPr>
        <p:spPr>
          <a:xfrm>
            <a:off x="8319912" y="3512701"/>
            <a:ext cx="2843865" cy="11787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Использует метод RSVP. Минималистичный и быстрый интерфейс. Поддержка собственных текстов.</a:t>
            </a:r>
            <a:endParaRPr lang="en-US" sz="1150" dirty="0"/>
          </a:p>
        </p:txBody>
      </p:sp>
      <p:sp>
        <p:nvSpPr>
          <p:cNvPr id="16" name="Text 13"/>
          <p:cNvSpPr/>
          <p:nvPr/>
        </p:nvSpPr>
        <p:spPr>
          <a:xfrm>
            <a:off x="11466195" y="3512701"/>
            <a:ext cx="2214563" cy="942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Ограниченный набор функций. Отсутствие упражнений на память и внимание.</a:t>
            </a:r>
            <a:endParaRPr lang="en-US" sz="1150" dirty="0"/>
          </a:p>
        </p:txBody>
      </p:sp>
      <p:sp>
        <p:nvSpPr>
          <p:cNvPr id="17" name="Shape 14"/>
          <p:cNvSpPr/>
          <p:nvPr/>
        </p:nvSpPr>
        <p:spPr>
          <a:xfrm>
            <a:off x="6287810" y="4787384"/>
            <a:ext cx="7540347" cy="137064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6436043" y="4883348"/>
            <a:ext cx="221456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Spritz</a:t>
            </a:r>
            <a:endParaRPr lang="en-US" sz="1150" dirty="0"/>
          </a:p>
        </p:txBody>
      </p:sp>
      <p:sp>
        <p:nvSpPr>
          <p:cNvPr id="19" name="Text 16"/>
          <p:cNvSpPr/>
          <p:nvPr/>
        </p:nvSpPr>
        <p:spPr>
          <a:xfrm>
            <a:off x="8319912" y="4883348"/>
            <a:ext cx="2843865" cy="11787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Уникальная технология показа текста с фиксацией ключевой буквы (Optimal Recognition Point). </a:t>
            </a:r>
            <a:r>
              <a:rPr lang="ru-RU" sz="11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Возможность просмотра любых онлайн страниц.</a:t>
            </a:r>
            <a:endParaRPr lang="en-US" sz="1150" dirty="0"/>
          </a:p>
        </p:txBody>
      </p:sp>
      <p:sp>
        <p:nvSpPr>
          <p:cNvPr id="20" name="Text 17"/>
          <p:cNvSpPr/>
          <p:nvPr/>
        </p:nvSpPr>
        <p:spPr>
          <a:xfrm>
            <a:off x="11466195" y="4883348"/>
            <a:ext cx="2214563" cy="11787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Мало настроек. Трудности при чтении сложных фраз на высокой </a:t>
            </a:r>
            <a:r>
              <a:rPr lang="en-US" sz="1150" dirty="0" err="1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скорости</a:t>
            </a:r>
            <a:r>
              <a:rPr lang="en-US" sz="11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.</a:t>
            </a:r>
            <a:endParaRPr lang="ru-RU" sz="1150" dirty="0">
              <a:solidFill>
                <a:srgbClr val="4C4C4C"/>
              </a:solidFill>
              <a:latin typeface="Noto Serif" pitchFamily="34" charset="0"/>
              <a:ea typeface="Noto Serif" pitchFamily="34" charset="-122"/>
              <a:cs typeface="Noto Serif" pitchFamily="34" charset="-120"/>
            </a:endParaRPr>
          </a:p>
          <a:p>
            <a:pPr marL="0" indent="0" algn="l">
              <a:lnSpc>
                <a:spcPts val="1850"/>
              </a:lnSpc>
              <a:buNone/>
            </a:pPr>
            <a:r>
              <a:rPr lang="ru-RU" sz="11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Нельзя использовать офлайн.</a:t>
            </a:r>
            <a:endParaRPr lang="en-US" sz="1150" dirty="0"/>
          </a:p>
        </p:txBody>
      </p:sp>
      <p:sp>
        <p:nvSpPr>
          <p:cNvPr id="21" name="Shape 18"/>
          <p:cNvSpPr/>
          <p:nvPr/>
        </p:nvSpPr>
        <p:spPr>
          <a:xfrm>
            <a:off x="6287810" y="6158032"/>
            <a:ext cx="7540347" cy="137064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2" name="Text 19"/>
          <p:cNvSpPr/>
          <p:nvPr/>
        </p:nvSpPr>
        <p:spPr>
          <a:xfrm>
            <a:off x="6436043" y="6253996"/>
            <a:ext cx="221456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Spreeder</a:t>
            </a:r>
            <a:endParaRPr lang="en-US" sz="1150" dirty="0"/>
          </a:p>
        </p:txBody>
      </p:sp>
      <p:sp>
        <p:nvSpPr>
          <p:cNvPr id="23" name="Text 20"/>
          <p:cNvSpPr/>
          <p:nvPr/>
        </p:nvSpPr>
        <p:spPr>
          <a:xfrm>
            <a:off x="8319912" y="6253996"/>
            <a:ext cx="2843865" cy="11787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Многофункциональность: тренировка памяти, концентрации, чтения. Облачная синхронизация. Гибкая настройка.</a:t>
            </a:r>
            <a:endParaRPr lang="en-US" sz="1150" dirty="0"/>
          </a:p>
        </p:txBody>
      </p:sp>
      <p:sp>
        <p:nvSpPr>
          <p:cNvPr id="24" name="Text 21"/>
          <p:cNvSpPr/>
          <p:nvPr/>
        </p:nvSpPr>
        <p:spPr>
          <a:xfrm>
            <a:off x="11466195" y="6253996"/>
            <a:ext cx="2214563" cy="9429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50"/>
              </a:lnSpc>
            </a:pPr>
            <a:r>
              <a:rPr lang="en-US" sz="11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Только на английском языке. Высокая цена подписки. </a:t>
            </a:r>
            <a:r>
              <a:rPr lang="en-US" sz="1150" dirty="0" err="1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Перегруженность</a:t>
            </a:r>
            <a:r>
              <a:rPr lang="en-US" sz="11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</a:t>
            </a:r>
            <a:r>
              <a:rPr lang="en-US" sz="1150" dirty="0" err="1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интерфейса</a:t>
            </a:r>
            <a:r>
              <a:rPr lang="en-US" sz="11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.</a:t>
            </a:r>
            <a:endParaRPr lang="en-US" sz="1150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C00980C-8F3F-11A9-297E-7F24D3D6D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4353" y="7640902"/>
            <a:ext cx="1981944" cy="588697"/>
          </a:xfrm>
          <a:prstGeom prst="rect">
            <a:avLst/>
          </a:prstGeom>
        </p:spPr>
      </p:pic>
      <p:sp>
        <p:nvSpPr>
          <p:cNvPr id="26" name="AutoShape 2" descr="Скриншот номер 1">
            <a:extLst>
              <a:ext uri="{FF2B5EF4-FFF2-40B4-BE49-F238E27FC236}">
                <a16:creationId xmlns:a16="http://schemas.microsoft.com/office/drawing/2014/main" id="{A24272D6-E073-C137-60C4-5CBB5913B4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" name="AutoShape 4" descr="Скриншот номер 1">
            <a:extLst>
              <a:ext uri="{FF2B5EF4-FFF2-40B4-BE49-F238E27FC236}">
                <a16:creationId xmlns:a16="http://schemas.microsoft.com/office/drawing/2014/main" id="{C6E15951-BF5F-F841-11CE-64CCABA37F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15200" y="411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C94FE202-8CE4-B136-D2E1-51E1B9D63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593" y="809025"/>
            <a:ext cx="3715268" cy="6706536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E25247B-ED0B-FB86-03AB-2551C34B1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680" y="809025"/>
            <a:ext cx="3715268" cy="6666737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BF7AE9A-AAB1-8356-8B15-0AA2A145C6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1676" y="809025"/>
            <a:ext cx="3789817" cy="6706536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677AA940-9FD0-2862-F4D2-DB32033E58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997" y="753838"/>
            <a:ext cx="4495150" cy="697409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FF64A488-E605-A9FC-4C34-90C4A47466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8672" y="813927"/>
            <a:ext cx="3115110" cy="660174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2FED8C2-2313-1164-40ED-3FE899543B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1040" y="805950"/>
            <a:ext cx="3115110" cy="6592220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6E21CB48-1643-07ED-EAE1-3A9552DE91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243" y="615012"/>
            <a:ext cx="4495150" cy="697409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D27592B8-8F30-EF8A-AAFA-5AE5C61A3E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37832" y="934554"/>
            <a:ext cx="3791479" cy="633500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6CDE175A-8600-B96C-7DBD-02112EBA9B7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61696" y="967444"/>
            <a:ext cx="3748105" cy="6335629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5A8C98AD-695E-7BDE-0B8A-D68B593918B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4308" y="942532"/>
            <a:ext cx="3781953" cy="634453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01D3A7C6-0E4F-32D7-1503-37FC5075EB0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9294" y="655024"/>
            <a:ext cx="4395707" cy="685548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CEE8A926-FA5D-83C3-130B-9F184BEF3CA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07725" y="1165303"/>
            <a:ext cx="3086352" cy="6336583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B36CAFE4-A602-C63A-0E50-DD692B49170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08750" y="1160981"/>
            <a:ext cx="3118259" cy="629146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F94B121E-BD38-FBD1-366D-A995ED21E22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35072" y="1143135"/>
            <a:ext cx="3052574" cy="6327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42023"/>
            <a:ext cx="73117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A3A3A"/>
                </a:solidFill>
                <a:latin typeface="Times New Roman" panose="02020603050405020304" pitchFamily="18" charset="0"/>
                <a:ea typeface="Noto Serif Medium" pitchFamily="34" charset="-122"/>
                <a:cs typeface="Times New Roman" panose="02020603050405020304" pitchFamily="18" charset="0"/>
              </a:rPr>
              <a:t>Функциональная модель</a:t>
            </a:r>
            <a:endParaRPr lang="en-US" sz="44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857256" y="29833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Выбор техники</a:t>
            </a:r>
            <a:endParaRPr lang="en-US" sz="22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492" y="3027283"/>
            <a:ext cx="339328" cy="4242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9937790" y="2574608"/>
            <a:ext cx="294001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Настройка скорости</a:t>
            </a:r>
            <a:endParaRPr lang="en-US" sz="22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3010" y="2762607"/>
            <a:ext cx="339328" cy="42422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10051256" y="42096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Тренировка</a:t>
            </a:r>
            <a:endParaRPr lang="en-US" sz="2200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pic>
        <p:nvPicPr>
          <p:cNvPr id="11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9423" y="4449366"/>
            <a:ext cx="339328" cy="424220"/>
          </a:xfrm>
          <a:prstGeom prst="rect">
            <a:avLst/>
          </a:prstGeom>
        </p:spPr>
      </p:pic>
      <p:sp>
        <p:nvSpPr>
          <p:cNvPr id="12" name="Text 4"/>
          <p:cNvSpPr/>
          <p:nvPr/>
        </p:nvSpPr>
        <p:spPr>
          <a:xfrm>
            <a:off x="9937790" y="58447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Тестирование</a:t>
            </a:r>
            <a:endParaRPr lang="en-US" sz="2200" dirty="0"/>
          </a:p>
        </p:txBody>
      </p:sp>
      <p:pic>
        <p:nvPicPr>
          <p:cNvPr id="13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pic>
        <p:nvPicPr>
          <p:cNvPr id="14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0564" y="5756434"/>
            <a:ext cx="339328" cy="424220"/>
          </a:xfrm>
          <a:prstGeom prst="rect">
            <a:avLst/>
          </a:prstGeom>
        </p:spPr>
      </p:pic>
      <p:sp>
        <p:nvSpPr>
          <p:cNvPr id="15" name="Text 5"/>
          <p:cNvSpPr/>
          <p:nvPr/>
        </p:nvSpPr>
        <p:spPr>
          <a:xfrm>
            <a:off x="1492329" y="5435918"/>
            <a:ext cx="320016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Результаты и рейтинг</a:t>
            </a:r>
            <a:endParaRPr lang="en-US" sz="2200" dirty="0"/>
          </a:p>
        </p:txBody>
      </p:sp>
      <p:pic>
        <p:nvPicPr>
          <p:cNvPr id="16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pic>
        <p:nvPicPr>
          <p:cNvPr id="17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0595" y="4877633"/>
            <a:ext cx="339328" cy="424220"/>
          </a:xfrm>
          <a:prstGeom prst="rect">
            <a:avLst/>
          </a:prstGeom>
        </p:spPr>
      </p:pic>
      <p:sp>
        <p:nvSpPr>
          <p:cNvPr id="18" name="Text 6"/>
          <p:cNvSpPr/>
          <p:nvPr/>
        </p:nvSpPr>
        <p:spPr>
          <a:xfrm>
            <a:off x="793790" y="692455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Поддержка техник: блоками, по диагонали, ключевые слова, указка, слова наоборот, предложения наоборот.</a:t>
            </a:r>
            <a:endParaRPr lang="en-US" sz="1750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CB4B4CF-CF87-BCC2-C46B-5BD520EA98E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624353" y="7640902"/>
            <a:ext cx="1981944" cy="5886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48309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A3A3A"/>
                </a:solidFill>
                <a:latin typeface="Times New Roman" panose="02020603050405020304" pitchFamily="18" charset="0"/>
                <a:ea typeface="Noto Serif Medium" pitchFamily="34" charset="-122"/>
                <a:cs typeface="Times New Roman" panose="02020603050405020304" pitchFamily="18" charset="0"/>
              </a:rPr>
              <a:t>Интерфейс (UI)</a:t>
            </a:r>
            <a:endParaRPr lang="en-US" sz="44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2BB762C-7A8B-7005-B5F3-D4CEB4D99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4353" y="7640902"/>
            <a:ext cx="1981944" cy="5886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A0C3978-67C6-E32D-9762-E7E26B1CC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133" y="220847"/>
            <a:ext cx="10258768" cy="790806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0"/>
          <p:cNvSpPr/>
          <p:nvPr/>
        </p:nvSpPr>
        <p:spPr>
          <a:xfrm>
            <a:off x="172901" y="100687"/>
            <a:ext cx="644652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A3A3A"/>
                </a:solidFill>
                <a:latin typeface="Times New Roman" panose="02020603050405020304" pitchFamily="18" charset="0"/>
                <a:ea typeface="Noto Serif Medium" pitchFamily="34" charset="-122"/>
                <a:cs typeface="Times New Roman" panose="02020603050405020304" pitchFamily="18" charset="0"/>
              </a:rPr>
              <a:t>Логическая структура</a:t>
            </a:r>
            <a:endParaRPr lang="en-US" sz="44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F0227E9-3FCA-2584-6696-2BC406516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4353" y="7640902"/>
            <a:ext cx="1981944" cy="58869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450699D-6F25-4D99-4B7B-1F0D5DDE2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1714" y="973343"/>
            <a:ext cx="10835085" cy="7210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681879" y="553268"/>
            <a:ext cx="5460254" cy="6618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4000" b="1" dirty="0">
                <a:solidFill>
                  <a:srgbClr val="3A3A3A"/>
                </a:solidFill>
                <a:latin typeface="Times New Roman" panose="02020603050405020304" pitchFamily="18" charset="0"/>
                <a:ea typeface="Noto Serif Medium" pitchFamily="34" charset="-122"/>
                <a:cs typeface="Times New Roman" panose="02020603050405020304" pitchFamily="18" charset="0"/>
              </a:rPr>
              <a:t>Выводы и перспективы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5681879" y="1446773"/>
            <a:ext cx="8067988" cy="15989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Разработано Android-приложение со встроенными техниками скорочтения (чтение блоками, по диагонали, обратный порядок, ключевые слова), с возможностью выбора, настройки скорости и прохождения тестов. Реализован интуитивный интерфейс, отображение прогресса и чёткая архитектура с хранением данных.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5260622" y="3278113"/>
            <a:ext cx="8642049" cy="4657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450850">
              <a:lnSpc>
                <a:spcPct val="150000"/>
              </a:lnSpc>
              <a:buNone/>
            </a:pP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Medium" pitchFamily="34" charset="-122"/>
                <a:cs typeface="Times New Roman" panose="02020603050405020304" pitchFamily="18" charset="0"/>
              </a:rPr>
              <a:t>Перспективы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Noto Serif Medium" pitchFamily="34" charset="-122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 Medium" pitchFamily="34" charset="-122"/>
                <a:cs typeface="Times New Roman" panose="02020603050405020304" pitchFamily="18" charset="0"/>
              </a:rPr>
              <a:t>развития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Noto Serif Medium" pitchFamily="34" charset="-122"/>
                <a:cs typeface="Times New Roman" panose="02020603050405020304" pitchFamily="18" charset="0"/>
              </a:rPr>
              <a:t>: </a:t>
            </a:r>
          </a:p>
          <a:p>
            <a:pPr indent="450850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1.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Система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постепенного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открытия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техник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—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следующая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техника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 </a:t>
            </a:r>
          </a:p>
          <a:p>
            <a:pPr indent="450850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становится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доступной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только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после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успешного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прохождения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Noto Serif" pitchFamily="34" charset="-122"/>
                <a:cs typeface="Times New Roman" panose="02020603050405020304" pitchFamily="18" charset="0"/>
              </a:rPr>
              <a:t>предыдущей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85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Новые техники: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1825" indent="260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 за шторкой: движение области видимости</a:t>
            </a:r>
          </a:p>
          <a:p>
            <a:pPr marL="631825" indent="260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Зашумлённый текст: визуальные искажения</a:t>
            </a:r>
          </a:p>
          <a:p>
            <a:pPr marL="631825" indent="260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Частично скрытые строки: развитие контекстного мышления</a:t>
            </a:r>
          </a:p>
          <a:p>
            <a:pPr indent="45085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Гибкая настройка:</a:t>
            </a:r>
          </a:p>
          <a:p>
            <a:pPr marL="631825" indent="260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Индивидуальная скорость</a:t>
            </a:r>
          </a:p>
          <a:p>
            <a:pPr marL="631825" indent="260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шрифта</a:t>
            </a:r>
          </a:p>
          <a:p>
            <a:pPr marL="631825" indent="260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Цветовая схема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5681879" y="4068661"/>
            <a:ext cx="7223760" cy="20441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 algn="l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6446520" y="4963716"/>
            <a:ext cx="7223760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endParaRPr lang="en-US" sz="125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8094693-D679-E988-7311-F4F695410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4353" y="7640902"/>
            <a:ext cx="1981944" cy="588697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9C238E9-7992-76A9-42BB-FCCC40058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013" y="-1"/>
            <a:ext cx="5282635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377</Words>
  <Application>Microsoft Office PowerPoint</Application>
  <PresentationFormat>Произвольный</PresentationFormat>
  <Paragraphs>78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Noto Serif</vt:lpstr>
      <vt:lpstr>Noto Serif Medium</vt:lpstr>
      <vt:lpstr>Times New Roman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Аля Лис</cp:lastModifiedBy>
  <cp:revision>6</cp:revision>
  <dcterms:created xsi:type="dcterms:W3CDTF">2025-05-22T14:58:30Z</dcterms:created>
  <dcterms:modified xsi:type="dcterms:W3CDTF">2025-05-22T16:05:18Z</dcterms:modified>
</cp:coreProperties>
</file>