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DM Sans Bold" charset="1" panose="00000000000000000000"/>
      <p:regular r:id="rId24"/>
    </p:embeddedFont>
    <p:embeddedFont>
      <p:font typeface="Roca One" charset="1" panose="00000500000000000000"/>
      <p:regular r:id="rId25"/>
    </p:embeddedFont>
    <p:embeddedFont>
      <p:font typeface="DM Sans" charset="1" panose="00000000000000000000"/>
      <p:regular r:id="rId26"/>
    </p:embeddedFont>
    <p:embeddedFont>
      <p:font typeface="Arimo Bold" charset="1" panose="020B0704020202020204"/>
      <p:regular r:id="rId27"/>
    </p:embeddedFont>
    <p:embeddedFont>
      <p:font typeface="Arimo" charset="1" panose="020B0604020202020204"/>
      <p:regular r:id="rId28"/>
    </p:embeddedFont>
    <p:embeddedFont>
      <p:font typeface="Montserrat Bold" charset="1" panose="00000800000000000000"/>
      <p:regular r:id="rId29"/>
    </p:embeddedFont>
    <p:embeddedFont>
      <p:font typeface="Canva Sans Bold" charset="1" panose="020B0803030501040103"/>
      <p:regular r:id="rId30"/>
    </p:embeddedFont>
    <p:embeddedFont>
      <p:font typeface="Garet Bold" charset="1" panose="00000000000000000000"/>
      <p:regular r:id="rId31"/>
    </p:embeddedFont>
    <p:embeddedFont>
      <p:font typeface="Aileron"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&lt;stdio.h&gt;</a:t>
            </a:r>
          </a:p>
          <a:p>
            <a:r>
              <a:rPr lang="en-US"/>
              <a:t>#include &lt;stdlib.h&gt;</a:t>
            </a:r>
          </a:p>
          <a:p>
            <a:r>
              <a:rPr lang="en-US"/>
              <a:t>#include &lt;string.h&gt;</a:t>
            </a:r>
          </a:p>
          <a:p>
            <a:r>
              <a:rPr lang="en-US"/>
              <a:t/>
            </a:r>
          </a:p>
          <a:p>
            <a:r>
              <a:rPr lang="en-US"/>
              <a:t>#define MAX 100</a:t>
            </a:r>
          </a:p>
          <a:p>
            <a:r>
              <a:rPr lang="en-US"/>
              <a:t/>
            </a:r>
          </a:p>
          <a:p>
            <a:r>
              <a:rPr lang="en-US"/>
              <a:t>// School structure</a:t>
            </a:r>
          </a:p>
          <a:p>
            <a:r>
              <a:rPr lang="en-US"/>
              <a:t>typedef struct {</a:t>
            </a:r>
          </a:p>
          <a:p>
            <a:r>
              <a:rPr lang="en-US"/>
              <a:t>    int sch_id;</a:t>
            </a:r>
          </a:p>
          <a:p>
            <a:r>
              <a:rPr lang="en-US"/>
              <a:t>    char sch_code[10];</a:t>
            </a:r>
          </a:p>
          <a:p>
            <a:r>
              <a:rPr lang="en-US"/>
              <a:t>    char sch_name[50];</a:t>
            </a:r>
          </a:p>
          <a:p>
            <a:r>
              <a:rPr lang="en-US"/>
              <a:t>    char sch_location[100];</a:t>
            </a:r>
          </a:p>
          <a:p>
            <a:r>
              <a:rPr lang="en-US"/>
              <a:t>    char sch_email[50];</a:t>
            </a:r>
          </a:p>
          <a:p>
            <a:r>
              <a:rPr lang="en-US"/>
              <a:t>} School;</a:t>
            </a:r>
          </a:p>
          <a:p>
            <a:r>
              <a:rPr lang="en-US"/>
              <a:t/>
            </a:r>
          </a:p>
          <a:p>
            <a:r>
              <a:rPr lang="en-US"/>
              <a:t>// Global array to store school data and a counter</a:t>
            </a:r>
          </a:p>
          <a:p>
            <a:r>
              <a:rPr lang="en-US"/>
              <a:t>School schools[MAX];</a:t>
            </a:r>
          </a:p>
          <a:p>
            <a:r>
              <a:rPr lang="en-US"/>
              <a:t>int school_count = 0;</a:t>
            </a:r>
          </a:p>
          <a:p>
            <a:r>
              <a:rPr lang="en-US"/>
              <a:t/>
            </a:r>
          </a:p>
          <a:p>
            <a:r>
              <a:rPr lang="en-US"/>
              <a:t>// File name for storing the details</a:t>
            </a:r>
          </a:p>
          <a:p>
            <a:r>
              <a:rPr lang="en-US"/>
              <a:t>const char* FILE_NAME = "school_setting.txt";</a:t>
            </a:r>
          </a:p>
          <a:p>
            <a:r>
              <a:rPr lang="en-US"/>
              <a:t/>
            </a:r>
          </a:p>
          <a:p>
            <a:r>
              <a:rPr lang="en-US"/>
              <a:t>// Function declarations</a:t>
            </a:r>
          </a:p>
          <a:p>
            <a:r>
              <a:rPr lang="en-US"/>
              <a:t>void sunrisers_create();</a:t>
            </a:r>
          </a:p>
          <a:p>
            <a:r>
              <a:rPr lang="en-US"/>
              <a:t>void sunrisers_update();</a:t>
            </a:r>
          </a:p>
          <a:p>
            <a:r>
              <a:rPr lang="en-US"/>
              <a:t>void sunrisers_retrieve();</a:t>
            </a:r>
          </a:p>
          <a:p>
            <a:r>
              <a:rPr lang="en-US"/>
              <a:t>void sunrisers_delete();</a:t>
            </a:r>
          </a:p>
          <a:p>
            <a:r>
              <a:rPr lang="en-US"/>
              <a:t>void sunrisers_storing();</a:t>
            </a:r>
          </a:p>
          <a:p>
            <a:r>
              <a:rPr lang="en-US"/>
              <a:t>void sunrisers_sortbycode();</a:t>
            </a:r>
          </a:p>
          <a:p>
            <a:r>
              <a:rPr lang="en-US"/>
              <a:t>void sunrisers_searchbycode();</a:t>
            </a:r>
          </a:p>
          <a:p>
            <a:r>
              <a:rPr lang="en-US"/>
              <a:t>void sunrisers_linearsearchbyname();</a:t>
            </a:r>
          </a:p>
          <a:p>
            <a:r>
              <a:rPr lang="en-US"/>
              <a:t>void sunrisers_complexity_searching();</a:t>
            </a:r>
          </a:p>
          <a:p>
            <a:r>
              <a:rPr lang="en-US"/>
              <a:t>void sunrisers_complexity_sorting();</a:t>
            </a:r>
          </a:p>
          <a:p>
            <a:r>
              <a:rPr lang="en-US"/>
              <a:t>void merge(School arr[], int l, int m, int r);</a:t>
            </a:r>
          </a:p>
          <a:p>
            <a:r>
              <a:rPr lang="en-US"/>
              <a:t>void mergeSort(School arr[], int l, int r);</a:t>
            </a:r>
          </a:p>
          <a:p>
            <a:r>
              <a:rPr lang="en-US"/>
              <a:t/>
            </a:r>
          </a:p>
          <a:p>
            <a:r>
              <a:rPr lang="en-US"/>
              <a:t>// Function to load data from the file into the schools array</a:t>
            </a:r>
          </a:p>
          <a:p>
            <a:r>
              <a:rPr lang="en-US"/>
              <a:t>void load_from_file() {</a:t>
            </a:r>
          </a:p>
          <a:p>
            <a:r>
              <a:rPr lang="en-US"/>
              <a:t>    FILE *file = fopen(FILE_NAME, "r");</a:t>
            </a:r>
          </a:p>
          <a:p>
            <a:r>
              <a:rPr lang="en-US"/>
              <a:t>    if (file == NULL) {</a:t>
            </a:r>
          </a:p>
          <a:p>
            <a:r>
              <a:rPr lang="en-US"/>
              <a:t>        return; // No file exists yet</a:t>
            </a:r>
          </a:p>
          <a:p>
            <a:r>
              <a:rPr lang="en-US"/>
              <a:t>    }</a:t>
            </a:r>
          </a:p>
          <a:p>
            <a:r>
              <a:rPr lang="en-US"/>
              <a:t>    school_count = 0;</a:t>
            </a:r>
          </a:p>
          <a:p>
            <a:r>
              <a:rPr lang="en-US"/>
              <a:t>    while (fscanf(file, "%d %s %s %s %s\n", &amp;schools[school_count].sch_id,</a:t>
            </a:r>
          </a:p>
          <a:p>
            <a:r>
              <a:rPr lang="en-US"/>
              <a:t>                  schools[school_count].sch_code,</a:t>
            </a:r>
          </a:p>
          <a:p>
            <a:r>
              <a:rPr lang="en-US"/>
              <a:t>                  schools[school_count].sch_name,</a:t>
            </a:r>
          </a:p>
          <a:p>
            <a:r>
              <a:rPr lang="en-US"/>
              <a:t>                  schools[school_count].sch_location,</a:t>
            </a:r>
          </a:p>
          <a:p>
            <a:r>
              <a:rPr lang="en-US"/>
              <a:t>                  schools[school_count].sch_email) != EOF) {</a:t>
            </a:r>
          </a:p>
          <a:p>
            <a:r>
              <a:rPr lang="en-US"/>
              <a:t>        school_count++;</a:t>
            </a:r>
          </a:p>
          <a:p>
            <a:r>
              <a:rPr lang="en-US"/>
              <a:t>    }</a:t>
            </a:r>
          </a:p>
          <a:p>
            <a:r>
              <a:rPr lang="en-US"/>
              <a:t>    fclose(file);</a:t>
            </a:r>
          </a:p>
          <a:p>
            <a:r>
              <a:rPr lang="en-US"/>
              <a:t>}</a:t>
            </a:r>
          </a:p>
          <a:p>
            <a:r>
              <a:rPr lang="en-US"/>
              <a:t/>
            </a:r>
          </a:p>
          <a:p>
            <a:r>
              <a:rPr lang="en-US"/>
              <a:t>// Function to save data to the file</a:t>
            </a:r>
          </a:p>
          <a:p>
            <a:r>
              <a:rPr lang="en-US"/>
              <a:t>void sunrisers_storing() {</a:t>
            </a:r>
          </a:p>
          <a:p>
            <a:r>
              <a:rPr lang="en-US"/>
              <a:t>    FILE *file = fopen(FILE_NAME, "w");</a:t>
            </a:r>
          </a:p>
          <a:p>
            <a:r>
              <a:rPr lang="en-US"/>
              <a:t>    if (file == NULL) {</a:t>
            </a:r>
          </a:p>
          <a:p>
            <a:r>
              <a:rPr lang="en-US"/>
              <a:t>        printf("Error opening file!\n");</a:t>
            </a:r>
          </a:p>
          <a:p>
            <a:r>
              <a:rPr lang="en-US"/>
              <a:t>        return;</a:t>
            </a:r>
          </a:p>
          <a:p>
            <a:r>
              <a:rPr lang="en-US"/>
              <a:t>    }</a:t>
            </a:r>
          </a:p>
          <a:p>
            <a:r>
              <a:rPr lang="en-US"/>
              <a:t>    for (int i = 0; i &lt; school_count; i++) {</a:t>
            </a:r>
          </a:p>
          <a:p>
            <a:r>
              <a:rPr lang="en-US"/>
              <a:t>        fprintf(file, "%d %s %s %s %s\n", schools[i].sch_id,</a:t>
            </a:r>
          </a:p>
          <a:p>
            <a:r>
              <a:rPr lang="en-US"/>
              <a:t>                schools[i].sch_code, schools[i].sch_name,</a:t>
            </a:r>
          </a:p>
          <a:p>
            <a:r>
              <a:rPr lang="en-US"/>
              <a:t>                schools[i].sch_location, schools[i].sch_email);</a:t>
            </a:r>
          </a:p>
          <a:p>
            <a:r>
              <a:rPr lang="en-US"/>
              <a:t>    }</a:t>
            </a:r>
          </a:p>
          <a:p>
            <a:r>
              <a:rPr lang="en-US"/>
              <a:t>    fclose(file);</a:t>
            </a:r>
          </a:p>
          <a:p>
            <a:r>
              <a:rPr lang="en-US"/>
              <a:t>}</a:t>
            </a:r>
          </a:p>
          <a:p>
            <a:r>
              <a:rPr lang="en-US"/>
              <a:t/>
            </a:r>
          </a:p>
          <a:p>
            <a:r>
              <a:rPr lang="en-US"/>
              <a:t>// Function to create a school record</a:t>
            </a:r>
          </a:p>
          <a:p>
            <a:r>
              <a:rPr lang="en-US"/>
              <a:t>void sunrisers_create() {</a:t>
            </a:r>
          </a:p>
          <a:p>
            <a:r>
              <a:rPr lang="en-US"/>
              <a:t>    if (school_count &gt;= MAX) {</a:t>
            </a:r>
          </a:p>
          <a:p>
            <a:r>
              <a:rPr lang="en-US"/>
              <a:t>        printf("School list is full!\n");</a:t>
            </a:r>
          </a:p>
          <a:p>
            <a:r>
              <a:rPr lang="en-US"/>
              <a:t>        return;</a:t>
            </a:r>
          </a:p>
          <a:p>
            <a:r>
              <a:rPr lang="en-US"/>
              <a:t>    }</a:t>
            </a:r>
          </a:p>
          <a:p>
            <a:r>
              <a:rPr lang="en-US"/>
              <a:t>    School s;</a:t>
            </a:r>
          </a:p>
          <a:p>
            <a:r>
              <a:rPr lang="en-US"/>
              <a:t>    printf("Enter School ID: ");</a:t>
            </a:r>
          </a:p>
          <a:p>
            <a:r>
              <a:rPr lang="en-US"/>
              <a:t>    scanf("%d", &amp;s.sch_id);</a:t>
            </a:r>
          </a:p>
          <a:p>
            <a:r>
              <a:rPr lang="en-US"/>
              <a:t>    printf("Enter School Code: ");</a:t>
            </a:r>
          </a:p>
          <a:p>
            <a:r>
              <a:rPr lang="en-US"/>
              <a:t>    scanf("%s", s.sch_code);</a:t>
            </a:r>
          </a:p>
          <a:p>
            <a:r>
              <a:rPr lang="en-US"/>
              <a:t>    printf("Enter School Name: ");</a:t>
            </a:r>
          </a:p>
          <a:p>
            <a:r>
              <a:rPr lang="en-US"/>
              <a:t>    scanf("%s", s.sch_name);</a:t>
            </a:r>
          </a:p>
          <a:p>
            <a:r>
              <a:rPr lang="en-US"/>
              <a:t>    printf("Enter School Location: ");</a:t>
            </a:r>
          </a:p>
          <a:p>
            <a:r>
              <a:rPr lang="en-US"/>
              <a:t>    scanf("%s", s.sch_location);</a:t>
            </a:r>
          </a:p>
          <a:p>
            <a:r>
              <a:rPr lang="en-US"/>
              <a:t>    printf("Enter School Email: ");</a:t>
            </a:r>
          </a:p>
          <a:p>
            <a:r>
              <a:rPr lang="en-US"/>
              <a:t>    scanf("%s", s.sch_email);</a:t>
            </a:r>
          </a:p>
          <a:p>
            <a:r>
              <a:rPr lang="en-US"/>
              <a:t>    schools[school_count++] = s;</a:t>
            </a:r>
          </a:p>
          <a:p>
            <a:r>
              <a:rPr lang="en-US"/>
              <a:t>    sunrisers_storing();</a:t>
            </a:r>
          </a:p>
          <a:p>
            <a:r>
              <a:rPr lang="en-US"/>
              <a:t>    printf("School created successfully!\n");</a:t>
            </a:r>
          </a:p>
          <a:p>
            <a:r>
              <a:rPr lang="en-US"/>
              <a:t>}</a:t>
            </a:r>
          </a:p>
          <a:p>
            <a:r>
              <a:rPr lang="en-US"/>
              <a:t/>
            </a:r>
          </a:p>
          <a:p>
            <a:r>
              <a:rPr lang="en-US"/>
              <a:t>// Function to update a school record</a:t>
            </a:r>
          </a:p>
          <a:p>
            <a:r>
              <a:rPr lang="en-US"/>
              <a:t>void sunrisers_update() {</a:t>
            </a:r>
          </a:p>
          <a:p>
            <a:r>
              <a:rPr lang="en-US"/>
              <a:t>    int id;</a:t>
            </a:r>
          </a:p>
          <a:p>
            <a:r>
              <a:rPr lang="en-US"/>
              <a:t>    printf("Enter School ID to update: ");</a:t>
            </a:r>
          </a:p>
          <a:p>
            <a:r>
              <a:rPr lang="en-US"/>
              <a:t>    scanf("%d", &amp;id);</a:t>
            </a:r>
          </a:p>
          <a:p>
            <a:r>
              <a:rPr lang="en-US"/>
              <a:t>    for (int i = 0; i &lt; school_count; i++) {</a:t>
            </a:r>
          </a:p>
          <a:p>
            <a:r>
              <a:rPr lang="en-US"/>
              <a:t>        if (schools[i].sch_id == id) {</a:t>
            </a:r>
          </a:p>
          <a:p>
            <a:r>
              <a:rPr lang="en-US"/>
              <a:t>            printf("Enter new School Code: ");</a:t>
            </a:r>
          </a:p>
          <a:p>
            <a:r>
              <a:rPr lang="en-US"/>
              <a:t>            scanf("%s", schools[i].sch_code);</a:t>
            </a:r>
          </a:p>
          <a:p>
            <a:r>
              <a:rPr lang="en-US"/>
              <a:t>            printf("Enter new School Name: ");</a:t>
            </a:r>
          </a:p>
          <a:p>
            <a:r>
              <a:rPr lang="en-US"/>
              <a:t>            scanf("%s", schools[i].sch_name);</a:t>
            </a:r>
          </a:p>
          <a:p>
            <a:r>
              <a:rPr lang="en-US"/>
              <a:t>            printf("Enter new School Location: ");</a:t>
            </a:r>
          </a:p>
          <a:p>
            <a:r>
              <a:rPr lang="en-US"/>
              <a:t>            scanf("%s", schools[i].sch_location);</a:t>
            </a:r>
          </a:p>
          <a:p>
            <a:r>
              <a:rPr lang="en-US"/>
              <a:t>            printf("Enter new School Email: ");</a:t>
            </a:r>
          </a:p>
          <a:p>
            <a:r>
              <a:rPr lang="en-US"/>
              <a:t>            scanf("%s", schools[i].sch_email);</a:t>
            </a:r>
          </a:p>
          <a:p>
            <a:r>
              <a:rPr lang="en-US"/>
              <a:t>            sunrisers_storing();</a:t>
            </a:r>
          </a:p>
          <a:p>
            <a:r>
              <a:rPr lang="en-US"/>
              <a:t>            printf("School updated successfully!\n");</a:t>
            </a:r>
          </a:p>
          <a:p>
            <a:r>
              <a:rPr lang="en-US"/>
              <a:t>            return;</a:t>
            </a:r>
          </a:p>
          <a:p>
            <a:r>
              <a:rPr lang="en-US"/>
              <a:t>        }</a:t>
            </a:r>
          </a:p>
          <a:p>
            <a:r>
              <a:rPr lang="en-US"/>
              <a:t>    }</a:t>
            </a:r>
          </a:p>
          <a:p>
            <a:r>
              <a:rPr lang="en-US"/>
              <a:t>    printf("School with ID %d not found.\n", id);</a:t>
            </a:r>
          </a:p>
          <a:p>
            <a:r>
              <a:rPr lang="en-US"/>
              <a:t>}</a:t>
            </a:r>
          </a:p>
          <a:p>
            <a:r>
              <a:rPr lang="en-US"/>
              <a:t/>
            </a:r>
          </a:p>
          <a:p>
            <a:r>
              <a:rPr lang="en-US"/>
              <a:t>// Function to retrieve all school records</a:t>
            </a:r>
          </a:p>
          <a:p>
            <a:r>
              <a:rPr lang="en-US"/>
              <a:t>void sunrisers_retrieve() {</a:t>
            </a:r>
          </a:p>
          <a:p>
            <a:r>
              <a:rPr lang="en-US"/>
              <a:t>    printf("\nList of Schools:\n");</a:t>
            </a:r>
          </a:p>
          <a:p>
            <a:r>
              <a:rPr lang="en-US"/>
              <a:t>    for (int i = 0; i &lt; school_count; i++) {</a:t>
            </a:r>
          </a:p>
          <a:p>
            <a:r>
              <a:rPr lang="en-US"/>
              <a:t>        printf("ID: %d\nCode: %s\nName: %s\nLocation: %s\nEmail: %s\n\n",</a:t>
            </a:r>
          </a:p>
          <a:p>
            <a:r>
              <a:rPr lang="en-US"/>
              <a:t>               schools[i].sch_id, schools[i].sch_code,</a:t>
            </a:r>
          </a:p>
          <a:p>
            <a:r>
              <a:rPr lang="en-US"/>
              <a:t>               schools[i].sch_name, schools[i].sch_location,</a:t>
            </a:r>
          </a:p>
          <a:p>
            <a:r>
              <a:rPr lang="en-US"/>
              <a:t>               schools[i].sch_email);</a:t>
            </a:r>
          </a:p>
          <a:p>
            <a:r>
              <a:rPr lang="en-US"/>
              <a:t>    }</a:t>
            </a:r>
          </a:p>
          <a:p>
            <a:r>
              <a:rPr lang="en-US"/>
              <a:t>}</a:t>
            </a:r>
          </a:p>
          <a:p>
            <a:r>
              <a:rPr lang="en-US"/>
              <a:t/>
            </a:r>
          </a:p>
          <a:p>
            <a:r>
              <a:rPr lang="en-US"/>
              <a:t>// Function to delete a school record</a:t>
            </a:r>
          </a:p>
          <a:p>
            <a:r>
              <a:rPr lang="en-US"/>
              <a:t>void sunrisers_delete() {</a:t>
            </a:r>
          </a:p>
          <a:p>
            <a:r>
              <a:rPr lang="en-US"/>
              <a:t>    int id;</a:t>
            </a:r>
          </a:p>
          <a:p>
            <a:r>
              <a:rPr lang="en-US"/>
              <a:t>    printf("Enter School ID to delete: ");</a:t>
            </a:r>
          </a:p>
          <a:p>
            <a:r>
              <a:rPr lang="en-US"/>
              <a:t>    scanf("%d", &amp;id);</a:t>
            </a:r>
          </a:p>
          <a:p>
            <a:r>
              <a:rPr lang="en-US"/>
              <a:t>    for (int i = 0; i &lt; school_count; i++) {</a:t>
            </a:r>
          </a:p>
          <a:p>
            <a:r>
              <a:rPr lang="en-US"/>
              <a:t>        if (schools[i].sch_id == id) {</a:t>
            </a:r>
          </a:p>
          <a:p>
            <a:r>
              <a:rPr lang="en-US"/>
              <a:t>            for (int j = i; j &lt; school_count - 1; j++) {</a:t>
            </a:r>
          </a:p>
          <a:p>
            <a:r>
              <a:rPr lang="en-US"/>
              <a:t>                schools[j] = schools[j + 1];</a:t>
            </a:r>
          </a:p>
          <a:p>
            <a:r>
              <a:rPr lang="en-US"/>
              <a:t>            }</a:t>
            </a:r>
          </a:p>
          <a:p>
            <a:r>
              <a:rPr lang="en-US"/>
              <a:t>            school_count--;</a:t>
            </a:r>
          </a:p>
          <a:p>
            <a:r>
              <a:rPr lang="en-US"/>
              <a:t>            sunrisers_storing();</a:t>
            </a:r>
          </a:p>
          <a:p>
            <a:r>
              <a:rPr lang="en-US"/>
              <a:t>            printf("School deleted successfully!\n");</a:t>
            </a:r>
          </a:p>
          <a:p>
            <a:r>
              <a:rPr lang="en-US"/>
              <a:t>            return;</a:t>
            </a:r>
          </a:p>
          <a:p>
            <a:r>
              <a:rPr lang="en-US"/>
              <a:t>        }</a:t>
            </a:r>
          </a:p>
          <a:p>
            <a:r>
              <a:rPr lang="en-US"/>
              <a:t>    }</a:t>
            </a:r>
          </a:p>
          <a:p>
            <a:r>
              <a:rPr lang="en-US"/>
              <a:t>    printf("School with ID %d not found.\n", id);</a:t>
            </a:r>
          </a:p>
          <a:p>
            <a:r>
              <a:rPr lang="en-US"/>
              <a:t>}</a:t>
            </a:r>
          </a:p>
          <a:p>
            <a:r>
              <a:rPr lang="en-US"/>
              <a:t/>
            </a:r>
          </a:p>
          <a:p>
            <a:r>
              <a:rPr lang="en-US"/>
              <a:t>// Function to search school by code</a:t>
            </a:r>
          </a:p>
          <a:p>
            <a:r>
              <a:rPr lang="en-US"/>
              <a:t>void sunrisers_searchbycode() {</a:t>
            </a:r>
          </a:p>
          <a:p>
            <a:r>
              <a:rPr lang="en-US"/>
              <a:t>    char code[10];</a:t>
            </a:r>
          </a:p>
          <a:p>
            <a:r>
              <a:rPr lang="en-US"/>
              <a:t>    printf("Enter School Code to search: ");</a:t>
            </a:r>
          </a:p>
          <a:p>
            <a:r>
              <a:rPr lang="en-US"/>
              <a:t>    scanf("%s", code);</a:t>
            </a:r>
          </a:p>
          <a:p>
            <a:r>
              <a:rPr lang="en-US"/>
              <a:t>    for (int i = 0; i &lt; school_count; i++) {</a:t>
            </a:r>
          </a:p>
          <a:p>
            <a:r>
              <a:rPr lang="en-US"/>
              <a:t>        if (strcmp(schools[i].sch_code, code) == 0) {</a:t>
            </a:r>
          </a:p>
          <a:p>
            <a:r>
              <a:rPr lang="en-US"/>
              <a:t>            printf("ID: %d\nCode: %s\nName: %s\nLocation: %s\nEmail: %s\n",</a:t>
            </a:r>
          </a:p>
          <a:p>
            <a:r>
              <a:rPr lang="en-US"/>
              <a:t>                   schools[i].sch_id, schools[i].sch_code,</a:t>
            </a:r>
          </a:p>
          <a:p>
            <a:r>
              <a:rPr lang="en-US"/>
              <a:t>                   schools[i].sch_name, schools[i].sch_location,</a:t>
            </a:r>
          </a:p>
          <a:p>
            <a:r>
              <a:rPr lang="en-US"/>
              <a:t>                   schools[i].sch_email);</a:t>
            </a:r>
          </a:p>
          <a:p>
            <a:r>
              <a:rPr lang="en-US"/>
              <a:t>            return;</a:t>
            </a:r>
          </a:p>
          <a:p>
            <a:r>
              <a:rPr lang="en-US"/>
              <a:t>        }</a:t>
            </a:r>
          </a:p>
          <a:p>
            <a:r>
              <a:rPr lang="en-US"/>
              <a:t>    }</a:t>
            </a:r>
          </a:p>
          <a:p>
            <a:r>
              <a:rPr lang="en-US"/>
              <a:t>    printf("School with code %s not found.\n", code);</a:t>
            </a:r>
          </a:p>
          <a:p>
            <a:r>
              <a:rPr lang="en-US"/>
              <a:t>}</a:t>
            </a:r>
          </a:p>
          <a:p>
            <a:r>
              <a:rPr lang="en-US"/>
              <a:t/>
            </a:r>
          </a:p>
          <a:p>
            <a:r>
              <a:rPr lang="en-US"/>
              <a:t>// Linear search by school name</a:t>
            </a:r>
          </a:p>
          <a:p>
            <a:r>
              <a:rPr lang="en-US"/>
              <a:t>void sunrisers_linearsearchbyname() {</a:t>
            </a:r>
          </a:p>
          <a:p>
            <a:r>
              <a:rPr lang="en-US"/>
              <a:t>    char name[50];</a:t>
            </a:r>
          </a:p>
          <a:p>
            <a:r>
              <a:rPr lang="en-US"/>
              <a:t>    printf("Enter School Name to search: ");</a:t>
            </a:r>
          </a:p>
          <a:p>
            <a:r>
              <a:rPr lang="en-US"/>
              <a:t>    scanf("%s", name);</a:t>
            </a:r>
          </a:p>
          <a:p>
            <a:r>
              <a:rPr lang="en-US"/>
              <a:t>    for (int i = 0; i &lt; school_count; i++) {</a:t>
            </a:r>
          </a:p>
          <a:p>
            <a:r>
              <a:rPr lang="en-US"/>
              <a:t>        if (strcmp(schools[i].sch_name, name)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864059" y="4179963"/>
            <a:ext cx="10910396" cy="16579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Schools</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1" id="11"/>
          <p:cNvSpPr txBox="true"/>
          <p:nvPr/>
        </p:nvSpPr>
        <p:spPr>
          <a:xfrm rot="0">
            <a:off x="1028700" y="3280034"/>
            <a:ext cx="14882099" cy="2239578"/>
          </a:xfrm>
          <a:prstGeom prst="rect">
            <a:avLst/>
          </a:prstGeom>
        </p:spPr>
        <p:txBody>
          <a:bodyPr anchor="t" rtlCol="false" tIns="0" lIns="0" bIns="0" rIns="0">
            <a:spAutoFit/>
          </a:bodyPr>
          <a:lstStyle/>
          <a:p>
            <a:pPr algn="l">
              <a:lnSpc>
                <a:spcPts val="5008"/>
              </a:lnSpc>
              <a:spcBef>
                <a:spcPct val="0"/>
              </a:spcBef>
            </a:pPr>
            <a:r>
              <a:rPr lang="en-US" b="true" sz="3577">
                <a:solidFill>
                  <a:srgbClr val="FF3131"/>
                </a:solidFill>
                <a:latin typeface="DM Sans Bold"/>
                <a:ea typeface="DM Sans Bold"/>
                <a:cs typeface="DM Sans Bold"/>
                <a:sym typeface="DM Sans Bold"/>
              </a:rPr>
              <a:t>Quick Sort</a:t>
            </a:r>
          </a:p>
          <a:p>
            <a:pPr algn="l">
              <a:lnSpc>
                <a:spcPts val="4308"/>
              </a:lnSpc>
              <a:spcBef>
                <a:spcPct val="0"/>
              </a:spcBef>
            </a:pPr>
            <a:r>
              <a:rPr lang="en-US" b="true" sz="3077">
                <a:solidFill>
                  <a:srgbClr val="000000"/>
                </a:solidFill>
                <a:latin typeface="DM Sans Bold"/>
                <a:ea typeface="DM Sans Bold"/>
                <a:cs typeface="DM Sans Bold"/>
                <a:sym typeface="DM Sans Bold"/>
              </a:rPr>
              <a:t>Best Case:</a:t>
            </a:r>
            <a:r>
              <a:rPr lang="en-US" sz="3077">
                <a:solidFill>
                  <a:srgbClr val="000000"/>
                </a:solidFill>
                <a:latin typeface="DM Sans"/>
                <a:ea typeface="DM Sans"/>
                <a:cs typeface="DM Sans"/>
                <a:sym typeface="DM Sans"/>
              </a:rPr>
              <a:t> O(nlog⁡n) — Pivot divides array into nearly equal halves.</a:t>
            </a:r>
          </a:p>
          <a:p>
            <a:pPr algn="l">
              <a:lnSpc>
                <a:spcPts val="4308"/>
              </a:lnSpc>
              <a:spcBef>
                <a:spcPct val="0"/>
              </a:spcBef>
            </a:pPr>
            <a:r>
              <a:rPr lang="en-US" b="true" sz="3077">
                <a:solidFill>
                  <a:srgbClr val="000000"/>
                </a:solidFill>
                <a:latin typeface="DM Sans Bold"/>
                <a:ea typeface="DM Sans Bold"/>
                <a:cs typeface="DM Sans Bold"/>
                <a:sym typeface="DM Sans Bold"/>
              </a:rPr>
              <a:t>Average Case:</a:t>
            </a:r>
            <a:r>
              <a:rPr lang="en-US" sz="3077">
                <a:solidFill>
                  <a:srgbClr val="000000"/>
                </a:solidFill>
                <a:latin typeface="DM Sans"/>
                <a:ea typeface="DM Sans"/>
                <a:cs typeface="DM Sans"/>
                <a:sym typeface="DM Sans"/>
              </a:rPr>
              <a:t> O(nlog⁡n) — Pivot generally gives balanced splits.</a:t>
            </a:r>
          </a:p>
          <a:p>
            <a:pPr algn="l">
              <a:lnSpc>
                <a:spcPts val="4308"/>
              </a:lnSpc>
              <a:spcBef>
                <a:spcPct val="0"/>
              </a:spcBef>
            </a:pPr>
            <a:r>
              <a:rPr lang="en-US" b="true" sz="3077">
                <a:solidFill>
                  <a:srgbClr val="000000"/>
                </a:solidFill>
                <a:latin typeface="DM Sans Bold"/>
                <a:ea typeface="DM Sans Bold"/>
                <a:cs typeface="DM Sans Bold"/>
                <a:sym typeface="DM Sans Bold"/>
              </a:rPr>
              <a:t>Worst Case</a:t>
            </a:r>
            <a:r>
              <a:rPr lang="en-US" sz="3077">
                <a:solidFill>
                  <a:srgbClr val="000000"/>
                </a:solidFill>
                <a:latin typeface="DM Sans"/>
                <a:ea typeface="DM Sans"/>
                <a:cs typeface="DM Sans"/>
                <a:sym typeface="DM Sans"/>
              </a:rPr>
              <a:t>: O(n^2) — Pivot repeatedly gives unbalanced splits (e.g., sorted array)</a:t>
            </a:r>
          </a:p>
        </p:txBody>
      </p:sp>
      <p:sp>
        <p:nvSpPr>
          <p:cNvPr name="TextBox 12" id="12"/>
          <p:cNvSpPr txBox="true"/>
          <p:nvPr/>
        </p:nvSpPr>
        <p:spPr>
          <a:xfrm rot="0">
            <a:off x="1028700" y="6162599"/>
            <a:ext cx="15427882" cy="1687647"/>
          </a:xfrm>
          <a:prstGeom prst="rect">
            <a:avLst/>
          </a:prstGeom>
        </p:spPr>
        <p:txBody>
          <a:bodyPr anchor="t" rtlCol="false" tIns="0" lIns="0" bIns="0" rIns="0">
            <a:spAutoFit/>
          </a:bodyPr>
          <a:lstStyle/>
          <a:p>
            <a:pPr algn="l">
              <a:lnSpc>
                <a:spcPts val="4980"/>
              </a:lnSpc>
              <a:spcBef>
                <a:spcPct val="0"/>
              </a:spcBef>
            </a:pPr>
            <a:r>
              <a:rPr lang="en-US" b="true" sz="3557">
                <a:solidFill>
                  <a:srgbClr val="FF3131"/>
                </a:solidFill>
                <a:latin typeface="DM Sans Bold"/>
                <a:ea typeface="DM Sans Bold"/>
                <a:cs typeface="DM Sans Bold"/>
                <a:sym typeface="DM Sans Bold"/>
              </a:rPr>
              <a:t>Merge Sort</a:t>
            </a:r>
          </a:p>
          <a:p>
            <a:pPr algn="l">
              <a:lnSpc>
                <a:spcPts val="4280"/>
              </a:lnSpc>
              <a:spcBef>
                <a:spcPct val="0"/>
              </a:spcBef>
            </a:pPr>
            <a:r>
              <a:rPr lang="en-US" b="true" sz="3057">
                <a:solidFill>
                  <a:srgbClr val="000000"/>
                </a:solidFill>
                <a:latin typeface="DM Sans Bold"/>
                <a:ea typeface="DM Sans Bold"/>
                <a:cs typeface="DM Sans Bold"/>
                <a:sym typeface="DM Sans Bold"/>
              </a:rPr>
              <a:t>Best, Average, Worst Case</a:t>
            </a:r>
            <a:r>
              <a:rPr lang="en-US" sz="3057">
                <a:solidFill>
                  <a:srgbClr val="000000"/>
                </a:solidFill>
                <a:latin typeface="DM Sans"/>
                <a:ea typeface="DM Sans"/>
                <a:cs typeface="DM Sans"/>
                <a:sym typeface="DM Sans"/>
              </a:rPr>
              <a:t>: O(nlog⁡n) — Always splits array into two equal halves and merges, so performance remains stable regardless of data order.</a:t>
            </a:r>
          </a:p>
        </p:txBody>
      </p:sp>
      <p:sp>
        <p:nvSpPr>
          <p:cNvPr name="TextBox 13" id="13"/>
          <p:cNvSpPr txBox="true"/>
          <p:nvPr/>
        </p:nvSpPr>
        <p:spPr>
          <a:xfrm rot="0">
            <a:off x="1028700" y="1329901"/>
            <a:ext cx="14707721" cy="1774917"/>
          </a:xfrm>
          <a:prstGeom prst="rect">
            <a:avLst/>
          </a:prstGeom>
        </p:spPr>
        <p:txBody>
          <a:bodyPr anchor="t" rtlCol="false" tIns="0" lIns="0" bIns="0" rIns="0">
            <a:spAutoFit/>
          </a:bodyPr>
          <a:lstStyle/>
          <a:p>
            <a:pPr algn="ctr">
              <a:lnSpc>
                <a:spcPts val="6959"/>
              </a:lnSpc>
              <a:spcBef>
                <a:spcPct val="0"/>
              </a:spcBef>
            </a:pPr>
            <a:r>
              <a:rPr lang="en-US" b="true" sz="4971">
                <a:solidFill>
                  <a:srgbClr val="000000"/>
                </a:solidFill>
                <a:latin typeface="DM Sans Bold"/>
                <a:ea typeface="DM Sans Bold"/>
                <a:cs typeface="DM Sans Bold"/>
                <a:sym typeface="DM Sans Bold"/>
              </a:rPr>
              <a:t>School</a:t>
            </a:r>
            <a:r>
              <a:rPr lang="en-US" b="true" sz="4971">
                <a:solidFill>
                  <a:srgbClr val="000000"/>
                </a:solidFill>
                <a:latin typeface="DM Sans Bold"/>
                <a:ea typeface="DM Sans Bold"/>
                <a:cs typeface="DM Sans Bold"/>
                <a:sym typeface="DM Sans Bold"/>
              </a:rPr>
              <a:t>: Time Complexity Of Sorting</a:t>
            </a:r>
          </a:p>
          <a:p>
            <a:pPr algn="ctr">
              <a:lnSpc>
                <a:spcPts val="7379"/>
              </a:lnSpc>
              <a:spcBef>
                <a:spcPct val="0"/>
              </a:spcBef>
            </a:pPr>
            <a:r>
              <a:rPr lang="en-US" b="true" sz="5271">
                <a:solidFill>
                  <a:srgbClr val="000000"/>
                </a:solidFill>
                <a:latin typeface="DM Sans Bold"/>
                <a:ea typeface="DM Sans Bold"/>
                <a:cs typeface="DM Sans Bold"/>
                <a:sym typeface="DM Sans Bold"/>
              </a:rPr>
              <a:t>Algorithm</a:t>
            </a:r>
          </a:p>
        </p:txBody>
      </p:sp>
      <p:sp>
        <p:nvSpPr>
          <p:cNvPr name="TextBox 14" id="14"/>
          <p:cNvSpPr txBox="true"/>
          <p:nvPr/>
        </p:nvSpPr>
        <p:spPr>
          <a:xfrm rot="0">
            <a:off x="967174" y="8412222"/>
            <a:ext cx="16353652" cy="1352789"/>
          </a:xfrm>
          <a:prstGeom prst="rect">
            <a:avLst/>
          </a:prstGeom>
        </p:spPr>
        <p:txBody>
          <a:bodyPr anchor="t" rtlCol="false" tIns="0" lIns="0" bIns="0" rIns="0">
            <a:spAutoFit/>
          </a:bodyPr>
          <a:lstStyle/>
          <a:p>
            <a:pPr algn="l">
              <a:lnSpc>
                <a:spcPts val="3661"/>
              </a:lnSpc>
              <a:spcBef>
                <a:spcPct val="0"/>
              </a:spcBef>
            </a:pPr>
            <a:r>
              <a:rPr lang="en-US" b="true" sz="2615">
                <a:solidFill>
                  <a:srgbClr val="FF3131"/>
                </a:solidFill>
                <a:latin typeface="DM Sans Bold"/>
                <a:ea typeface="DM Sans Bold"/>
                <a:cs typeface="DM Sans Bold"/>
                <a:sym typeface="DM Sans Bold"/>
              </a:rPr>
              <a:t>Why Merge Sort is Consistent:</a:t>
            </a:r>
          </a:p>
          <a:p>
            <a:pPr algn="l">
              <a:lnSpc>
                <a:spcPts val="3661"/>
              </a:lnSpc>
              <a:spcBef>
                <a:spcPct val="0"/>
              </a:spcBef>
            </a:pPr>
            <a:r>
              <a:rPr lang="en-US" b="true" sz="2615">
                <a:solidFill>
                  <a:srgbClr val="000000"/>
                </a:solidFill>
                <a:latin typeface="DM Sans Bold"/>
                <a:ea typeface="DM Sans Bold"/>
                <a:cs typeface="DM Sans Bold"/>
                <a:sym typeface="DM Sans Bold"/>
              </a:rPr>
              <a:t>Since it does not depend on pivot selection, Merge Sort’s performance remains unaffected by the initial order of elements. It always divides evenly, ensuring balanced recursion in all cases.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686576" y="1644553"/>
            <a:ext cx="6204611" cy="8546885"/>
          </a:xfrm>
          <a:prstGeom prst="rect">
            <a:avLst/>
          </a:prstGeom>
        </p:spPr>
        <p:txBody>
          <a:bodyPr anchor="t" rtlCol="false" tIns="0" lIns="0" bIns="0" rIns="0">
            <a:spAutoFit/>
          </a:bodyPr>
          <a:lstStyle/>
          <a:p>
            <a:pPr algn="l">
              <a:lnSpc>
                <a:spcPts val="4561"/>
              </a:lnSpc>
            </a:pPr>
            <a:r>
              <a:rPr lang="en-US" sz="3258" b="true">
                <a:solidFill>
                  <a:srgbClr val="FF3131"/>
                </a:solidFill>
                <a:latin typeface="Montserrat Bold"/>
                <a:ea typeface="Montserrat Bold"/>
                <a:cs typeface="Montserrat Bold"/>
                <a:sym typeface="Montserrat Bold"/>
              </a:rPr>
              <a:t>LINEAR SEARCH</a:t>
            </a:r>
          </a:p>
          <a:p>
            <a:pPr algn="l">
              <a:lnSpc>
                <a:spcPts val="4561"/>
              </a:lnSpc>
            </a:pPr>
          </a:p>
          <a:p>
            <a:pPr algn="l">
              <a:lnSpc>
                <a:spcPts val="4561"/>
              </a:lnSpc>
            </a:pPr>
            <a:r>
              <a:rPr lang="en-US" sz="3258" b="true">
                <a:solidFill>
                  <a:srgbClr val="000000"/>
                </a:solidFill>
                <a:latin typeface="Montserrat Bold"/>
                <a:ea typeface="Montserrat Bold"/>
                <a:cs typeface="Montserrat Bold"/>
                <a:sym typeface="Montserrat Bold"/>
              </a:rPr>
              <a:t>LinearSearch(arr[], target_code, target_name, target_email)</a:t>
            </a:r>
          </a:p>
          <a:p>
            <a:pPr algn="l">
              <a:lnSpc>
                <a:spcPts val="4561"/>
              </a:lnSpc>
            </a:pPr>
            <a:r>
              <a:rPr lang="en-US" sz="3258" b="true">
                <a:solidFill>
                  <a:srgbClr val="000000"/>
                </a:solidFill>
                <a:latin typeface="Montserrat Bold"/>
                <a:ea typeface="Montserrat Bold"/>
                <a:cs typeface="Montserrat Bold"/>
                <a:sym typeface="Montserrat Bold"/>
              </a:rPr>
              <a:t>    for each element in arr[]</a:t>
            </a:r>
          </a:p>
          <a:p>
            <a:pPr algn="l">
              <a:lnSpc>
                <a:spcPts val="4561"/>
              </a:lnSpc>
            </a:pPr>
            <a:r>
              <a:rPr lang="en-US" sz="3258" b="true">
                <a:solidFill>
                  <a:srgbClr val="000000"/>
                </a:solidFill>
                <a:latin typeface="Montserrat Bold"/>
                <a:ea typeface="Montserrat Bold"/>
                <a:cs typeface="Montserrat Bold"/>
                <a:sym typeface="Montserrat Bold"/>
              </a:rPr>
              <a:t>        if element's code == target_code </a:t>
            </a:r>
          </a:p>
          <a:p>
            <a:pPr algn="l">
              <a:lnSpc>
                <a:spcPts val="4561"/>
              </a:lnSpc>
            </a:pPr>
            <a:r>
              <a:rPr lang="en-US" sz="3258" b="true">
                <a:solidFill>
                  <a:srgbClr val="000000"/>
                </a:solidFill>
                <a:latin typeface="Montserrat Bold"/>
                <a:ea typeface="Montserrat Bold"/>
                <a:cs typeface="Montserrat Bold"/>
                <a:sym typeface="Montserrat Bold"/>
              </a:rPr>
              <a:t>           and element's name == target_name </a:t>
            </a:r>
          </a:p>
          <a:p>
            <a:pPr algn="l">
              <a:lnSpc>
                <a:spcPts val="4561"/>
              </a:lnSpc>
            </a:pPr>
            <a:r>
              <a:rPr lang="en-US" sz="3258" b="true">
                <a:solidFill>
                  <a:srgbClr val="000000"/>
                </a:solidFill>
                <a:latin typeface="Montserrat Bold"/>
                <a:ea typeface="Montserrat Bold"/>
                <a:cs typeface="Montserrat Bold"/>
                <a:sym typeface="Montserrat Bold"/>
              </a:rPr>
              <a:t>           and element's email == target_email</a:t>
            </a:r>
          </a:p>
          <a:p>
            <a:pPr algn="l">
              <a:lnSpc>
                <a:spcPts val="4561"/>
              </a:lnSpc>
            </a:pPr>
            <a:r>
              <a:rPr lang="en-US" sz="3258" b="true">
                <a:solidFill>
                  <a:srgbClr val="000000"/>
                </a:solidFill>
                <a:latin typeface="Montserrat Bold"/>
                <a:ea typeface="Montserrat Bold"/>
                <a:cs typeface="Montserrat Bold"/>
                <a:sym typeface="Montserrat Bold"/>
              </a:rPr>
              <a:t>            return index</a:t>
            </a:r>
          </a:p>
          <a:p>
            <a:pPr algn="l">
              <a:lnSpc>
                <a:spcPts val="4561"/>
              </a:lnSpc>
            </a:pPr>
            <a:r>
              <a:rPr lang="en-US" sz="3258" b="true">
                <a:solidFill>
                  <a:srgbClr val="000000"/>
                </a:solidFill>
                <a:latin typeface="Montserrat Bold"/>
                <a:ea typeface="Montserrat Bold"/>
                <a:cs typeface="Montserrat Bold"/>
                <a:sym typeface="Montserrat Bold"/>
              </a:rPr>
              <a:t>    return -1</a:t>
            </a:r>
          </a:p>
          <a:p>
            <a:pPr algn="l">
              <a:lnSpc>
                <a:spcPts val="4561"/>
              </a:lnSpc>
            </a:pPr>
          </a:p>
        </p:txBody>
      </p:sp>
      <p:sp>
        <p:nvSpPr>
          <p:cNvPr name="TextBox 17" id="17"/>
          <p:cNvSpPr txBox="true"/>
          <p:nvPr/>
        </p:nvSpPr>
        <p:spPr>
          <a:xfrm rot="0">
            <a:off x="8968244" y="1529511"/>
            <a:ext cx="7213999" cy="8767444"/>
          </a:xfrm>
          <a:prstGeom prst="rect">
            <a:avLst/>
          </a:prstGeom>
        </p:spPr>
        <p:txBody>
          <a:bodyPr anchor="t" rtlCol="false" tIns="0" lIns="0" bIns="0" rIns="0">
            <a:spAutoFit/>
          </a:bodyPr>
          <a:lstStyle/>
          <a:p>
            <a:pPr algn="l">
              <a:lnSpc>
                <a:spcPts val="4305"/>
              </a:lnSpc>
            </a:pPr>
            <a:r>
              <a:rPr lang="en-US" sz="3075" b="true">
                <a:solidFill>
                  <a:srgbClr val="FF3131"/>
                </a:solidFill>
                <a:latin typeface="Montserrat Bold"/>
                <a:ea typeface="Montserrat Bold"/>
                <a:cs typeface="Montserrat Bold"/>
                <a:sym typeface="Montserrat Bold"/>
              </a:rPr>
              <a:t>BINARY SEARCH</a:t>
            </a:r>
          </a:p>
          <a:p>
            <a:pPr algn="l">
              <a:lnSpc>
                <a:spcPts val="3605"/>
              </a:lnSpc>
            </a:pPr>
          </a:p>
          <a:p>
            <a:pPr algn="l">
              <a:lnSpc>
                <a:spcPts val="3605"/>
              </a:lnSpc>
            </a:pPr>
            <a:r>
              <a:rPr lang="en-US" sz="2575" b="true">
                <a:solidFill>
                  <a:srgbClr val="100F0D"/>
                </a:solidFill>
                <a:latin typeface="Montserrat Bold"/>
                <a:ea typeface="Montserrat Bold"/>
                <a:cs typeface="Montserrat Bold"/>
                <a:sym typeface="Montserrat Bold"/>
              </a:rPr>
              <a:t>BinarySearch(arr[], target_code, target_name, target_email)</a:t>
            </a:r>
          </a:p>
          <a:p>
            <a:pPr algn="just">
              <a:lnSpc>
                <a:spcPts val="3605"/>
              </a:lnSpc>
            </a:pPr>
            <a:r>
              <a:rPr lang="en-US" sz="2575" b="true">
                <a:solidFill>
                  <a:srgbClr val="100F0D"/>
                </a:solidFill>
                <a:latin typeface="Montserrat Bold"/>
                <a:ea typeface="Montserrat Bold"/>
                <a:cs typeface="Montserrat Bold"/>
                <a:sym typeface="Montserrat Bold"/>
              </a:rPr>
              <a:t>    left = 0</a:t>
            </a:r>
          </a:p>
          <a:p>
            <a:pPr algn="l">
              <a:lnSpc>
                <a:spcPts val="3605"/>
              </a:lnSpc>
            </a:pPr>
            <a:r>
              <a:rPr lang="en-US" sz="2575" b="true">
                <a:solidFill>
                  <a:srgbClr val="100F0D"/>
                </a:solidFill>
                <a:latin typeface="Montserrat Bold"/>
                <a:ea typeface="Montserrat Bold"/>
                <a:cs typeface="Montserrat Bold"/>
                <a:sym typeface="Montserrat Bold"/>
              </a:rPr>
              <a:t>    right = arr.length - 1</a:t>
            </a:r>
          </a:p>
          <a:p>
            <a:pPr algn="l">
              <a:lnSpc>
                <a:spcPts val="3605"/>
              </a:lnSpc>
            </a:pPr>
            <a:r>
              <a:rPr lang="en-US" sz="2575" b="true">
                <a:solidFill>
                  <a:srgbClr val="100F0D"/>
                </a:solidFill>
                <a:latin typeface="Montserrat Bold"/>
                <a:ea typeface="Montserrat Bold"/>
                <a:cs typeface="Montserrat Bold"/>
                <a:sym typeface="Montserrat Bold"/>
              </a:rPr>
              <a:t>    while left &lt;= right</a:t>
            </a:r>
          </a:p>
          <a:p>
            <a:pPr algn="l">
              <a:lnSpc>
                <a:spcPts val="3605"/>
              </a:lnSpc>
            </a:pPr>
            <a:r>
              <a:rPr lang="en-US" sz="2575" b="true">
                <a:solidFill>
                  <a:srgbClr val="100F0D"/>
                </a:solidFill>
                <a:latin typeface="Montserrat Bold"/>
                <a:ea typeface="Montserrat Bold"/>
                <a:cs typeface="Montserrat Bold"/>
                <a:sym typeface="Montserrat Bold"/>
              </a:rPr>
              <a:t>        mid = (left + right) / 2</a:t>
            </a:r>
          </a:p>
          <a:p>
            <a:pPr algn="l">
              <a:lnSpc>
                <a:spcPts val="3605"/>
              </a:lnSpc>
            </a:pPr>
            <a:r>
              <a:rPr lang="en-US" sz="2575" b="true">
                <a:solidFill>
                  <a:srgbClr val="100F0D"/>
                </a:solidFill>
                <a:latin typeface="Montserrat Bold"/>
                <a:ea typeface="Montserrat Bold"/>
                <a:cs typeface="Montserrat Bold"/>
                <a:sym typeface="Montserrat Bold"/>
              </a:rPr>
              <a:t>        if arr[mid] matches target based on code, name, and email</a:t>
            </a:r>
          </a:p>
          <a:p>
            <a:pPr algn="l">
              <a:lnSpc>
                <a:spcPts val="3605"/>
              </a:lnSpc>
            </a:pPr>
            <a:r>
              <a:rPr lang="en-US" sz="2575" b="true">
                <a:solidFill>
                  <a:srgbClr val="100F0D"/>
                </a:solidFill>
                <a:latin typeface="Montserrat Bold"/>
                <a:ea typeface="Montserrat Bold"/>
                <a:cs typeface="Montserrat Bold"/>
                <a:sym typeface="Montserrat Bold"/>
              </a:rPr>
              <a:t>            return mid</a:t>
            </a:r>
          </a:p>
          <a:p>
            <a:pPr algn="l">
              <a:lnSpc>
                <a:spcPts val="3605"/>
              </a:lnSpc>
            </a:pPr>
            <a:r>
              <a:rPr lang="en-US" sz="2575" b="true">
                <a:solidFill>
                  <a:srgbClr val="100F0D"/>
                </a:solidFill>
                <a:latin typeface="Montserrat Bold"/>
                <a:ea typeface="Montserrat Bold"/>
                <a:cs typeface="Montserrat Bold"/>
                <a:sym typeface="Montserrat Bold"/>
              </a:rPr>
              <a:t>        else if arr[mid] is less than target based on sorting criteria</a:t>
            </a:r>
          </a:p>
          <a:p>
            <a:pPr algn="l">
              <a:lnSpc>
                <a:spcPts val="3605"/>
              </a:lnSpc>
            </a:pPr>
            <a:r>
              <a:rPr lang="en-US" sz="2575" b="true">
                <a:solidFill>
                  <a:srgbClr val="100F0D"/>
                </a:solidFill>
                <a:latin typeface="Montserrat Bold"/>
                <a:ea typeface="Montserrat Bold"/>
                <a:cs typeface="Montserrat Bold"/>
                <a:sym typeface="Montserrat Bold"/>
              </a:rPr>
              <a:t>            left = mid + 1</a:t>
            </a:r>
          </a:p>
          <a:p>
            <a:pPr algn="l">
              <a:lnSpc>
                <a:spcPts val="3605"/>
              </a:lnSpc>
            </a:pPr>
            <a:r>
              <a:rPr lang="en-US" sz="2575" b="true">
                <a:solidFill>
                  <a:srgbClr val="100F0D"/>
                </a:solidFill>
                <a:latin typeface="Montserrat Bold"/>
                <a:ea typeface="Montserrat Bold"/>
                <a:cs typeface="Montserrat Bold"/>
                <a:sym typeface="Montserrat Bold"/>
              </a:rPr>
              <a:t>        else</a:t>
            </a:r>
          </a:p>
          <a:p>
            <a:pPr algn="l">
              <a:lnSpc>
                <a:spcPts val="3605"/>
              </a:lnSpc>
            </a:pPr>
            <a:r>
              <a:rPr lang="en-US" sz="2575" b="true">
                <a:solidFill>
                  <a:srgbClr val="100F0D"/>
                </a:solidFill>
                <a:latin typeface="Montserrat Bold"/>
                <a:ea typeface="Montserrat Bold"/>
                <a:cs typeface="Montserrat Bold"/>
                <a:sym typeface="Montserrat Bold"/>
              </a:rPr>
              <a:t>            right = mid - 1</a:t>
            </a:r>
          </a:p>
          <a:p>
            <a:pPr algn="l">
              <a:lnSpc>
                <a:spcPts val="3605"/>
              </a:lnSpc>
            </a:pPr>
            <a:r>
              <a:rPr lang="en-US" sz="2575" b="true">
                <a:solidFill>
                  <a:srgbClr val="100F0D"/>
                </a:solidFill>
                <a:latin typeface="Montserrat Bold"/>
                <a:ea typeface="Montserrat Bold"/>
                <a:cs typeface="Montserrat Bold"/>
                <a:sym typeface="Montserrat Bold"/>
              </a:rPr>
              <a:t>    return -1</a:t>
            </a:r>
          </a:p>
          <a:p>
            <a:pPr algn="l">
              <a:lnSpc>
                <a:spcPts val="3605"/>
              </a:lnSpc>
            </a:pPr>
          </a:p>
          <a:p>
            <a:pPr algn="l">
              <a:lnSpc>
                <a:spcPts val="360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1" id="11"/>
          <p:cNvSpPr txBox="true"/>
          <p:nvPr/>
        </p:nvSpPr>
        <p:spPr>
          <a:xfrm rot="0">
            <a:off x="1466839" y="2759258"/>
            <a:ext cx="6788631" cy="6850163"/>
          </a:xfrm>
          <a:prstGeom prst="rect">
            <a:avLst/>
          </a:prstGeom>
        </p:spPr>
        <p:txBody>
          <a:bodyPr anchor="t" rtlCol="false" tIns="0" lIns="0" bIns="0" rIns="0">
            <a:spAutoFit/>
          </a:bodyPr>
          <a:lstStyle/>
          <a:p>
            <a:pPr algn="l">
              <a:lnSpc>
                <a:spcPts val="4386"/>
              </a:lnSpc>
              <a:spcBef>
                <a:spcPct val="0"/>
              </a:spcBef>
            </a:pPr>
            <a:r>
              <a:rPr lang="en-US" b="true" sz="3133">
                <a:solidFill>
                  <a:srgbClr val="FF3131"/>
                </a:solidFill>
                <a:latin typeface="DM Sans Bold"/>
                <a:ea typeface="DM Sans Bold"/>
                <a:cs typeface="DM Sans Bold"/>
                <a:sym typeface="DM Sans Bold"/>
              </a:rPr>
              <a:t>Linear Search</a:t>
            </a:r>
          </a:p>
          <a:p>
            <a:pPr algn="l">
              <a:lnSpc>
                <a:spcPts val="3826"/>
              </a:lnSpc>
              <a:spcBef>
                <a:spcPct val="0"/>
              </a:spcBef>
            </a:pPr>
            <a:r>
              <a:rPr lang="en-US" sz="2733">
                <a:solidFill>
                  <a:srgbClr val="000000"/>
                </a:solidFill>
                <a:latin typeface="DM Sans"/>
                <a:ea typeface="DM Sans"/>
                <a:cs typeface="DM Sans"/>
                <a:sym typeface="DM Sans"/>
              </a:rPr>
              <a:t>Approach: Sequentially checks each element in the list until the target is found</a:t>
            </a:r>
          </a:p>
          <a:p>
            <a:pPr algn="l">
              <a:lnSpc>
                <a:spcPts val="3826"/>
              </a:lnSpc>
              <a:spcBef>
                <a:spcPct val="0"/>
              </a:spcBef>
            </a:pPr>
          </a:p>
          <a:p>
            <a:pPr algn="l">
              <a:lnSpc>
                <a:spcPts val="3826"/>
              </a:lnSpc>
              <a:spcBef>
                <a:spcPct val="0"/>
              </a:spcBef>
            </a:pPr>
            <a:r>
              <a:rPr lang="en-US" sz="2733">
                <a:solidFill>
                  <a:srgbClr val="000000"/>
                </a:solidFill>
                <a:latin typeface="DM Sans"/>
                <a:ea typeface="DM Sans"/>
                <a:cs typeface="DM Sans"/>
                <a:sym typeface="DM Sans"/>
              </a:rPr>
              <a:t>Time Complexity:</a:t>
            </a:r>
          </a:p>
          <a:p>
            <a:pPr algn="l">
              <a:lnSpc>
                <a:spcPts val="3826"/>
              </a:lnSpc>
              <a:spcBef>
                <a:spcPct val="0"/>
              </a:spcBef>
            </a:pPr>
            <a:r>
              <a:rPr lang="en-US" sz="2733">
                <a:solidFill>
                  <a:srgbClr val="000000"/>
                </a:solidFill>
                <a:latin typeface="DM Sans"/>
                <a:ea typeface="DM Sans"/>
                <a:cs typeface="DM Sans"/>
                <a:sym typeface="DM Sans"/>
              </a:rPr>
              <a:t>Best Case: O(1)O(1) — Target is the first element.</a:t>
            </a:r>
          </a:p>
          <a:p>
            <a:pPr algn="l">
              <a:lnSpc>
                <a:spcPts val="3826"/>
              </a:lnSpc>
              <a:spcBef>
                <a:spcPct val="0"/>
              </a:spcBef>
            </a:pPr>
            <a:r>
              <a:rPr lang="en-US" sz="2733">
                <a:solidFill>
                  <a:srgbClr val="000000"/>
                </a:solidFill>
                <a:latin typeface="DM Sans"/>
                <a:ea typeface="DM Sans"/>
                <a:cs typeface="DM Sans"/>
                <a:sym typeface="DM Sans"/>
              </a:rPr>
              <a:t>Average/Worst Case: O(n)O(n) — Target is in the middle or not present.</a:t>
            </a:r>
          </a:p>
          <a:p>
            <a:pPr algn="l">
              <a:lnSpc>
                <a:spcPts val="3826"/>
              </a:lnSpc>
              <a:spcBef>
                <a:spcPct val="0"/>
              </a:spcBef>
            </a:pPr>
          </a:p>
          <a:p>
            <a:pPr algn="l">
              <a:lnSpc>
                <a:spcPts val="3826"/>
              </a:lnSpc>
              <a:spcBef>
                <a:spcPct val="0"/>
              </a:spcBef>
            </a:pPr>
            <a:r>
              <a:rPr lang="en-US" sz="2733">
                <a:solidFill>
                  <a:srgbClr val="000000"/>
                </a:solidFill>
                <a:latin typeface="DM Sans"/>
                <a:ea typeface="DM Sans"/>
                <a:cs typeface="DM Sans"/>
                <a:sym typeface="DM Sans"/>
              </a:rPr>
              <a:t>Requirements: Works on both sorted and unsorted lists.</a:t>
            </a:r>
          </a:p>
          <a:p>
            <a:pPr algn="l">
              <a:lnSpc>
                <a:spcPts val="3826"/>
              </a:lnSpc>
              <a:spcBef>
                <a:spcPct val="0"/>
              </a:spcBef>
            </a:pPr>
            <a:r>
              <a:rPr lang="en-US" sz="2733">
                <a:solidFill>
                  <a:srgbClr val="000000"/>
                </a:solidFill>
                <a:latin typeface="DM Sans"/>
                <a:ea typeface="DM Sans"/>
                <a:cs typeface="DM Sans"/>
                <a:sym typeface="DM Sans"/>
              </a:rPr>
              <a:t>Use Case: Good for small or unsorted datasets.</a:t>
            </a:r>
          </a:p>
        </p:txBody>
      </p:sp>
      <p:sp>
        <p:nvSpPr>
          <p:cNvPr name="TextBox 12" id="12"/>
          <p:cNvSpPr txBox="true"/>
          <p:nvPr/>
        </p:nvSpPr>
        <p:spPr>
          <a:xfrm rot="0">
            <a:off x="10907993" y="2540183"/>
            <a:ext cx="6351307" cy="8802506"/>
          </a:xfrm>
          <a:prstGeom prst="rect">
            <a:avLst/>
          </a:prstGeom>
        </p:spPr>
        <p:txBody>
          <a:bodyPr anchor="t" rtlCol="false" tIns="0" lIns="0" bIns="0" rIns="0">
            <a:spAutoFit/>
          </a:bodyPr>
          <a:lstStyle/>
          <a:p>
            <a:pPr algn="l">
              <a:lnSpc>
                <a:spcPts val="4402"/>
              </a:lnSpc>
              <a:spcBef>
                <a:spcPct val="0"/>
              </a:spcBef>
            </a:pPr>
            <a:r>
              <a:rPr lang="en-US" b="true" sz="3144">
                <a:solidFill>
                  <a:srgbClr val="FF3131"/>
                </a:solidFill>
                <a:latin typeface="DM Sans Bold"/>
                <a:ea typeface="DM Sans Bold"/>
                <a:cs typeface="DM Sans Bold"/>
                <a:sym typeface="DM Sans Bold"/>
              </a:rPr>
              <a:t>Binary Search</a:t>
            </a:r>
          </a:p>
          <a:p>
            <a:pPr algn="l">
              <a:lnSpc>
                <a:spcPts val="3842"/>
              </a:lnSpc>
              <a:spcBef>
                <a:spcPct val="0"/>
              </a:spcBef>
            </a:pPr>
            <a:r>
              <a:rPr lang="en-US" sz="2744">
                <a:solidFill>
                  <a:srgbClr val="000000"/>
                </a:solidFill>
                <a:latin typeface="DM Sans"/>
                <a:ea typeface="DM Sans"/>
                <a:cs typeface="DM Sans"/>
                <a:sym typeface="DM Sans"/>
              </a:rPr>
              <a:t>Approach: Repeatedly divides a sorted list in half, checking if the target is in the left or right half.</a:t>
            </a:r>
          </a:p>
          <a:p>
            <a:pPr algn="l">
              <a:lnSpc>
                <a:spcPts val="3842"/>
              </a:lnSpc>
              <a:spcBef>
                <a:spcPct val="0"/>
              </a:spcBef>
            </a:pPr>
          </a:p>
          <a:p>
            <a:pPr algn="l">
              <a:lnSpc>
                <a:spcPts val="3842"/>
              </a:lnSpc>
              <a:spcBef>
                <a:spcPct val="0"/>
              </a:spcBef>
            </a:pPr>
            <a:r>
              <a:rPr lang="en-US" sz="2744">
                <a:solidFill>
                  <a:srgbClr val="000000"/>
                </a:solidFill>
                <a:latin typeface="DM Sans"/>
                <a:ea typeface="DM Sans"/>
                <a:cs typeface="DM Sans"/>
                <a:sym typeface="DM Sans"/>
              </a:rPr>
              <a:t>Time Complexity:</a:t>
            </a:r>
          </a:p>
          <a:p>
            <a:pPr algn="l">
              <a:lnSpc>
                <a:spcPts val="3842"/>
              </a:lnSpc>
              <a:spcBef>
                <a:spcPct val="0"/>
              </a:spcBef>
            </a:pPr>
            <a:r>
              <a:rPr lang="en-US" sz="2744">
                <a:solidFill>
                  <a:srgbClr val="000000"/>
                </a:solidFill>
                <a:latin typeface="DM Sans"/>
                <a:ea typeface="DM Sans"/>
                <a:cs typeface="DM Sans"/>
                <a:sym typeface="DM Sans"/>
              </a:rPr>
              <a:t>Best Case: O(1)O(1) — Target is the middle element.</a:t>
            </a:r>
          </a:p>
          <a:p>
            <a:pPr algn="l">
              <a:lnSpc>
                <a:spcPts val="3842"/>
              </a:lnSpc>
              <a:spcBef>
                <a:spcPct val="0"/>
              </a:spcBef>
            </a:pPr>
            <a:r>
              <a:rPr lang="en-US" sz="2744">
                <a:solidFill>
                  <a:srgbClr val="000000"/>
                </a:solidFill>
                <a:latin typeface="DM Sans"/>
                <a:ea typeface="DM Sans"/>
                <a:cs typeface="DM Sans"/>
                <a:sym typeface="DM Sans"/>
              </a:rPr>
              <a:t>Average/Worst Case: O(log⁡n)O(logn) — Reduces search space by half each time.</a:t>
            </a:r>
          </a:p>
          <a:p>
            <a:pPr algn="l">
              <a:lnSpc>
                <a:spcPts val="3842"/>
              </a:lnSpc>
              <a:spcBef>
                <a:spcPct val="0"/>
              </a:spcBef>
            </a:pPr>
          </a:p>
          <a:p>
            <a:pPr algn="l">
              <a:lnSpc>
                <a:spcPts val="3842"/>
              </a:lnSpc>
              <a:spcBef>
                <a:spcPct val="0"/>
              </a:spcBef>
            </a:pPr>
            <a:r>
              <a:rPr lang="en-US" sz="2744">
                <a:solidFill>
                  <a:srgbClr val="000000"/>
                </a:solidFill>
                <a:latin typeface="DM Sans"/>
                <a:ea typeface="DM Sans"/>
                <a:cs typeface="DM Sans"/>
                <a:sym typeface="DM Sans"/>
              </a:rPr>
              <a:t>Requirements: Requires a sorted list.</a:t>
            </a:r>
          </a:p>
          <a:p>
            <a:pPr algn="l">
              <a:lnSpc>
                <a:spcPts val="3842"/>
              </a:lnSpc>
              <a:spcBef>
                <a:spcPct val="0"/>
              </a:spcBef>
            </a:pPr>
            <a:r>
              <a:rPr lang="en-US" sz="2744">
                <a:solidFill>
                  <a:srgbClr val="000000"/>
                </a:solidFill>
                <a:latin typeface="DM Sans"/>
                <a:ea typeface="DM Sans"/>
                <a:cs typeface="DM Sans"/>
                <a:sym typeface="DM Sans"/>
              </a:rPr>
              <a:t>Use Case: Efficient for large, sorted datasets.</a:t>
            </a:r>
          </a:p>
          <a:p>
            <a:pPr algn="l">
              <a:lnSpc>
                <a:spcPts val="3842"/>
              </a:lnSpc>
              <a:spcBef>
                <a:spcPct val="0"/>
              </a:spcBef>
            </a:pPr>
          </a:p>
          <a:p>
            <a:pPr algn="l">
              <a:lnSpc>
                <a:spcPts val="3842"/>
              </a:lnSpc>
              <a:spcBef>
                <a:spcPct val="0"/>
              </a:spcBef>
            </a:pPr>
          </a:p>
          <a:p>
            <a:pPr algn="l">
              <a:lnSpc>
                <a:spcPts val="3842"/>
              </a:lnSpc>
              <a:spcBef>
                <a:spcPct val="0"/>
              </a:spcBef>
            </a:pPr>
          </a:p>
        </p:txBody>
      </p:sp>
      <p:sp>
        <p:nvSpPr>
          <p:cNvPr name="TextBox 13" id="13"/>
          <p:cNvSpPr txBox="true"/>
          <p:nvPr/>
        </p:nvSpPr>
        <p:spPr>
          <a:xfrm rot="0">
            <a:off x="1280812" y="1151660"/>
            <a:ext cx="15058916" cy="818041"/>
          </a:xfrm>
          <a:prstGeom prst="rect">
            <a:avLst/>
          </a:prstGeom>
        </p:spPr>
        <p:txBody>
          <a:bodyPr anchor="t" rtlCol="false" tIns="0" lIns="0" bIns="0" rIns="0">
            <a:spAutoFit/>
          </a:bodyPr>
          <a:lstStyle/>
          <a:p>
            <a:pPr algn="l">
              <a:lnSpc>
                <a:spcPts val="6533"/>
              </a:lnSpc>
            </a:pPr>
            <a:r>
              <a:rPr lang="en-US" sz="4949" b="true">
                <a:solidFill>
                  <a:srgbClr val="100F0D"/>
                </a:solidFill>
                <a:latin typeface="Garet Bold"/>
                <a:ea typeface="Garet Bold"/>
                <a:cs typeface="Garet Bold"/>
                <a:sym typeface="Garet Bold"/>
              </a:rPr>
              <a:t>School : Comparison Of Searching Algorithm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521233" y="2876067"/>
            <a:ext cx="13891261" cy="2157096"/>
          </a:xfrm>
          <a:prstGeom prst="rect">
            <a:avLst/>
          </a:prstGeom>
        </p:spPr>
        <p:txBody>
          <a:bodyPr anchor="t" rtlCol="false" tIns="0" lIns="0" bIns="0" rIns="0">
            <a:spAutoFit/>
          </a:bodyPr>
          <a:lstStyle/>
          <a:p>
            <a:pPr algn="l">
              <a:lnSpc>
                <a:spcPts val="4759"/>
              </a:lnSpc>
              <a:spcBef>
                <a:spcPct val="0"/>
              </a:spcBef>
            </a:pPr>
            <a:r>
              <a:rPr lang="en-US" b="true" sz="3399">
                <a:solidFill>
                  <a:srgbClr val="FF3131"/>
                </a:solidFill>
                <a:latin typeface="DM Sans Bold"/>
                <a:ea typeface="DM Sans Bold"/>
                <a:cs typeface="DM Sans Bold"/>
                <a:sym typeface="DM Sans Bold"/>
              </a:rPr>
              <a:t>Linear Search</a:t>
            </a:r>
          </a:p>
          <a:p>
            <a:pPr algn="l">
              <a:lnSpc>
                <a:spcPts val="4199"/>
              </a:lnSpc>
              <a:spcBef>
                <a:spcPct val="0"/>
              </a:spcBef>
            </a:pPr>
            <a:r>
              <a:rPr lang="en-US" b="true" sz="2999">
                <a:solidFill>
                  <a:srgbClr val="000000"/>
                </a:solidFill>
                <a:latin typeface="DM Sans Bold"/>
                <a:ea typeface="DM Sans Bold"/>
                <a:cs typeface="DM Sans Bold"/>
                <a:sym typeface="DM Sans Bold"/>
              </a:rPr>
              <a:t>Best Case: </a:t>
            </a:r>
            <a:r>
              <a:rPr lang="en-US" sz="2999">
                <a:solidFill>
                  <a:srgbClr val="000000"/>
                </a:solidFill>
                <a:latin typeface="DM Sans"/>
                <a:ea typeface="DM Sans"/>
                <a:cs typeface="DM Sans"/>
                <a:sym typeface="DM Sans"/>
              </a:rPr>
              <a:t>O(1) — Target found at the start.</a:t>
            </a:r>
          </a:p>
          <a:p>
            <a:pPr algn="l">
              <a:lnSpc>
                <a:spcPts val="4199"/>
              </a:lnSpc>
              <a:spcBef>
                <a:spcPct val="0"/>
              </a:spcBef>
            </a:pPr>
            <a:r>
              <a:rPr lang="en-US" b="true" sz="2999">
                <a:solidFill>
                  <a:srgbClr val="000000"/>
                </a:solidFill>
                <a:latin typeface="DM Sans Bold"/>
                <a:ea typeface="DM Sans Bold"/>
                <a:cs typeface="DM Sans Bold"/>
                <a:sym typeface="DM Sans Bold"/>
              </a:rPr>
              <a:t>Average Case: </a:t>
            </a:r>
            <a:r>
              <a:rPr lang="en-US" sz="2999">
                <a:solidFill>
                  <a:srgbClr val="000000"/>
                </a:solidFill>
                <a:latin typeface="DM Sans"/>
                <a:ea typeface="DM Sans"/>
                <a:cs typeface="DM Sans"/>
                <a:sym typeface="DM Sans"/>
              </a:rPr>
              <a:t>O(n)— Searches about halfway through.</a:t>
            </a:r>
          </a:p>
          <a:p>
            <a:pPr algn="l">
              <a:lnSpc>
                <a:spcPts val="4199"/>
              </a:lnSpc>
              <a:spcBef>
                <a:spcPct val="0"/>
              </a:spcBef>
            </a:pPr>
            <a:r>
              <a:rPr lang="en-US" b="true" sz="2999">
                <a:solidFill>
                  <a:srgbClr val="000000"/>
                </a:solidFill>
                <a:latin typeface="DM Sans Bold"/>
                <a:ea typeface="DM Sans Bold"/>
                <a:cs typeface="DM Sans Bold"/>
                <a:sym typeface="DM Sans Bold"/>
              </a:rPr>
              <a:t>Worst Case:</a:t>
            </a:r>
            <a:r>
              <a:rPr lang="en-US" sz="2999">
                <a:solidFill>
                  <a:srgbClr val="000000"/>
                </a:solidFill>
                <a:latin typeface="DM Sans"/>
                <a:ea typeface="DM Sans"/>
                <a:cs typeface="DM Sans"/>
                <a:sym typeface="DM Sans"/>
              </a:rPr>
              <a:t> O(n) — Searches entire list if target is at the end or absent</a:t>
            </a:r>
          </a:p>
        </p:txBody>
      </p:sp>
      <p:sp>
        <p:nvSpPr>
          <p:cNvPr name="TextBox 17" id="17"/>
          <p:cNvSpPr txBox="true"/>
          <p:nvPr/>
        </p:nvSpPr>
        <p:spPr>
          <a:xfrm rot="0">
            <a:off x="1521233" y="5507200"/>
            <a:ext cx="13674210" cy="2040891"/>
          </a:xfrm>
          <a:prstGeom prst="rect">
            <a:avLst/>
          </a:prstGeom>
        </p:spPr>
        <p:txBody>
          <a:bodyPr anchor="t" rtlCol="false" tIns="0" lIns="0" bIns="0" rIns="0">
            <a:spAutoFit/>
          </a:bodyPr>
          <a:lstStyle/>
          <a:p>
            <a:pPr algn="l">
              <a:lnSpc>
                <a:spcPts val="4059"/>
              </a:lnSpc>
              <a:spcBef>
                <a:spcPct val="0"/>
              </a:spcBef>
            </a:pPr>
            <a:r>
              <a:rPr lang="en-US" b="true" sz="2899">
                <a:solidFill>
                  <a:srgbClr val="FF3131"/>
                </a:solidFill>
                <a:latin typeface="DM Sans Bold"/>
                <a:ea typeface="DM Sans Bold"/>
                <a:cs typeface="DM Sans Bold"/>
                <a:sym typeface="DM Sans Bold"/>
              </a:rPr>
              <a:t>Binary Search</a:t>
            </a:r>
          </a:p>
          <a:p>
            <a:pPr algn="l">
              <a:lnSpc>
                <a:spcPts val="4059"/>
              </a:lnSpc>
              <a:spcBef>
                <a:spcPct val="0"/>
              </a:spcBef>
            </a:pPr>
            <a:r>
              <a:rPr lang="en-US" b="true" sz="2899">
                <a:solidFill>
                  <a:srgbClr val="000000"/>
                </a:solidFill>
                <a:latin typeface="DM Sans Bold"/>
                <a:ea typeface="DM Sans Bold"/>
                <a:cs typeface="DM Sans Bold"/>
                <a:sym typeface="DM Sans Bold"/>
              </a:rPr>
              <a:t>Best Case:</a:t>
            </a:r>
            <a:r>
              <a:rPr lang="en-US" sz="2899">
                <a:solidFill>
                  <a:srgbClr val="000000"/>
                </a:solidFill>
                <a:latin typeface="DM Sans"/>
                <a:ea typeface="DM Sans"/>
                <a:cs typeface="DM Sans"/>
                <a:sym typeface="DM Sans"/>
              </a:rPr>
              <a:t> O(1)— Target is the middle element on the first try.</a:t>
            </a:r>
          </a:p>
          <a:p>
            <a:pPr algn="l">
              <a:lnSpc>
                <a:spcPts val="4059"/>
              </a:lnSpc>
              <a:spcBef>
                <a:spcPct val="0"/>
              </a:spcBef>
            </a:pPr>
            <a:r>
              <a:rPr lang="en-US" b="true" sz="2899">
                <a:solidFill>
                  <a:srgbClr val="000000"/>
                </a:solidFill>
                <a:latin typeface="DM Sans Bold"/>
                <a:ea typeface="DM Sans Bold"/>
                <a:cs typeface="DM Sans Bold"/>
                <a:sym typeface="DM Sans Bold"/>
              </a:rPr>
              <a:t>Average Case:</a:t>
            </a:r>
            <a:r>
              <a:rPr lang="en-US" sz="2899">
                <a:solidFill>
                  <a:srgbClr val="000000"/>
                </a:solidFill>
                <a:latin typeface="DM Sans"/>
                <a:ea typeface="DM Sans"/>
                <a:cs typeface="DM Sans"/>
                <a:sym typeface="DM Sans"/>
              </a:rPr>
              <a:t> O(log⁡n)— Continuously halves the list until found.</a:t>
            </a:r>
          </a:p>
          <a:p>
            <a:pPr algn="l">
              <a:lnSpc>
                <a:spcPts val="4059"/>
              </a:lnSpc>
              <a:spcBef>
                <a:spcPct val="0"/>
              </a:spcBef>
            </a:pPr>
            <a:r>
              <a:rPr lang="en-US" b="true" sz="2899">
                <a:solidFill>
                  <a:srgbClr val="000000"/>
                </a:solidFill>
                <a:latin typeface="DM Sans Bold"/>
                <a:ea typeface="DM Sans Bold"/>
                <a:cs typeface="DM Sans Bold"/>
                <a:sym typeface="DM Sans Bold"/>
              </a:rPr>
              <a:t>Worst Case:</a:t>
            </a:r>
            <a:r>
              <a:rPr lang="en-US" sz="2899">
                <a:solidFill>
                  <a:srgbClr val="000000"/>
                </a:solidFill>
                <a:latin typeface="DM Sans"/>
                <a:ea typeface="DM Sans"/>
                <a:cs typeface="DM Sans"/>
                <a:sym typeface="DM Sans"/>
              </a:rPr>
              <a:t> O(log⁡n) — Full list division until target is found or confirmed absent.</a:t>
            </a:r>
          </a:p>
        </p:txBody>
      </p:sp>
      <p:sp>
        <p:nvSpPr>
          <p:cNvPr name="TextBox 18" id="18"/>
          <p:cNvSpPr txBox="true"/>
          <p:nvPr/>
        </p:nvSpPr>
        <p:spPr>
          <a:xfrm rot="0">
            <a:off x="1521233" y="8245959"/>
            <a:ext cx="15572724" cy="772024"/>
          </a:xfrm>
          <a:prstGeom prst="rect">
            <a:avLst/>
          </a:prstGeom>
        </p:spPr>
        <p:txBody>
          <a:bodyPr anchor="t" rtlCol="false" tIns="0" lIns="0" bIns="0" rIns="0">
            <a:spAutoFit/>
          </a:bodyPr>
          <a:lstStyle/>
          <a:p>
            <a:pPr algn="l">
              <a:lnSpc>
                <a:spcPts val="3131"/>
              </a:lnSpc>
              <a:spcBef>
                <a:spcPct val="0"/>
              </a:spcBef>
            </a:pPr>
            <a:r>
              <a:rPr lang="en-US" b="true" sz="2236">
                <a:solidFill>
                  <a:srgbClr val="000000"/>
                </a:solidFill>
                <a:latin typeface="DM Sans Bold"/>
                <a:ea typeface="DM Sans Bold"/>
                <a:cs typeface="DM Sans Bold"/>
                <a:sym typeface="DM Sans Bold"/>
              </a:rPr>
              <a:t>Binary search is better for large, sorted datasets because it has O(log⁡n) time complexity. By halving the search space each step, it finds the target much faster than linear search, which is O(n).</a:t>
            </a:r>
          </a:p>
        </p:txBody>
      </p:sp>
      <p:sp>
        <p:nvSpPr>
          <p:cNvPr name="TextBox 19" id="19"/>
          <p:cNvSpPr txBox="true"/>
          <p:nvPr/>
        </p:nvSpPr>
        <p:spPr>
          <a:xfrm rot="0">
            <a:off x="1441962" y="1651237"/>
            <a:ext cx="15404075" cy="758105"/>
          </a:xfrm>
          <a:prstGeom prst="rect">
            <a:avLst/>
          </a:prstGeom>
        </p:spPr>
        <p:txBody>
          <a:bodyPr anchor="t" rtlCol="false" tIns="0" lIns="0" bIns="0" rIns="0">
            <a:spAutoFit/>
          </a:bodyPr>
          <a:lstStyle/>
          <a:p>
            <a:pPr algn="l">
              <a:lnSpc>
                <a:spcPts val="6112"/>
              </a:lnSpc>
            </a:pPr>
            <a:r>
              <a:rPr lang="en-US" sz="4630" b="true">
                <a:solidFill>
                  <a:srgbClr val="100F0D"/>
                </a:solidFill>
                <a:latin typeface="Garet Bold"/>
                <a:ea typeface="Garet Bold"/>
                <a:cs typeface="Garet Bold"/>
                <a:sym typeface="Garet Bold"/>
              </a:rPr>
              <a:t>School: Time Complexity of Searching Algorithm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49797" y="3210514"/>
            <a:ext cx="12681850" cy="1044602"/>
          </a:xfrm>
          <a:prstGeom prst="rect">
            <a:avLst/>
          </a:prstGeom>
        </p:spPr>
        <p:txBody>
          <a:bodyPr anchor="t" rtlCol="false" tIns="0" lIns="0" bIns="0" rIns="0">
            <a:spAutoFit/>
          </a:bodyPr>
          <a:lstStyle/>
          <a:p>
            <a:pPr algn="ctr">
              <a:lnSpc>
                <a:spcPts val="4206"/>
              </a:lnSpc>
              <a:spcBef>
                <a:spcPct val="0"/>
              </a:spcBef>
            </a:pPr>
            <a:r>
              <a:rPr lang="en-US" b="true" sz="3004">
                <a:solidFill>
                  <a:srgbClr val="000000"/>
                </a:solidFill>
                <a:latin typeface="DM Sans Bold"/>
                <a:ea typeface="DM Sans Bold"/>
                <a:cs typeface="DM Sans Bold"/>
                <a:sym typeface="DM Sans Bold"/>
              </a:rPr>
              <a:t>https://docs.google.com/document/d/16sSCr0oozJUiW0bpBoFwwDZcXSU6VjJDyTqPNjPHft4/edit?usp=sharing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839512" y="2503694"/>
            <a:ext cx="4616671" cy="5784880"/>
          </a:xfrm>
          <a:custGeom>
            <a:avLst/>
            <a:gdLst/>
            <a:ahLst/>
            <a:cxnLst/>
            <a:rect r="r" b="b" t="t" l="l"/>
            <a:pathLst>
              <a:path h="5784880" w="4616671">
                <a:moveTo>
                  <a:pt x="0" y="0"/>
                </a:moveTo>
                <a:lnTo>
                  <a:pt x="4616671" y="0"/>
                </a:lnTo>
                <a:lnTo>
                  <a:pt x="4616671" y="5784879"/>
                </a:lnTo>
                <a:lnTo>
                  <a:pt x="0" y="5784879"/>
                </a:lnTo>
                <a:lnTo>
                  <a:pt x="0" y="0"/>
                </a:lnTo>
                <a:close/>
              </a:path>
            </a:pathLst>
          </a:custGeom>
          <a:blipFill>
            <a:blip r:embed="rId2"/>
            <a:stretch>
              <a:fillRect l="0" t="0" r="0" b="0"/>
            </a:stretch>
          </a:blipFill>
        </p:spPr>
      </p:sp>
      <p:sp>
        <p:nvSpPr>
          <p:cNvPr name="Freeform 3" id="3"/>
          <p:cNvSpPr/>
          <p:nvPr/>
        </p:nvSpPr>
        <p:spPr>
          <a:xfrm flipH="false" flipV="false" rot="0">
            <a:off x="6377717" y="2589076"/>
            <a:ext cx="5532566" cy="5699497"/>
          </a:xfrm>
          <a:custGeom>
            <a:avLst/>
            <a:gdLst/>
            <a:ahLst/>
            <a:cxnLst/>
            <a:rect r="r" b="b" t="t" l="l"/>
            <a:pathLst>
              <a:path h="5699497" w="5532566">
                <a:moveTo>
                  <a:pt x="0" y="0"/>
                </a:moveTo>
                <a:lnTo>
                  <a:pt x="5532566" y="0"/>
                </a:lnTo>
                <a:lnTo>
                  <a:pt x="5532566" y="5699497"/>
                </a:lnTo>
                <a:lnTo>
                  <a:pt x="0" y="5699497"/>
                </a:lnTo>
                <a:lnTo>
                  <a:pt x="0" y="0"/>
                </a:lnTo>
                <a:close/>
              </a:path>
            </a:pathLst>
          </a:custGeom>
          <a:blipFill>
            <a:blip r:embed="rId3"/>
            <a:stretch>
              <a:fillRect l="0" t="0" r="0" b="0"/>
            </a:stretch>
          </a:blipFill>
        </p:spPr>
      </p:sp>
      <p:sp>
        <p:nvSpPr>
          <p:cNvPr name="Freeform 4" id="4"/>
          <p:cNvSpPr/>
          <p:nvPr/>
        </p:nvSpPr>
        <p:spPr>
          <a:xfrm flipH="false" flipV="false" rot="0">
            <a:off x="634933" y="2503694"/>
            <a:ext cx="5367098" cy="6878200"/>
          </a:xfrm>
          <a:custGeom>
            <a:avLst/>
            <a:gdLst/>
            <a:ahLst/>
            <a:cxnLst/>
            <a:rect r="r" b="b" t="t" l="l"/>
            <a:pathLst>
              <a:path h="6878200" w="5367098">
                <a:moveTo>
                  <a:pt x="0" y="0"/>
                </a:moveTo>
                <a:lnTo>
                  <a:pt x="5367098" y="0"/>
                </a:lnTo>
                <a:lnTo>
                  <a:pt x="5367098" y="6878200"/>
                </a:lnTo>
                <a:lnTo>
                  <a:pt x="0" y="6878200"/>
                </a:lnTo>
                <a:lnTo>
                  <a:pt x="0" y="0"/>
                </a:lnTo>
                <a:close/>
              </a:path>
            </a:pathLst>
          </a:custGeom>
          <a:blipFill>
            <a:blip r:embed="rId4"/>
            <a:stretch>
              <a:fillRect l="0" t="-2799" r="0" b="-2799"/>
            </a:stretch>
          </a:blipFill>
        </p:spPr>
      </p:sp>
      <p:sp>
        <p:nvSpPr>
          <p:cNvPr name="TextBox 5" id="5"/>
          <p:cNvSpPr txBox="true"/>
          <p:nvPr/>
        </p:nvSpPr>
        <p:spPr>
          <a:xfrm rot="0">
            <a:off x="4127030" y="159703"/>
            <a:ext cx="1057537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SAMPLE OUTPUTS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151500"/>
            <a:ext cx="8867111" cy="5166210"/>
          </a:xfrm>
          <a:custGeom>
            <a:avLst/>
            <a:gdLst/>
            <a:ahLst/>
            <a:cxnLst/>
            <a:rect r="r" b="b" t="t" l="l"/>
            <a:pathLst>
              <a:path h="5166210" w="8867111">
                <a:moveTo>
                  <a:pt x="0" y="0"/>
                </a:moveTo>
                <a:lnTo>
                  <a:pt x="8867111" y="0"/>
                </a:lnTo>
                <a:lnTo>
                  <a:pt x="8867111" y="5166211"/>
                </a:lnTo>
                <a:lnTo>
                  <a:pt x="0" y="5166211"/>
                </a:lnTo>
                <a:lnTo>
                  <a:pt x="0" y="0"/>
                </a:lnTo>
                <a:close/>
              </a:path>
            </a:pathLst>
          </a:custGeom>
          <a:blipFill>
            <a:blip r:embed="rId2"/>
            <a:stretch>
              <a:fillRect l="0" t="0" r="-5511" b="0"/>
            </a:stretch>
          </a:blipFill>
        </p:spPr>
      </p:sp>
      <p:sp>
        <p:nvSpPr>
          <p:cNvPr name="Freeform 3" id="3"/>
          <p:cNvSpPr/>
          <p:nvPr/>
        </p:nvSpPr>
        <p:spPr>
          <a:xfrm flipH="false" flipV="false" rot="0">
            <a:off x="9411711" y="2698575"/>
            <a:ext cx="8153436" cy="3773182"/>
          </a:xfrm>
          <a:custGeom>
            <a:avLst/>
            <a:gdLst/>
            <a:ahLst/>
            <a:cxnLst/>
            <a:rect r="r" b="b" t="t" l="l"/>
            <a:pathLst>
              <a:path h="3773182" w="8153436">
                <a:moveTo>
                  <a:pt x="0" y="0"/>
                </a:moveTo>
                <a:lnTo>
                  <a:pt x="8153436" y="0"/>
                </a:lnTo>
                <a:lnTo>
                  <a:pt x="8153436" y="3773182"/>
                </a:lnTo>
                <a:lnTo>
                  <a:pt x="0" y="3773182"/>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5047231" y="857250"/>
            <a:ext cx="9167975" cy="1566544"/>
          </a:xfrm>
          <a:prstGeom prst="rect">
            <a:avLst/>
          </a:prstGeom>
        </p:spPr>
        <p:txBody>
          <a:bodyPr anchor="t" rtlCol="false" tIns="0" lIns="0" bIns="0" rIns="0">
            <a:spAutoFit/>
          </a:bodyPr>
          <a:lstStyle/>
          <a:p>
            <a:pPr algn="ctr">
              <a:lnSpc>
                <a:spcPts val="12880"/>
              </a:lnSpc>
            </a:pPr>
            <a:r>
              <a:rPr lang="en-US" sz="9200" b="true">
                <a:solidFill>
                  <a:srgbClr val="FF3131"/>
                </a:solidFill>
                <a:latin typeface="Canva Sans Bold"/>
                <a:ea typeface="Canva Sans Bold"/>
                <a:cs typeface="Canva Sans Bold"/>
                <a:sym typeface="Canva Sans Bold"/>
              </a:rPr>
              <a:t>CONCLUSION</a:t>
            </a:r>
          </a:p>
        </p:txBody>
      </p:sp>
      <p:sp>
        <p:nvSpPr>
          <p:cNvPr name="TextBox 17" id="17"/>
          <p:cNvSpPr txBox="true"/>
          <p:nvPr/>
        </p:nvSpPr>
        <p:spPr>
          <a:xfrm rot="0">
            <a:off x="1959140" y="2576194"/>
            <a:ext cx="14369720" cy="5702760"/>
          </a:xfrm>
          <a:prstGeom prst="rect">
            <a:avLst/>
          </a:prstGeom>
        </p:spPr>
        <p:txBody>
          <a:bodyPr anchor="t" rtlCol="false" tIns="0" lIns="0" bIns="0" rIns="0">
            <a:spAutoFit/>
          </a:bodyPr>
          <a:lstStyle/>
          <a:p>
            <a:pPr algn="l">
              <a:lnSpc>
                <a:spcPts val="3824"/>
              </a:lnSpc>
            </a:pPr>
          </a:p>
          <a:p>
            <a:pPr algn="l">
              <a:lnSpc>
                <a:spcPts val="3824"/>
              </a:lnSpc>
            </a:pPr>
            <a:r>
              <a:rPr lang="en-US" sz="2731">
                <a:solidFill>
                  <a:srgbClr val="100F0D"/>
                </a:solidFill>
                <a:latin typeface="Aileron"/>
                <a:ea typeface="Aileron"/>
                <a:cs typeface="Aileron"/>
                <a:sym typeface="Aileron"/>
              </a:rPr>
              <a:t>This project creates a simple and effective system to manage bloom level data, allowing users to store, view, update, and delete information as needed. To keep data organized and easy to find, the program includes sorting and searching methods. Merge Sort is used for its steady and reliable performance, while Quick Sort provides faster sorting for unsorted data. For searching, Binary Search is used for quick lookups on sorted data, and Linear Search allows for flexible searches on unsorted data.</a:t>
            </a:r>
          </a:p>
          <a:p>
            <a:pPr algn="l">
              <a:lnSpc>
                <a:spcPts val="3824"/>
              </a:lnSpc>
            </a:pPr>
          </a:p>
          <a:p>
            <a:pPr algn="l">
              <a:lnSpc>
                <a:spcPts val="3824"/>
              </a:lnSpc>
            </a:pPr>
            <a:r>
              <a:rPr lang="en-US" sz="2731">
                <a:solidFill>
                  <a:srgbClr val="100F0D"/>
                </a:solidFill>
                <a:latin typeface="Aileron"/>
                <a:ea typeface="Aileron"/>
                <a:cs typeface="Aileron"/>
                <a:sym typeface="Aileron"/>
              </a:rPr>
              <a:t>Overall, the project efficiently handles data operations and keeps information saved in a file, making sure that changes are kept even after the program closes. This project demonstrates basic principles of data management, showing how to choose and use different algorithms based on specific needs to create a reliable system for managing bloom level data.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390280"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1885624"/>
            <a:ext cx="8699677" cy="1096014"/>
          </a:xfrm>
          <a:prstGeom prst="rect">
            <a:avLst/>
          </a:prstGeom>
        </p:spPr>
        <p:txBody>
          <a:bodyPr anchor="t" rtlCol="false" tIns="0" lIns="0" bIns="0" rIns="0">
            <a:spAutoFit/>
          </a:bodyPr>
          <a:lstStyle/>
          <a:p>
            <a:pPr algn="l">
              <a:lnSpc>
                <a:spcPts val="8245"/>
              </a:lnSpc>
            </a:pPr>
            <a:r>
              <a:rPr lang="en-US" sz="8500" b="true">
                <a:solidFill>
                  <a:srgbClr val="000000"/>
                </a:solidFill>
                <a:latin typeface="DM Sans Bold"/>
                <a:ea typeface="DM Sans Bold"/>
                <a:cs typeface="DM Sans Bold"/>
                <a:sym typeface="DM Sans Bold"/>
              </a:rPr>
              <a:t>INTRODUCTION</a:t>
            </a:r>
          </a:p>
        </p:txBody>
      </p:sp>
      <p:sp>
        <p:nvSpPr>
          <p:cNvPr name="TextBox 5" id="5"/>
          <p:cNvSpPr txBox="true"/>
          <p:nvPr/>
        </p:nvSpPr>
        <p:spPr>
          <a:xfrm rot="0">
            <a:off x="1216870" y="3470838"/>
            <a:ext cx="9275837" cy="6201652"/>
          </a:xfrm>
          <a:prstGeom prst="rect">
            <a:avLst/>
          </a:prstGeom>
        </p:spPr>
        <p:txBody>
          <a:bodyPr anchor="t" rtlCol="false" tIns="0" lIns="0" bIns="0" rIns="0">
            <a:spAutoFit/>
          </a:bodyPr>
          <a:lstStyle/>
          <a:p>
            <a:pPr algn="l">
              <a:lnSpc>
                <a:spcPts val="2264"/>
              </a:lnSpc>
            </a:pPr>
            <a:r>
              <a:rPr lang="en-US" sz="1677" spc="100">
                <a:solidFill>
                  <a:srgbClr val="000000"/>
                </a:solidFill>
                <a:latin typeface="Roca One"/>
                <a:ea typeface="Roca One"/>
                <a:cs typeface="Roca One"/>
                <a:sym typeface="Roca One"/>
              </a:rPr>
              <a:t>This project is designed to manage student data within an educational framework, specifically tailored for SRM-AP's implementation of Outcome-Based Education (OBE). The system provides an intuitive interface for storing, viewing, updating, and deleting student records. Key attributes include student ID, name, grade, and a description, which are essential for maintaining structured and accessible information about each student. The system ensures users can efficiently manage these records by offering comprehensive functions to create, modify, and delete student data as needed.</a:t>
            </a:r>
          </a:p>
          <a:p>
            <a:pPr algn="l">
              <a:lnSpc>
                <a:spcPts val="2264"/>
              </a:lnSpc>
            </a:pPr>
          </a:p>
          <a:p>
            <a:pPr algn="l">
              <a:lnSpc>
                <a:spcPts val="2264"/>
              </a:lnSpc>
            </a:pPr>
            <a:r>
              <a:rPr lang="en-US" sz="1677" spc="100">
                <a:solidFill>
                  <a:srgbClr val="000000"/>
                </a:solidFill>
                <a:latin typeface="Roca One"/>
                <a:ea typeface="Roca One"/>
                <a:cs typeface="Roca One"/>
                <a:sym typeface="Roca One"/>
              </a:rPr>
              <a:t>To optimize data organization and performance, this project incorporates efficient sorting and searching algorithms. Sorting methods include Merge Sort, valued for its stability and consistent performance, ensuring efficient handling of large datasets. For quick lookups, Binary Search is implemented, which allows users to swiftly retrieve records within sorted data. The inclusion of these algorithms not only enhances data integrity but also provides users with multiple tools for accessing and organizing student data effectively.</a:t>
            </a:r>
          </a:p>
          <a:p>
            <a:pPr algn="l">
              <a:lnSpc>
                <a:spcPts val="2264"/>
              </a:lnSpc>
            </a:pPr>
          </a:p>
          <a:p>
            <a:pPr algn="l">
              <a:lnSpc>
                <a:spcPts val="2264"/>
              </a:lnSpc>
            </a:pPr>
            <a:r>
              <a:rPr lang="en-US" sz="1677" spc="100">
                <a:solidFill>
                  <a:srgbClr val="000000"/>
                </a:solidFill>
                <a:latin typeface="Roca One"/>
                <a:ea typeface="Roca One"/>
                <a:cs typeface="Roca One"/>
                <a:sym typeface="Roca One"/>
              </a:rPr>
              <a:t>By integrating these sorting and searching capabilities, the project exemplifies OBE principles by providing a robust, outcome-focused system that supports efficient and reliable data management, directly aligning with SRM-AP’s educational goals.</a:t>
            </a:r>
          </a:p>
          <a:p>
            <a:pPr algn="l" marL="0" indent="0" lvl="0">
              <a:lnSpc>
                <a:spcPts val="1661"/>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551460" cy="8067015"/>
          </a:xfrm>
          <a:custGeom>
            <a:avLst/>
            <a:gdLst/>
            <a:ahLst/>
            <a:cxnLst/>
            <a:rect r="r" b="b" t="t" l="l"/>
            <a:pathLst>
              <a:path h="8067015" w="16551460">
                <a:moveTo>
                  <a:pt x="0" y="0"/>
                </a:moveTo>
                <a:lnTo>
                  <a:pt x="16551460" y="0"/>
                </a:lnTo>
                <a:lnTo>
                  <a:pt x="16551460" y="8067015"/>
                </a:lnTo>
                <a:lnTo>
                  <a:pt x="0" y="8067015"/>
                </a:lnTo>
                <a:lnTo>
                  <a:pt x="0" y="0"/>
                </a:lnTo>
                <a:close/>
              </a:path>
            </a:pathLst>
          </a:custGeom>
          <a:blipFill>
            <a:blip r:embed="rId2"/>
            <a:stretch>
              <a:fillRect l="0" t="-1971" r="0" b="-1971"/>
            </a:stretch>
          </a:blipFill>
        </p:spPr>
      </p:sp>
      <p:grpSp>
        <p:nvGrpSpPr>
          <p:cNvPr name="Group 3" id="3"/>
          <p:cNvGrpSpPr/>
          <p:nvPr/>
        </p:nvGrpSpPr>
        <p:grpSpPr>
          <a:xfrm rot="0">
            <a:off x="3789328" y="1028700"/>
            <a:ext cx="2214826" cy="2444130"/>
            <a:chOff x="0" y="0"/>
            <a:chExt cx="583329" cy="643721"/>
          </a:xfrm>
        </p:grpSpPr>
        <p:sp>
          <p:nvSpPr>
            <p:cNvPr name="Freeform 4" id="4"/>
            <p:cNvSpPr/>
            <p:nvPr/>
          </p:nvSpPr>
          <p:spPr>
            <a:xfrm flipH="false" flipV="false" rot="0">
              <a:off x="0" y="0"/>
              <a:ext cx="583329" cy="643721"/>
            </a:xfrm>
            <a:custGeom>
              <a:avLst/>
              <a:gdLst/>
              <a:ahLst/>
              <a:cxnLst/>
              <a:rect r="r" b="b" t="t" l="l"/>
              <a:pathLst>
                <a:path h="643721" w="583329">
                  <a:moveTo>
                    <a:pt x="0" y="0"/>
                  </a:moveTo>
                  <a:lnTo>
                    <a:pt x="583329" y="0"/>
                  </a:lnTo>
                  <a:lnTo>
                    <a:pt x="583329" y="643721"/>
                  </a:lnTo>
                  <a:lnTo>
                    <a:pt x="0" y="643721"/>
                  </a:lnTo>
                  <a:close/>
                </a:path>
              </a:pathLst>
            </a:custGeom>
            <a:solidFill>
              <a:srgbClr val="FF3131">
                <a:alpha val="18824"/>
              </a:srgbClr>
            </a:solidFill>
            <a:ln w="28575" cap="sq">
              <a:solidFill>
                <a:srgbClr val="FF3131">
                  <a:alpha val="18824"/>
                </a:srgbClr>
              </a:solidFill>
              <a:prstDash val="solid"/>
              <a:miter/>
            </a:ln>
          </p:spPr>
        </p:sp>
        <p:sp>
          <p:nvSpPr>
            <p:cNvPr name="TextBox 5" id="5"/>
            <p:cNvSpPr txBox="true"/>
            <p:nvPr/>
          </p:nvSpPr>
          <p:spPr>
            <a:xfrm>
              <a:off x="0" y="-38100"/>
              <a:ext cx="583329" cy="681821"/>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94670" y="535305"/>
            <a:ext cx="12123861"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Module Description</a:t>
            </a:r>
          </a:p>
        </p:txBody>
      </p:sp>
      <p:sp>
        <p:nvSpPr>
          <p:cNvPr name="TextBox 4" id="4"/>
          <p:cNvSpPr txBox="true"/>
          <p:nvPr/>
        </p:nvSpPr>
        <p:spPr>
          <a:xfrm rot="0">
            <a:off x="0" y="2099542"/>
            <a:ext cx="18288000" cy="8747125"/>
          </a:xfrm>
          <a:prstGeom prst="rect">
            <a:avLst/>
          </a:prstGeom>
        </p:spPr>
        <p:txBody>
          <a:bodyPr anchor="t" rtlCol="false" tIns="0" lIns="0" bIns="0" rIns="0">
            <a:spAutoFit/>
          </a:bodyPr>
          <a:lstStyle/>
          <a:p>
            <a:pPr algn="l">
              <a:lnSpc>
                <a:spcPts val="3499"/>
              </a:lnSpc>
            </a:pPr>
            <a:r>
              <a:rPr lang="en-US" sz="2499">
                <a:solidFill>
                  <a:srgbClr val="000000"/>
                </a:solidFill>
                <a:latin typeface="DM Sans"/>
                <a:ea typeface="DM Sans"/>
                <a:cs typeface="DM Sans"/>
                <a:sym typeface="DM Sans"/>
              </a:rPr>
              <a:t>This C program module is designed for managing </a:t>
            </a:r>
            <a:r>
              <a:rPr lang="en-US" sz="2499" b="true">
                <a:solidFill>
                  <a:srgbClr val="000000"/>
                </a:solidFill>
                <a:latin typeface="DM Sans Bold"/>
                <a:ea typeface="DM Sans Bold"/>
                <a:cs typeface="DM Sans Bold"/>
                <a:sym typeface="DM Sans Bold"/>
              </a:rPr>
              <a:t>"schools,"</a:t>
            </a:r>
            <a:r>
              <a:rPr lang="en-US" sz="2499">
                <a:solidFill>
                  <a:srgbClr val="000000"/>
                </a:solidFill>
                <a:latin typeface="DM Sans"/>
                <a:ea typeface="DM Sans"/>
                <a:cs typeface="DM Sans"/>
                <a:sym typeface="DM Sans"/>
              </a:rPr>
              <a:t> which are university data entries that include details such as univ_id, sch_code, sch_name, sch_location, and sch_email. The data is stored in a text file (schools.txt) to ensure persistence across sessions. Upon startup, the program loads existing data from the file into memory, allowing users to manage school records through a command-line interface. After any addition, deletion, or update, changes are saved back to the text file, maintaining reliable data storage.</a:t>
            </a:r>
          </a:p>
          <a:p>
            <a:pPr algn="l">
              <a:lnSpc>
                <a:spcPts val="3499"/>
              </a:lnSpc>
            </a:pPr>
            <a:r>
              <a:rPr lang="en-US" sz="2499">
                <a:solidFill>
                  <a:srgbClr val="000000"/>
                </a:solidFill>
                <a:latin typeface="DM Sans"/>
                <a:ea typeface="DM Sans"/>
                <a:cs typeface="DM Sans"/>
                <a:sym typeface="DM Sans"/>
              </a:rPr>
              <a:t>The module provides CRUD (Create, Retrieve, Update, Delete) operations, enabling users to:</a:t>
            </a:r>
          </a:p>
          <a:p>
            <a:pPr algn="l" marL="539749" indent="-269875" lvl="1">
              <a:lnSpc>
                <a:spcPts val="3499"/>
              </a:lnSpc>
              <a:buFont typeface="Arial"/>
              <a:buChar char="•"/>
            </a:pPr>
            <a:r>
              <a:rPr lang="en-US" b="true" sz="2499">
                <a:solidFill>
                  <a:srgbClr val="000000"/>
                </a:solidFill>
                <a:latin typeface="DM Sans Bold"/>
                <a:ea typeface="DM Sans Bold"/>
                <a:cs typeface="DM Sans Bold"/>
                <a:sym typeface="DM Sans Bold"/>
              </a:rPr>
              <a:t>Create:</a:t>
            </a:r>
            <a:r>
              <a:rPr lang="en-US" sz="2499">
                <a:solidFill>
                  <a:srgbClr val="000000"/>
                </a:solidFill>
                <a:latin typeface="DM Sans"/>
                <a:ea typeface="DM Sans"/>
                <a:cs typeface="DM Sans"/>
                <a:sym typeface="DM Sans"/>
              </a:rPr>
              <a:t> Add new school records.</a:t>
            </a:r>
          </a:p>
          <a:p>
            <a:pPr algn="l" marL="539749" indent="-269875" lvl="1">
              <a:lnSpc>
                <a:spcPts val="3499"/>
              </a:lnSpc>
              <a:buFont typeface="Arial"/>
              <a:buChar char="•"/>
            </a:pPr>
            <a:r>
              <a:rPr lang="en-US" b="true" sz="2499">
                <a:solidFill>
                  <a:srgbClr val="000000"/>
                </a:solidFill>
                <a:latin typeface="DM Sans Bold"/>
                <a:ea typeface="DM Sans Bold"/>
                <a:cs typeface="DM Sans Bold"/>
                <a:sym typeface="DM Sans Bold"/>
              </a:rPr>
              <a:t>Retrieve:</a:t>
            </a:r>
            <a:r>
              <a:rPr lang="en-US" sz="2499">
                <a:solidFill>
                  <a:srgbClr val="000000"/>
                </a:solidFill>
                <a:latin typeface="DM Sans"/>
                <a:ea typeface="DM Sans"/>
                <a:cs typeface="DM Sans"/>
                <a:sym typeface="DM Sans"/>
              </a:rPr>
              <a:t> Display all stored school records.</a:t>
            </a:r>
          </a:p>
          <a:p>
            <a:pPr algn="l" marL="539749" indent="-269875" lvl="1">
              <a:lnSpc>
                <a:spcPts val="3499"/>
              </a:lnSpc>
              <a:buFont typeface="Arial"/>
              <a:buChar char="•"/>
            </a:pPr>
            <a:r>
              <a:rPr lang="en-US" b="true" sz="2499">
                <a:solidFill>
                  <a:srgbClr val="000000"/>
                </a:solidFill>
                <a:latin typeface="DM Sans Bold"/>
                <a:ea typeface="DM Sans Bold"/>
                <a:cs typeface="DM Sans Bold"/>
                <a:sym typeface="DM Sans Bold"/>
              </a:rPr>
              <a:t>Update:</a:t>
            </a:r>
            <a:r>
              <a:rPr lang="en-US" sz="2499">
                <a:solidFill>
                  <a:srgbClr val="000000"/>
                </a:solidFill>
                <a:latin typeface="DM Sans"/>
                <a:ea typeface="DM Sans"/>
                <a:cs typeface="DM Sans"/>
                <a:sym typeface="DM Sans"/>
              </a:rPr>
              <a:t> Modify existing records based on school name.</a:t>
            </a:r>
          </a:p>
          <a:p>
            <a:pPr algn="l" marL="539749" indent="-269875" lvl="1">
              <a:lnSpc>
                <a:spcPts val="3499"/>
              </a:lnSpc>
              <a:buFont typeface="Arial"/>
              <a:buChar char="•"/>
            </a:pPr>
            <a:r>
              <a:rPr lang="en-US" b="true" sz="2499">
                <a:solidFill>
                  <a:srgbClr val="000000"/>
                </a:solidFill>
                <a:latin typeface="DM Sans Bold"/>
                <a:ea typeface="DM Sans Bold"/>
                <a:cs typeface="DM Sans Bold"/>
                <a:sym typeface="DM Sans Bold"/>
              </a:rPr>
              <a:t>Delete:</a:t>
            </a:r>
            <a:r>
              <a:rPr lang="en-US" sz="2499">
                <a:solidFill>
                  <a:srgbClr val="000000"/>
                </a:solidFill>
                <a:latin typeface="DM Sans"/>
                <a:ea typeface="DM Sans"/>
                <a:cs typeface="DM Sans"/>
                <a:sym typeface="DM Sans"/>
              </a:rPr>
              <a:t> Remove specific school records by name.</a:t>
            </a:r>
          </a:p>
          <a:p>
            <a:pPr algn="l">
              <a:lnSpc>
                <a:spcPts val="3499"/>
              </a:lnSpc>
            </a:pPr>
            <a:r>
              <a:rPr lang="en-US" sz="2499">
                <a:solidFill>
                  <a:srgbClr val="000000"/>
                </a:solidFill>
                <a:latin typeface="DM Sans"/>
                <a:ea typeface="DM Sans"/>
                <a:cs typeface="DM Sans"/>
                <a:sym typeface="DM Sans"/>
              </a:rPr>
              <a:t>For data manipulation, the module includes sorting and searching functionalities to help organize and locate records efficiently. Sorting is achieved through the</a:t>
            </a:r>
            <a:r>
              <a:rPr lang="en-US" sz="2499" b="true">
                <a:solidFill>
                  <a:srgbClr val="000000"/>
                </a:solidFill>
                <a:latin typeface="DM Sans Bold"/>
                <a:ea typeface="DM Sans Bold"/>
                <a:cs typeface="DM Sans Bold"/>
                <a:sym typeface="DM Sans Bold"/>
              </a:rPr>
              <a:t> Merge Sort algorithm</a:t>
            </a:r>
            <a:r>
              <a:rPr lang="en-US" sz="2499">
                <a:solidFill>
                  <a:srgbClr val="000000"/>
                </a:solidFill>
                <a:latin typeface="DM Sans"/>
                <a:ea typeface="DM Sans"/>
                <a:cs typeface="DM Sans"/>
                <a:sym typeface="DM Sans"/>
              </a:rPr>
              <a:t>, which organizes schools by name and provides stable sorting with </a:t>
            </a:r>
            <a:r>
              <a:rPr lang="en-US" sz="2499" b="true">
                <a:solidFill>
                  <a:srgbClr val="000000"/>
                </a:solidFill>
                <a:latin typeface="DM Sans Bold"/>
                <a:ea typeface="DM Sans Bold"/>
                <a:cs typeface="DM Sans Bold"/>
                <a:sym typeface="DM Sans Bold"/>
              </a:rPr>
              <a:t>O(n log n)</a:t>
            </a:r>
            <a:r>
              <a:rPr lang="en-US" sz="2499">
                <a:solidFill>
                  <a:srgbClr val="000000"/>
                </a:solidFill>
                <a:latin typeface="DM Sans"/>
                <a:ea typeface="DM Sans"/>
                <a:cs typeface="DM Sans"/>
                <a:sym typeface="DM Sans"/>
              </a:rPr>
              <a:t> time complexity. </a:t>
            </a:r>
            <a:r>
              <a:rPr lang="en-US" sz="2499" b="true">
                <a:solidFill>
                  <a:srgbClr val="000000"/>
                </a:solidFill>
                <a:latin typeface="DM Sans Bold"/>
                <a:ea typeface="DM Sans Bold"/>
                <a:cs typeface="DM Sans Bold"/>
                <a:sym typeface="DM Sans Bold"/>
              </a:rPr>
              <a:t>Binary Search</a:t>
            </a:r>
            <a:r>
              <a:rPr lang="en-US" sz="2499">
                <a:solidFill>
                  <a:srgbClr val="000000"/>
                </a:solidFill>
                <a:latin typeface="DM Sans"/>
                <a:ea typeface="DM Sans"/>
                <a:cs typeface="DM Sans"/>
                <a:sym typeface="DM Sans"/>
              </a:rPr>
              <a:t> is implemented to quickly locate records, with a time complexity of </a:t>
            </a:r>
            <a:r>
              <a:rPr lang="en-US" sz="2499" b="true">
                <a:solidFill>
                  <a:srgbClr val="000000"/>
                </a:solidFill>
                <a:latin typeface="DM Sans Bold"/>
                <a:ea typeface="DM Sans Bold"/>
                <a:cs typeface="DM Sans Bold"/>
                <a:sym typeface="DM Sans Bold"/>
              </a:rPr>
              <a:t>O(log n).</a:t>
            </a:r>
          </a:p>
          <a:p>
            <a:pPr algn="l">
              <a:lnSpc>
                <a:spcPts val="3499"/>
              </a:lnSpc>
            </a:pPr>
            <a:r>
              <a:rPr lang="en-US" sz="2499">
                <a:solidFill>
                  <a:srgbClr val="000000"/>
                </a:solidFill>
                <a:latin typeface="DM Sans"/>
                <a:ea typeface="DM Sans"/>
                <a:cs typeface="DM Sans"/>
                <a:sym typeface="DM Sans"/>
              </a:rPr>
              <a:t>The program also compares the time complexities of implemented sorting algorithms, allowing users to understand the efficiency of each operation. This feature provides an educational aspect to the module, helping users comprehend the performance advantages and disadvantages of the chosen algorithms.</a:t>
            </a:r>
          </a:p>
          <a:p>
            <a:pPr algn="l">
              <a:lnSpc>
                <a:spcPts val="3499"/>
              </a:lnSpc>
            </a:pPr>
          </a:p>
          <a:p>
            <a:pPr algn="l">
              <a:lnSpc>
                <a:spcPts val="3499"/>
              </a:lnSpc>
            </a:pPr>
          </a:p>
          <a:p>
            <a:pPr algn="l">
              <a:lnSpc>
                <a:spcPts val="34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500688" y="2580716"/>
          <a:ext cx="14709887" cy="6534150"/>
        </p:xfrm>
        <a:graphic>
          <a:graphicData uri="http://schemas.openxmlformats.org/drawingml/2006/table">
            <a:tbl>
              <a:tblPr/>
              <a:tblGrid>
                <a:gridCol w="1349724"/>
                <a:gridCol w="7252134"/>
                <a:gridCol w="6108028"/>
              </a:tblGrid>
              <a:tr h="1070441">
                <a:tc>
                  <a:txBody>
                    <a:bodyPr anchor="t" rtlCol="false"/>
                    <a:lstStyle/>
                    <a:p>
                      <a:pPr algn="ctr">
                        <a:lnSpc>
                          <a:spcPts val="3079"/>
                        </a:lnSpc>
                        <a:defRPr/>
                      </a:pPr>
                      <a:r>
                        <a:rPr lang="en-US" sz="2199" b="true">
                          <a:solidFill>
                            <a:srgbClr val="000000"/>
                          </a:solidFill>
                          <a:latin typeface="DM Sans Bold"/>
                          <a:ea typeface="DM Sans Bold"/>
                          <a:cs typeface="DM Sans Bold"/>
                          <a:sym typeface="DM Sans Bold"/>
                        </a:rPr>
                        <a:t>SNO</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l">
                        <a:lnSpc>
                          <a:spcPts val="3639"/>
                        </a:lnSpc>
                        <a:defRPr/>
                      </a:pPr>
                      <a:r>
                        <a:rPr lang="en-US" b="true" sz="2599" strike="noStrike" u="none">
                          <a:solidFill>
                            <a:srgbClr val="000000"/>
                          </a:solidFill>
                          <a:latin typeface="Arimo Bold"/>
                          <a:ea typeface="Arimo Bold"/>
                          <a:cs typeface="Arimo Bold"/>
                          <a:sym typeface="Arimo Bold"/>
                        </a:rPr>
                        <a:t>Field Name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l">
                        <a:lnSpc>
                          <a:spcPts val="3639"/>
                        </a:lnSpc>
                        <a:defRPr/>
                      </a:pPr>
                      <a:r>
                        <a:rPr lang="en-US" sz="2599" strike="noStrike" u="none">
                          <a:solidFill>
                            <a:srgbClr val="000000"/>
                          </a:solidFill>
                          <a:latin typeface="Arimo"/>
                          <a:ea typeface="Arimo"/>
                          <a:cs typeface="Arimo"/>
                          <a:sym typeface="Arimo"/>
                        </a:rPr>
                        <a:t>Data type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048140">
                <a:tc>
                  <a:txBody>
                    <a:bodyPr anchor="t" rtlCol="false"/>
                    <a:lstStyle/>
                    <a:p>
                      <a:pPr algn="ctr">
                        <a:lnSpc>
                          <a:spcPts val="3219"/>
                        </a:lnSpc>
                        <a:defRPr/>
                      </a:pPr>
                      <a:r>
                        <a:rPr lang="en-US" sz="2299">
                          <a:solidFill>
                            <a:srgbClr val="000000"/>
                          </a:solidFill>
                          <a:latin typeface="DM Sans"/>
                          <a:ea typeface="DM Sans"/>
                          <a:cs typeface="DM Sans"/>
                          <a:sym typeface="DM Sans"/>
                        </a:rPr>
                        <a:t>1</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l">
                        <a:lnSpc>
                          <a:spcPts val="2939"/>
                        </a:lnSpc>
                        <a:defRPr/>
                      </a:pPr>
                      <a:r>
                        <a:rPr lang="en-US" sz="2099" b="true">
                          <a:solidFill>
                            <a:srgbClr val="000000"/>
                          </a:solidFill>
                          <a:latin typeface="DM Sans Bold"/>
                          <a:ea typeface="DM Sans Bold"/>
                          <a:cs typeface="DM Sans Bold"/>
                          <a:sym typeface="DM Sans Bold"/>
                        </a:rPr>
                        <a:t>ID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3779"/>
                        </a:lnSpc>
                        <a:defRPr/>
                      </a:pPr>
                      <a:r>
                        <a:rPr lang="en-US" sz="2699" b="true">
                          <a:solidFill>
                            <a:srgbClr val="000000"/>
                          </a:solidFill>
                          <a:latin typeface="DM Sans Bold"/>
                          <a:ea typeface="DM Sans Bold"/>
                          <a:cs typeface="DM Sans Bold"/>
                          <a:sym typeface="DM Sans Bold"/>
                        </a:rPr>
                        <a:t>char</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092742">
                <a:tc>
                  <a:txBody>
                    <a:bodyPr anchor="t" rtlCol="false"/>
                    <a:lstStyle/>
                    <a:p>
                      <a:pPr algn="ctr">
                        <a:lnSpc>
                          <a:spcPts val="3079"/>
                        </a:lnSpc>
                        <a:defRPr/>
                      </a:pPr>
                      <a:r>
                        <a:rPr lang="en-US" sz="2199">
                          <a:solidFill>
                            <a:srgbClr val="000000"/>
                          </a:solidFill>
                          <a:latin typeface="DM Sans"/>
                          <a:ea typeface="DM Sans"/>
                          <a:cs typeface="DM Sans"/>
                          <a:sym typeface="DM Sans"/>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l">
                        <a:lnSpc>
                          <a:spcPts val="3779"/>
                        </a:lnSpc>
                        <a:defRPr/>
                      </a:pPr>
                      <a:r>
                        <a:rPr lang="en-US" sz="2699">
                          <a:solidFill>
                            <a:srgbClr val="000000"/>
                          </a:solidFill>
                          <a:latin typeface="Arimo"/>
                          <a:ea typeface="Arimo"/>
                          <a:cs typeface="Arimo"/>
                          <a:sym typeface="Arimo"/>
                        </a:rPr>
                        <a:t>sch</a:t>
                      </a:r>
                      <a:r>
                        <a:rPr lang="en-US" sz="2699" strike="noStrike" u="none">
                          <a:solidFill>
                            <a:srgbClr val="000000"/>
                          </a:solidFill>
                          <a:latin typeface="Arimo"/>
                          <a:ea typeface="Arimo"/>
                          <a:cs typeface="Arimo"/>
                          <a:sym typeface="Arimo"/>
                        </a:rPr>
                        <a:t>_code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3779"/>
                        </a:lnSpc>
                        <a:defRPr/>
                      </a:pPr>
                      <a:r>
                        <a:rPr lang="en-US" b="true" sz="2699">
                          <a:solidFill>
                            <a:srgbClr val="000000"/>
                          </a:solidFill>
                          <a:latin typeface="Arimo Bold"/>
                          <a:ea typeface="Arimo Bold"/>
                          <a:cs typeface="Arimo Bold"/>
                          <a:sym typeface="Arimo Bold"/>
                        </a:rPr>
                        <a:t>char</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092742">
                <a:tc>
                  <a:txBody>
                    <a:bodyPr anchor="t" rtlCol="false"/>
                    <a:lstStyle/>
                    <a:p>
                      <a:pPr algn="ctr">
                        <a:lnSpc>
                          <a:spcPts val="3079"/>
                        </a:lnSpc>
                        <a:defRPr/>
                      </a:pPr>
                      <a:r>
                        <a:rPr lang="en-US" sz="2199">
                          <a:solidFill>
                            <a:srgbClr val="000000"/>
                          </a:solidFill>
                          <a:latin typeface="DM Sans"/>
                          <a:ea typeface="DM Sans"/>
                          <a:cs typeface="DM Sans"/>
                          <a:sym typeface="DM Sans"/>
                        </a:rPr>
                        <a:t>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l">
                        <a:lnSpc>
                          <a:spcPts val="3779"/>
                        </a:lnSpc>
                        <a:defRPr/>
                      </a:pPr>
                      <a:r>
                        <a:rPr lang="en-US" sz="2699">
                          <a:solidFill>
                            <a:srgbClr val="000000"/>
                          </a:solidFill>
                          <a:latin typeface="Arimo"/>
                          <a:ea typeface="Arimo"/>
                          <a:cs typeface="Arimo"/>
                          <a:sym typeface="Arimo"/>
                        </a:rPr>
                        <a:t>sch_name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3779"/>
                        </a:lnSpc>
                        <a:defRPr/>
                      </a:pPr>
                      <a:r>
                        <a:rPr lang="en-US" b="true" sz="2699">
                          <a:solidFill>
                            <a:srgbClr val="000000"/>
                          </a:solidFill>
                          <a:latin typeface="Arimo Bold"/>
                          <a:ea typeface="Arimo Bold"/>
                          <a:cs typeface="Arimo Bold"/>
                          <a:sym typeface="Arimo Bold"/>
                        </a:rPr>
                        <a:t>char</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15043">
                <a:tc>
                  <a:txBody>
                    <a:bodyPr anchor="t" rtlCol="false"/>
                    <a:lstStyle/>
                    <a:p>
                      <a:pPr algn="ctr">
                        <a:lnSpc>
                          <a:spcPts val="2939"/>
                        </a:lnSpc>
                        <a:defRPr/>
                      </a:pPr>
                      <a:r>
                        <a:rPr lang="en-US" sz="2099">
                          <a:solidFill>
                            <a:srgbClr val="000000"/>
                          </a:solidFill>
                          <a:latin typeface="DM Sans"/>
                          <a:ea typeface="DM Sans"/>
                          <a:cs typeface="DM Sans"/>
                          <a:sym typeface="DM Sans"/>
                        </a:rPr>
                        <a:t>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l">
                        <a:lnSpc>
                          <a:spcPts val="3779"/>
                        </a:lnSpc>
                        <a:defRPr/>
                      </a:pPr>
                      <a:r>
                        <a:rPr lang="en-US" sz="2700">
                          <a:solidFill>
                            <a:srgbClr val="000000"/>
                          </a:solidFill>
                          <a:latin typeface="Arimo"/>
                          <a:ea typeface="Arimo"/>
                          <a:cs typeface="Arimo"/>
                          <a:sym typeface="Arimo"/>
                        </a:rPr>
                        <a:t>sch_location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3919"/>
                        </a:lnSpc>
                        <a:defRPr/>
                      </a:pPr>
                      <a:r>
                        <a:rPr lang="en-US" b="true" sz="2799">
                          <a:solidFill>
                            <a:srgbClr val="000000"/>
                          </a:solidFill>
                          <a:latin typeface="Arimo Bold"/>
                          <a:ea typeface="Arimo Bold"/>
                          <a:cs typeface="Arimo Bold"/>
                          <a:sym typeface="Arimo Bold"/>
                        </a:rPr>
                        <a:t>char</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15043">
                <a:tc>
                  <a:txBody>
                    <a:bodyPr anchor="t" rtlCol="false"/>
                    <a:lstStyle/>
                    <a:p>
                      <a:pPr algn="ctr">
                        <a:lnSpc>
                          <a:spcPts val="2939"/>
                        </a:lnSpc>
                        <a:defRPr/>
                      </a:pPr>
                      <a:r>
                        <a:rPr lang="en-US" sz="2099">
                          <a:solidFill>
                            <a:srgbClr val="000000"/>
                          </a:solidFill>
                          <a:latin typeface="DM Sans"/>
                          <a:ea typeface="DM Sans"/>
                          <a:cs typeface="DM Sans"/>
                          <a:sym typeface="DM Sans"/>
                        </a:rPr>
                        <a:t>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l">
                        <a:lnSpc>
                          <a:spcPts val="3639"/>
                        </a:lnSpc>
                        <a:defRPr/>
                      </a:pPr>
                      <a:r>
                        <a:rPr lang="en-US" sz="2599">
                          <a:solidFill>
                            <a:srgbClr val="000000"/>
                          </a:solidFill>
                          <a:latin typeface="Arimo"/>
                          <a:ea typeface="Arimo"/>
                          <a:cs typeface="Arimo"/>
                          <a:sym typeface="Arimo"/>
                        </a:rPr>
                        <a:t>sch</a:t>
                      </a:r>
                      <a:r>
                        <a:rPr lang="en-US" sz="2599" strike="noStrike" u="none">
                          <a:solidFill>
                            <a:srgbClr val="000000"/>
                          </a:solidFill>
                          <a:latin typeface="Arimo"/>
                          <a:ea typeface="Arimo"/>
                          <a:cs typeface="Arimo"/>
                          <a:sym typeface="Arimo"/>
                        </a:rPr>
                        <a:t>_email</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3919"/>
                        </a:lnSpc>
                        <a:defRPr/>
                      </a:pPr>
                      <a:r>
                        <a:rPr lang="en-US" b="true" sz="2799">
                          <a:solidFill>
                            <a:srgbClr val="000000"/>
                          </a:solidFill>
                          <a:latin typeface="Arimo Bold"/>
                          <a:ea typeface="Arimo Bold"/>
                          <a:cs typeface="Arimo Bold"/>
                          <a:sym typeface="Arimo Bold"/>
                        </a:rPr>
                        <a:t>char</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3" id="3"/>
          <p:cNvSpPr txBox="true"/>
          <p:nvPr/>
        </p:nvSpPr>
        <p:spPr>
          <a:xfrm rot="0">
            <a:off x="5298936" y="517259"/>
            <a:ext cx="7690128" cy="1450972"/>
          </a:xfrm>
          <a:prstGeom prst="rect">
            <a:avLst/>
          </a:prstGeom>
        </p:spPr>
        <p:txBody>
          <a:bodyPr anchor="t" rtlCol="false" tIns="0" lIns="0" bIns="0" rIns="0">
            <a:spAutoFit/>
          </a:bodyPr>
          <a:lstStyle/>
          <a:p>
            <a:pPr algn="ctr">
              <a:lnSpc>
                <a:spcPts val="11900"/>
              </a:lnSpc>
              <a:spcBef>
                <a:spcPct val="0"/>
              </a:spcBef>
            </a:pPr>
            <a:r>
              <a:rPr lang="en-US" b="true" sz="8500">
                <a:solidFill>
                  <a:srgbClr val="000000"/>
                </a:solidFill>
                <a:latin typeface="DM Sans Bold"/>
                <a:ea typeface="DM Sans Bold"/>
                <a:cs typeface="DM Sans Bold"/>
                <a:sym typeface="DM Sans Bold"/>
              </a:rPr>
              <a:t>FIELD DETAILS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0236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89024" y="361460"/>
            <a:ext cx="12291038" cy="3004612"/>
          </a:xfrm>
          <a:prstGeom prst="rect">
            <a:avLst/>
          </a:prstGeom>
        </p:spPr>
        <p:txBody>
          <a:bodyPr anchor="t" rtlCol="false" tIns="0" lIns="0" bIns="0" rIns="0">
            <a:spAutoFit/>
          </a:bodyPr>
          <a:lstStyle/>
          <a:p>
            <a:pPr algn="l">
              <a:lnSpc>
                <a:spcPts val="7732"/>
              </a:lnSpc>
            </a:pPr>
            <a:r>
              <a:rPr lang="en-US" sz="7971" b="true">
                <a:solidFill>
                  <a:srgbClr val="000000"/>
                </a:solidFill>
                <a:latin typeface="DM Sans Bold"/>
                <a:ea typeface="DM Sans Bold"/>
                <a:cs typeface="DM Sans Bold"/>
                <a:sym typeface="DM Sans Bold"/>
              </a:rPr>
              <a:t>School Setting:Programming Details</a:t>
            </a:r>
          </a:p>
        </p:txBody>
      </p:sp>
      <p:sp>
        <p:nvSpPr>
          <p:cNvPr name="TextBox 5" id="5"/>
          <p:cNvSpPr txBox="true"/>
          <p:nvPr/>
        </p:nvSpPr>
        <p:spPr>
          <a:xfrm rot="0">
            <a:off x="428460" y="3661993"/>
            <a:ext cx="11320063" cy="6392597"/>
          </a:xfrm>
          <a:prstGeom prst="rect">
            <a:avLst/>
          </a:prstGeom>
        </p:spPr>
        <p:txBody>
          <a:bodyPr anchor="t" rtlCol="false" tIns="0" lIns="0" bIns="0" rIns="0">
            <a:spAutoFit/>
          </a:bodyPr>
          <a:lstStyle/>
          <a:p>
            <a:pPr algn="l">
              <a:lnSpc>
                <a:spcPts val="4631"/>
              </a:lnSpc>
            </a:pPr>
            <a:r>
              <a:rPr lang="en-US" sz="3430" spc="205" b="true">
                <a:solidFill>
                  <a:srgbClr val="000000"/>
                </a:solidFill>
                <a:latin typeface="DM Sans Bold"/>
                <a:ea typeface="DM Sans Bold"/>
                <a:cs typeface="DM Sans Bold"/>
                <a:sym typeface="DM Sans Bold"/>
              </a:rPr>
              <a:t>File name:</a:t>
            </a:r>
            <a:r>
              <a:rPr lang="en-US" sz="3430" spc="205">
                <a:solidFill>
                  <a:srgbClr val="000000"/>
                </a:solidFill>
                <a:latin typeface="DM Sans"/>
                <a:ea typeface="DM Sans"/>
                <a:cs typeface="DM Sans"/>
                <a:sym typeface="DM Sans"/>
              </a:rPr>
              <a:t> yourregno_school_module</a:t>
            </a:r>
          </a:p>
          <a:p>
            <a:pPr algn="l">
              <a:lnSpc>
                <a:spcPts val="4631"/>
              </a:lnSpc>
            </a:pPr>
            <a:r>
              <a:rPr lang="en-US" sz="3430" spc="205">
                <a:solidFill>
                  <a:srgbClr val="000000"/>
                </a:solidFill>
                <a:latin typeface="DM Sans"/>
                <a:ea typeface="DM Sans"/>
                <a:cs typeface="DM Sans"/>
                <a:sym typeface="DM Sans"/>
              </a:rPr>
              <a:t>Function/Method Name Mapping:</a:t>
            </a:r>
          </a:p>
          <a:p>
            <a:pPr algn="l">
              <a:lnSpc>
                <a:spcPts val="4631"/>
              </a:lnSpc>
            </a:pPr>
            <a:r>
              <a:rPr lang="en-US" sz="3430" spc="205" b="true">
                <a:solidFill>
                  <a:srgbClr val="000000"/>
                </a:solidFill>
                <a:latin typeface="DM Sans Bold"/>
                <a:ea typeface="DM Sans Bold"/>
                <a:cs typeface="DM Sans Bold"/>
                <a:sym typeface="DM Sans Bold"/>
              </a:rPr>
              <a:t>Create:</a:t>
            </a:r>
            <a:r>
              <a:rPr lang="en-US" sz="3430" spc="205">
                <a:solidFill>
                  <a:srgbClr val="000000"/>
                </a:solidFill>
                <a:latin typeface="DM Sans"/>
                <a:ea typeface="DM Sans"/>
                <a:cs typeface="DM Sans"/>
                <a:sym typeface="DM Sans"/>
              </a:rPr>
              <a:t> void titans_school_create();</a:t>
            </a:r>
          </a:p>
          <a:p>
            <a:pPr algn="l">
              <a:lnSpc>
                <a:spcPts val="4766"/>
              </a:lnSpc>
            </a:pPr>
            <a:r>
              <a:rPr lang="en-US" sz="3530" spc="211" b="true">
                <a:solidFill>
                  <a:srgbClr val="000000"/>
                </a:solidFill>
                <a:latin typeface="DM Sans Bold"/>
                <a:ea typeface="DM Sans Bold"/>
                <a:cs typeface="DM Sans Bold"/>
                <a:sym typeface="DM Sans Bold"/>
              </a:rPr>
              <a:t>Update: </a:t>
            </a:r>
            <a:r>
              <a:rPr lang="en-US" sz="3530" spc="211">
                <a:solidFill>
                  <a:srgbClr val="000000"/>
                </a:solidFill>
                <a:latin typeface="DM Sans"/>
                <a:ea typeface="DM Sans"/>
                <a:cs typeface="DM Sans"/>
                <a:sym typeface="DM Sans"/>
              </a:rPr>
              <a:t>void titans_school_update();</a:t>
            </a:r>
          </a:p>
          <a:p>
            <a:pPr algn="l">
              <a:lnSpc>
                <a:spcPts val="4631"/>
              </a:lnSpc>
            </a:pPr>
            <a:r>
              <a:rPr lang="en-US" sz="3430" spc="205" b="true">
                <a:solidFill>
                  <a:srgbClr val="000000"/>
                </a:solidFill>
                <a:latin typeface="DM Sans Bold"/>
                <a:ea typeface="DM Sans Bold"/>
                <a:cs typeface="DM Sans Bold"/>
                <a:sym typeface="DM Sans Bold"/>
              </a:rPr>
              <a:t>Retrieve:</a:t>
            </a:r>
            <a:r>
              <a:rPr lang="en-US" sz="3430" spc="205">
                <a:solidFill>
                  <a:srgbClr val="000000"/>
                </a:solidFill>
                <a:latin typeface="DM Sans"/>
                <a:ea typeface="DM Sans"/>
                <a:cs typeface="DM Sans"/>
                <a:sym typeface="DM Sans"/>
              </a:rPr>
              <a:t> void titans_school_retrieve();</a:t>
            </a:r>
          </a:p>
          <a:p>
            <a:pPr algn="l">
              <a:lnSpc>
                <a:spcPts val="4631"/>
              </a:lnSpc>
            </a:pPr>
            <a:r>
              <a:rPr lang="en-US" sz="3430" spc="205" b="true">
                <a:solidFill>
                  <a:srgbClr val="000000"/>
                </a:solidFill>
                <a:latin typeface="DM Sans Bold"/>
                <a:ea typeface="DM Sans Bold"/>
                <a:cs typeface="DM Sans Bold"/>
                <a:sym typeface="DM Sans Bold"/>
              </a:rPr>
              <a:t>Delete: </a:t>
            </a:r>
            <a:r>
              <a:rPr lang="en-US" sz="3430" spc="205">
                <a:solidFill>
                  <a:srgbClr val="000000"/>
                </a:solidFill>
                <a:latin typeface="DM Sans"/>
                <a:ea typeface="DM Sans"/>
                <a:cs typeface="DM Sans"/>
                <a:sym typeface="DM Sans"/>
              </a:rPr>
              <a:t>void titans_school_delete();</a:t>
            </a:r>
          </a:p>
          <a:p>
            <a:pPr algn="l">
              <a:lnSpc>
                <a:spcPts val="4631"/>
              </a:lnSpc>
            </a:pPr>
            <a:r>
              <a:rPr lang="en-US" sz="3430" spc="205" b="true">
                <a:solidFill>
                  <a:srgbClr val="000000"/>
                </a:solidFill>
                <a:latin typeface="DM Sans Bold"/>
                <a:ea typeface="DM Sans Bold"/>
                <a:cs typeface="DM Sans Bold"/>
                <a:sym typeface="DM Sans Bold"/>
              </a:rPr>
              <a:t>Sorting:</a:t>
            </a:r>
            <a:r>
              <a:rPr lang="en-US" sz="3430" spc="205">
                <a:solidFill>
                  <a:srgbClr val="000000"/>
                </a:solidFill>
                <a:latin typeface="DM Sans"/>
                <a:ea typeface="DM Sans"/>
                <a:cs typeface="DM Sans"/>
                <a:sym typeface="DM Sans"/>
              </a:rPr>
              <a:t> void titans_school_merge_sort(int left, int right);</a:t>
            </a:r>
          </a:p>
          <a:p>
            <a:pPr algn="l">
              <a:lnSpc>
                <a:spcPts val="4631"/>
              </a:lnSpc>
            </a:pPr>
            <a:r>
              <a:rPr lang="en-US" sz="3430" spc="205" b="true">
                <a:solidFill>
                  <a:srgbClr val="000000"/>
                </a:solidFill>
                <a:latin typeface="DM Sans Bold"/>
                <a:ea typeface="DM Sans Bold"/>
                <a:cs typeface="DM Sans Bold"/>
                <a:sym typeface="DM Sans Bold"/>
              </a:rPr>
              <a:t>Searching: </a:t>
            </a:r>
            <a:r>
              <a:rPr lang="en-US" sz="3430" spc="205">
                <a:solidFill>
                  <a:srgbClr val="000000"/>
                </a:solidFill>
                <a:latin typeface="DM Sans"/>
                <a:ea typeface="DM Sans"/>
                <a:cs typeface="DM Sans"/>
                <a:sym typeface="DM Sans"/>
              </a:rPr>
              <a:t>int titans_school_linear_search(const char *sch_name);</a:t>
            </a:r>
          </a:p>
          <a:p>
            <a:pPr algn="l" marL="0" indent="0" lvl="0">
              <a:lnSpc>
                <a:spcPts val="4631"/>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686576" y="4101650"/>
            <a:ext cx="15572724" cy="3124323"/>
          </a:xfrm>
          <a:prstGeom prst="rect">
            <a:avLst/>
          </a:prstGeom>
        </p:spPr>
        <p:txBody>
          <a:bodyPr anchor="t" rtlCol="false" tIns="0" lIns="0" bIns="0" rIns="0">
            <a:spAutoFit/>
          </a:bodyPr>
          <a:lstStyle/>
          <a:p>
            <a:pPr algn="l">
              <a:lnSpc>
                <a:spcPts val="4193"/>
              </a:lnSpc>
              <a:spcBef>
                <a:spcPct val="0"/>
              </a:spcBef>
            </a:pPr>
            <a:r>
              <a:rPr lang="en-US" b="true" sz="2995">
                <a:solidFill>
                  <a:srgbClr val="FF3131"/>
                </a:solidFill>
                <a:latin typeface="DM Sans Bold"/>
                <a:ea typeface="DM Sans Bold"/>
                <a:cs typeface="DM Sans Bold"/>
                <a:sym typeface="DM Sans Bold"/>
              </a:rPr>
              <a:t>Comparison(both searching and Sorting)</a:t>
            </a:r>
            <a:r>
              <a:rPr lang="en-US" b="true" sz="2995">
                <a:solidFill>
                  <a:srgbClr val="000000"/>
                </a:solidFill>
                <a:latin typeface="DM Sans Bold"/>
                <a:ea typeface="DM Sans Bold"/>
                <a:cs typeface="DM Sans Bold"/>
                <a:sym typeface="DM Sans Bold"/>
              </a:rPr>
              <a:t>:</a:t>
            </a:r>
          </a:p>
          <a:p>
            <a:pPr algn="l">
              <a:lnSpc>
                <a:spcPts val="4193"/>
              </a:lnSpc>
              <a:spcBef>
                <a:spcPct val="0"/>
              </a:spcBef>
            </a:pPr>
            <a:r>
              <a:rPr lang="en-US" b="true" sz="2995">
                <a:solidFill>
                  <a:srgbClr val="000000"/>
                </a:solidFill>
                <a:latin typeface="DM Sans Bold"/>
                <a:ea typeface="DM Sans Bold"/>
                <a:cs typeface="DM Sans Bold"/>
                <a:sym typeface="DM Sans Bold"/>
              </a:rPr>
              <a:t>Searching</a:t>
            </a:r>
            <a:r>
              <a:rPr lang="en-US" sz="2995">
                <a:solidFill>
                  <a:srgbClr val="000000"/>
                </a:solidFill>
                <a:latin typeface="DM Sans"/>
                <a:ea typeface="DM Sans"/>
                <a:cs typeface="DM Sans"/>
                <a:sym typeface="DM Sans"/>
              </a:rPr>
              <a:t> int sunrisers_compare_search_binarysearch(int id);</a:t>
            </a:r>
          </a:p>
          <a:p>
            <a:pPr algn="l">
              <a:lnSpc>
                <a:spcPts val="4193"/>
              </a:lnSpc>
              <a:spcBef>
                <a:spcPct val="0"/>
              </a:spcBef>
            </a:pPr>
            <a:r>
              <a:rPr lang="en-US" b="true" sz="2995">
                <a:solidFill>
                  <a:srgbClr val="000000"/>
                </a:solidFill>
                <a:latin typeface="DM Sans Bold"/>
                <a:ea typeface="DM Sans Bold"/>
                <a:cs typeface="DM Sans Bold"/>
                <a:sym typeface="DM Sans Bold"/>
              </a:rPr>
              <a:t>Sorting </a:t>
            </a:r>
            <a:r>
              <a:rPr lang="en-US" sz="2995">
                <a:solidFill>
                  <a:srgbClr val="000000"/>
                </a:solidFill>
                <a:latin typeface="DM Sans"/>
                <a:ea typeface="DM Sans"/>
                <a:cs typeface="DM Sans"/>
                <a:sym typeface="DM Sans"/>
              </a:rPr>
              <a:t>void sunrisers_compare_sort_mergesort(int left, int right);</a:t>
            </a:r>
          </a:p>
          <a:p>
            <a:pPr algn="l">
              <a:lnSpc>
                <a:spcPts val="4193"/>
              </a:lnSpc>
              <a:spcBef>
                <a:spcPct val="0"/>
              </a:spcBef>
            </a:pPr>
            <a:r>
              <a:rPr lang="en-US" b="true" sz="2995">
                <a:solidFill>
                  <a:srgbClr val="FF3131"/>
                </a:solidFill>
                <a:latin typeface="DM Sans Bold"/>
                <a:ea typeface="DM Sans Bold"/>
                <a:cs typeface="DM Sans Bold"/>
                <a:sym typeface="DM Sans Bold"/>
              </a:rPr>
              <a:t>Time Complexity:</a:t>
            </a:r>
          </a:p>
          <a:p>
            <a:pPr algn="l">
              <a:lnSpc>
                <a:spcPts val="4193"/>
              </a:lnSpc>
              <a:spcBef>
                <a:spcPct val="0"/>
              </a:spcBef>
            </a:pPr>
            <a:r>
              <a:rPr lang="en-US" b="true" sz="2995">
                <a:solidFill>
                  <a:srgbClr val="000000"/>
                </a:solidFill>
                <a:latin typeface="DM Sans Bold"/>
                <a:ea typeface="DM Sans Bold"/>
                <a:cs typeface="DM Sans Bold"/>
                <a:sym typeface="DM Sans Bold"/>
              </a:rPr>
              <a:t>Searching</a:t>
            </a:r>
            <a:r>
              <a:rPr lang="en-US" sz="2995">
                <a:solidFill>
                  <a:srgbClr val="000000"/>
                </a:solidFill>
                <a:latin typeface="DM Sans"/>
                <a:ea typeface="DM Sans"/>
                <a:cs typeface="DM Sans"/>
                <a:sym typeface="DM Sans"/>
              </a:rPr>
              <a:t>-void sunrisers_complexity_searching();</a:t>
            </a:r>
          </a:p>
          <a:p>
            <a:pPr algn="l">
              <a:lnSpc>
                <a:spcPts val="4193"/>
              </a:lnSpc>
              <a:spcBef>
                <a:spcPct val="0"/>
              </a:spcBef>
            </a:pPr>
            <a:r>
              <a:rPr lang="en-US" b="true" sz="2995">
                <a:solidFill>
                  <a:srgbClr val="000000"/>
                </a:solidFill>
                <a:latin typeface="DM Sans Bold"/>
                <a:ea typeface="DM Sans Bold"/>
                <a:cs typeface="DM Sans Bold"/>
                <a:sym typeface="DM Sans Bold"/>
              </a:rPr>
              <a:t>Sorting</a:t>
            </a:r>
            <a:r>
              <a:rPr lang="en-US" sz="2995">
                <a:solidFill>
                  <a:srgbClr val="000000"/>
                </a:solidFill>
                <a:latin typeface="DM Sans"/>
                <a:ea typeface="DM Sans"/>
                <a:cs typeface="DM Sans"/>
                <a:sym typeface="DM Sans"/>
              </a:rPr>
              <a:t>-void sunrisers_complexity_sorting();</a:t>
            </a:r>
          </a:p>
        </p:txBody>
      </p:sp>
      <p:sp>
        <p:nvSpPr>
          <p:cNvPr name="TextBox 17" id="17"/>
          <p:cNvSpPr txBox="true"/>
          <p:nvPr/>
        </p:nvSpPr>
        <p:spPr>
          <a:xfrm rot="0">
            <a:off x="3751895" y="2279446"/>
            <a:ext cx="10481072" cy="1019904"/>
          </a:xfrm>
          <a:prstGeom prst="rect">
            <a:avLst/>
          </a:prstGeom>
        </p:spPr>
        <p:txBody>
          <a:bodyPr anchor="t" rtlCol="false" tIns="0" lIns="0" bIns="0" rIns="0">
            <a:spAutoFit/>
          </a:bodyPr>
          <a:lstStyle/>
          <a:p>
            <a:pPr algn="ctr">
              <a:lnSpc>
                <a:spcPts val="8359"/>
              </a:lnSpc>
              <a:spcBef>
                <a:spcPct val="0"/>
              </a:spcBef>
            </a:pPr>
            <a:r>
              <a:rPr lang="en-US" b="true" sz="5971">
                <a:solidFill>
                  <a:srgbClr val="000000"/>
                </a:solidFill>
                <a:latin typeface="DM Sans Bold"/>
                <a:ea typeface="DM Sans Bold"/>
                <a:cs typeface="DM Sans Bold"/>
                <a:sym typeface="DM Sans Bold"/>
              </a:rPr>
              <a:t>School</a:t>
            </a:r>
            <a:r>
              <a:rPr lang="en-US" b="true" sz="5971">
                <a:solidFill>
                  <a:srgbClr val="000000"/>
                </a:solidFill>
                <a:latin typeface="DM Sans Bold"/>
                <a:ea typeface="DM Sans Bold"/>
                <a:cs typeface="DM Sans Bold"/>
                <a:sym typeface="DM Sans Bold"/>
              </a:rPr>
              <a:t>: Programming Details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234235" y="542925"/>
            <a:ext cx="13186449" cy="847090"/>
          </a:xfrm>
          <a:prstGeom prst="rect">
            <a:avLst/>
          </a:prstGeom>
        </p:spPr>
        <p:txBody>
          <a:bodyPr anchor="t" rtlCol="false" tIns="0" lIns="0" bIns="0" rIns="0">
            <a:spAutoFit/>
          </a:bodyPr>
          <a:lstStyle/>
          <a:p>
            <a:pPr algn="l">
              <a:lnSpc>
                <a:spcPts val="6305"/>
              </a:lnSpc>
            </a:pPr>
            <a:r>
              <a:rPr lang="en-US" sz="6500" b="true">
                <a:solidFill>
                  <a:srgbClr val="100F0D"/>
                </a:solidFill>
                <a:latin typeface="DM Sans Bold"/>
                <a:ea typeface="DM Sans Bold"/>
                <a:cs typeface="DM Sans Bold"/>
                <a:sym typeface="DM Sans Bold"/>
              </a:rPr>
              <a:t>School: SortingAlgorithm Used</a:t>
            </a:r>
          </a:p>
        </p:txBody>
      </p:sp>
      <p:sp>
        <p:nvSpPr>
          <p:cNvPr name="TextBox 4" id="4"/>
          <p:cNvSpPr txBox="true"/>
          <p:nvPr/>
        </p:nvSpPr>
        <p:spPr>
          <a:xfrm rot="0">
            <a:off x="11078422" y="2826827"/>
            <a:ext cx="7209578" cy="7446010"/>
          </a:xfrm>
          <a:prstGeom prst="rect">
            <a:avLst/>
          </a:prstGeom>
        </p:spPr>
        <p:txBody>
          <a:bodyPr anchor="t" rtlCol="false" tIns="0" lIns="0" bIns="0" rIns="0">
            <a:spAutoFit/>
          </a:bodyPr>
          <a:lstStyle/>
          <a:p>
            <a:pPr algn="l">
              <a:lnSpc>
                <a:spcPts val="2239"/>
              </a:lnSpc>
              <a:spcBef>
                <a:spcPct val="0"/>
              </a:spcBef>
            </a:pPr>
            <a:r>
              <a:rPr lang="en-US" b="true" sz="1599">
                <a:solidFill>
                  <a:srgbClr val="100F0D"/>
                </a:solidFill>
                <a:latin typeface="Montserrat Bold"/>
                <a:ea typeface="Montserrat Bold"/>
                <a:cs typeface="Montserrat Bold"/>
                <a:sym typeface="Montserrat Bold"/>
              </a:rPr>
              <a:t>void sunrisers_schools_merge(int left, int mid, int right) {</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int n1 = mid - left + 1, n2 = right - mid;</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School *L = malloc(n1 * sizeof(School)), *R = malloc(n2 * sizeof(School));</a:t>
            </a:r>
          </a:p>
          <a:p>
            <a:pPr algn="l">
              <a:lnSpc>
                <a:spcPts val="2239"/>
              </a:lnSpc>
              <a:spcBef>
                <a:spcPct val="0"/>
              </a:spcBef>
            </a:pPr>
          </a:p>
          <a:p>
            <a:pPr algn="l">
              <a:lnSpc>
                <a:spcPts val="2239"/>
              </a:lnSpc>
              <a:spcBef>
                <a:spcPct val="0"/>
              </a:spcBef>
            </a:pPr>
            <a:r>
              <a:rPr lang="en-US" b="true" sz="1599">
                <a:solidFill>
                  <a:srgbClr val="100F0D"/>
                </a:solidFill>
                <a:latin typeface="Montserrat Bold"/>
                <a:ea typeface="Montserrat Bold"/>
                <a:cs typeface="Montserrat Bold"/>
                <a:sym typeface="Montserrat Bold"/>
              </a:rPr>
              <a:t>    for (int i = 0; i &lt; n1; i++) L[i] = schools[left + i];</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for (int i = 0; i &lt; n2; i++) R[i] = schools[mid + 1 + i];</a:t>
            </a:r>
          </a:p>
          <a:p>
            <a:pPr algn="l">
              <a:lnSpc>
                <a:spcPts val="2239"/>
              </a:lnSpc>
              <a:spcBef>
                <a:spcPct val="0"/>
              </a:spcBef>
            </a:pPr>
          </a:p>
          <a:p>
            <a:pPr algn="l">
              <a:lnSpc>
                <a:spcPts val="2239"/>
              </a:lnSpc>
              <a:spcBef>
                <a:spcPct val="0"/>
              </a:spcBef>
            </a:pPr>
            <a:r>
              <a:rPr lang="en-US" b="true" sz="1599">
                <a:solidFill>
                  <a:srgbClr val="100F0D"/>
                </a:solidFill>
                <a:latin typeface="Montserrat Bold"/>
                <a:ea typeface="Montserrat Bold"/>
                <a:cs typeface="Montserrat Bold"/>
                <a:sym typeface="Montserrat Bold"/>
              </a:rPr>
              <a:t>    int i = 0, j = 0, k = left;</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while (i &lt; n1 &amp;&amp; j &lt; n2)</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schools[k++] = strcmp(L[i].sch_name, R[j].sch_name) &lt;= 0 ? L[i++] : R[j++];</a:t>
            </a:r>
          </a:p>
          <a:p>
            <a:pPr algn="l">
              <a:lnSpc>
                <a:spcPts val="2239"/>
              </a:lnSpc>
              <a:spcBef>
                <a:spcPct val="0"/>
              </a:spcBef>
            </a:pPr>
          </a:p>
          <a:p>
            <a:pPr algn="l">
              <a:lnSpc>
                <a:spcPts val="2239"/>
              </a:lnSpc>
              <a:spcBef>
                <a:spcPct val="0"/>
              </a:spcBef>
            </a:pPr>
            <a:r>
              <a:rPr lang="en-US" b="true" sz="1599">
                <a:solidFill>
                  <a:srgbClr val="100F0D"/>
                </a:solidFill>
                <a:latin typeface="Montserrat Bold"/>
                <a:ea typeface="Montserrat Bold"/>
                <a:cs typeface="Montserrat Bold"/>
                <a:sym typeface="Montserrat Bold"/>
              </a:rPr>
              <a:t>    while (i &lt; n1) schools[k++] = L[i++];</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while (j &lt; n2) schools[k++] = R[j++];</a:t>
            </a:r>
          </a:p>
          <a:p>
            <a:pPr algn="l">
              <a:lnSpc>
                <a:spcPts val="2239"/>
              </a:lnSpc>
              <a:spcBef>
                <a:spcPct val="0"/>
              </a:spcBef>
            </a:pPr>
          </a:p>
          <a:p>
            <a:pPr algn="l">
              <a:lnSpc>
                <a:spcPts val="2239"/>
              </a:lnSpc>
              <a:spcBef>
                <a:spcPct val="0"/>
              </a:spcBef>
            </a:pPr>
            <a:r>
              <a:rPr lang="en-US" b="true" sz="1599">
                <a:solidFill>
                  <a:srgbClr val="100F0D"/>
                </a:solidFill>
                <a:latin typeface="Montserrat Bold"/>
                <a:ea typeface="Montserrat Bold"/>
                <a:cs typeface="Montserrat Bold"/>
                <a:sym typeface="Montserrat Bold"/>
              </a:rPr>
              <a:t>    free(L); free(R);</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a:t>
            </a:r>
          </a:p>
          <a:p>
            <a:pPr algn="l">
              <a:lnSpc>
                <a:spcPts val="2239"/>
              </a:lnSpc>
              <a:spcBef>
                <a:spcPct val="0"/>
              </a:spcBef>
            </a:pPr>
          </a:p>
          <a:p>
            <a:pPr algn="l">
              <a:lnSpc>
                <a:spcPts val="2239"/>
              </a:lnSpc>
              <a:spcBef>
                <a:spcPct val="0"/>
              </a:spcBef>
            </a:pPr>
            <a:r>
              <a:rPr lang="en-US" b="true" sz="1599">
                <a:solidFill>
                  <a:srgbClr val="100F0D"/>
                </a:solidFill>
                <a:latin typeface="Montserrat Bold"/>
                <a:ea typeface="Montserrat Bold"/>
                <a:cs typeface="Montserrat Bold"/>
                <a:sym typeface="Montserrat Bold"/>
              </a:rPr>
              <a:t>void sunrisers_schools_merge_sort(int left, int right) {</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if (left &lt; right) {</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int mid = left + (right - left) / 2;</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sunrisers_schools_merge_sort(left, mid);</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sunrisers_schools_merge_sort(mid + 1, right);</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sunrisers_schools_merge(left, mid, right);</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    }</a:t>
            </a:r>
          </a:p>
          <a:p>
            <a:pPr algn="l">
              <a:lnSpc>
                <a:spcPts val="2239"/>
              </a:lnSpc>
              <a:spcBef>
                <a:spcPct val="0"/>
              </a:spcBef>
            </a:pPr>
            <a:r>
              <a:rPr lang="en-US" b="true" sz="1599">
                <a:solidFill>
                  <a:srgbClr val="100F0D"/>
                </a:solidFill>
                <a:latin typeface="Montserrat Bold"/>
                <a:ea typeface="Montserrat Bold"/>
                <a:cs typeface="Montserrat Bold"/>
                <a:sym typeface="Montserrat Bold"/>
              </a:rPr>
              <a:t>}</a:t>
            </a:r>
          </a:p>
        </p:txBody>
      </p:sp>
      <p:sp>
        <p:nvSpPr>
          <p:cNvPr name="TextBox 5" id="5"/>
          <p:cNvSpPr txBox="true"/>
          <p:nvPr/>
        </p:nvSpPr>
        <p:spPr>
          <a:xfrm rot="0">
            <a:off x="12348819" y="1631536"/>
            <a:ext cx="4143732" cy="887095"/>
          </a:xfrm>
          <a:prstGeom prst="rect">
            <a:avLst/>
          </a:prstGeom>
        </p:spPr>
        <p:txBody>
          <a:bodyPr anchor="t" rtlCol="false" tIns="0" lIns="0" bIns="0" rIns="0">
            <a:spAutoFit/>
          </a:bodyPr>
          <a:lstStyle/>
          <a:p>
            <a:pPr algn="ctr">
              <a:lnSpc>
                <a:spcPts val="7279"/>
              </a:lnSpc>
            </a:pPr>
            <a:r>
              <a:rPr lang="en-US" sz="5199" b="true">
                <a:solidFill>
                  <a:srgbClr val="FF3131"/>
                </a:solidFill>
                <a:latin typeface="DM Sans Bold"/>
                <a:ea typeface="DM Sans Bold"/>
                <a:cs typeface="DM Sans Bold"/>
                <a:sym typeface="DM Sans Bold"/>
              </a:rPr>
              <a:t>MERGE SORT</a:t>
            </a:r>
          </a:p>
        </p:txBody>
      </p:sp>
      <p:sp>
        <p:nvSpPr>
          <p:cNvPr name="TextBox 6" id="6"/>
          <p:cNvSpPr txBox="true"/>
          <p:nvPr/>
        </p:nvSpPr>
        <p:spPr>
          <a:xfrm rot="0">
            <a:off x="1028700" y="2934320"/>
            <a:ext cx="7692182" cy="6323980"/>
          </a:xfrm>
          <a:prstGeom prst="rect">
            <a:avLst/>
          </a:prstGeom>
        </p:spPr>
        <p:txBody>
          <a:bodyPr anchor="t" rtlCol="false" tIns="0" lIns="0" bIns="0" rIns="0">
            <a:spAutoFit/>
          </a:bodyPr>
          <a:lstStyle/>
          <a:p>
            <a:pPr algn="l">
              <a:lnSpc>
                <a:spcPts val="2659"/>
              </a:lnSpc>
            </a:pPr>
          </a:p>
          <a:p>
            <a:pPr algn="l">
              <a:lnSpc>
                <a:spcPts val="2659"/>
              </a:lnSpc>
            </a:pPr>
          </a:p>
          <a:p>
            <a:pPr algn="l">
              <a:lnSpc>
                <a:spcPts val="2659"/>
              </a:lnSpc>
            </a:pPr>
            <a:r>
              <a:rPr lang="en-US" sz="1899" b="true">
                <a:solidFill>
                  <a:srgbClr val="100F0D"/>
                </a:solidFill>
                <a:latin typeface="Montserrat Bold"/>
                <a:ea typeface="Montserrat Bold"/>
                <a:cs typeface="Montserrat Bold"/>
                <a:sym typeface="Montserrat Bold"/>
              </a:rPr>
              <a:t>QuickSort(arr[], low, high)</a:t>
            </a:r>
          </a:p>
          <a:p>
            <a:pPr algn="l">
              <a:lnSpc>
                <a:spcPts val="2659"/>
              </a:lnSpc>
            </a:pPr>
            <a:r>
              <a:rPr lang="en-US" sz="1899" b="true">
                <a:solidFill>
                  <a:srgbClr val="100F0D"/>
                </a:solidFill>
                <a:latin typeface="Montserrat Bold"/>
                <a:ea typeface="Montserrat Bold"/>
                <a:cs typeface="Montserrat Bold"/>
                <a:sym typeface="Montserrat Bold"/>
              </a:rPr>
              <a:t>    if low &lt; high</a:t>
            </a:r>
          </a:p>
          <a:p>
            <a:pPr algn="l">
              <a:lnSpc>
                <a:spcPts val="2659"/>
              </a:lnSpc>
            </a:pPr>
            <a:r>
              <a:rPr lang="en-US" sz="1899" b="true">
                <a:solidFill>
                  <a:srgbClr val="100F0D"/>
                </a:solidFill>
                <a:latin typeface="Montserrat Bold"/>
                <a:ea typeface="Montserrat Bold"/>
                <a:cs typeface="Montserrat Bold"/>
                <a:sym typeface="Montserrat Bold"/>
              </a:rPr>
              <a:t>        pivot = Partition(arr[], low, high)</a:t>
            </a:r>
          </a:p>
          <a:p>
            <a:pPr algn="l">
              <a:lnSpc>
                <a:spcPts val="2659"/>
              </a:lnSpc>
            </a:pPr>
            <a:r>
              <a:rPr lang="en-US" sz="1899" b="true">
                <a:solidFill>
                  <a:srgbClr val="100F0D"/>
                </a:solidFill>
                <a:latin typeface="Montserrat Bold"/>
                <a:ea typeface="Montserrat Bold"/>
                <a:cs typeface="Montserrat Bold"/>
                <a:sym typeface="Montserrat Bold"/>
              </a:rPr>
              <a:t>        QuickSort(arr[], low, pivot - 1)</a:t>
            </a:r>
          </a:p>
          <a:p>
            <a:pPr algn="l">
              <a:lnSpc>
                <a:spcPts val="2659"/>
              </a:lnSpc>
            </a:pPr>
            <a:r>
              <a:rPr lang="en-US" sz="1899" b="true">
                <a:solidFill>
                  <a:srgbClr val="100F0D"/>
                </a:solidFill>
                <a:latin typeface="Montserrat Bold"/>
                <a:ea typeface="Montserrat Bold"/>
                <a:cs typeface="Montserrat Bold"/>
                <a:sym typeface="Montserrat Bold"/>
              </a:rPr>
              <a:t>        QuickSort(arr[], pivot + 1, high)</a:t>
            </a:r>
          </a:p>
          <a:p>
            <a:pPr algn="l">
              <a:lnSpc>
                <a:spcPts val="2659"/>
              </a:lnSpc>
            </a:pPr>
          </a:p>
          <a:p>
            <a:pPr algn="l">
              <a:lnSpc>
                <a:spcPts val="2659"/>
              </a:lnSpc>
            </a:pPr>
            <a:r>
              <a:rPr lang="en-US" sz="1899" b="true">
                <a:solidFill>
                  <a:srgbClr val="100F0D"/>
                </a:solidFill>
                <a:latin typeface="Montserrat Bold"/>
                <a:ea typeface="Montserrat Bold"/>
                <a:cs typeface="Montserrat Bold"/>
                <a:sym typeface="Montserrat Bold"/>
              </a:rPr>
              <a:t>Partition(arr[], low, high)</a:t>
            </a:r>
          </a:p>
          <a:p>
            <a:pPr algn="l">
              <a:lnSpc>
                <a:spcPts val="2659"/>
              </a:lnSpc>
            </a:pPr>
            <a:r>
              <a:rPr lang="en-US" sz="1899" b="true">
                <a:solidFill>
                  <a:srgbClr val="100F0D"/>
                </a:solidFill>
                <a:latin typeface="Montserrat Bold"/>
                <a:ea typeface="Montserrat Bold"/>
                <a:cs typeface="Montserrat Bold"/>
                <a:sym typeface="Montserrat Bold"/>
              </a:rPr>
              <a:t>    pivot = arr[high]</a:t>
            </a:r>
          </a:p>
          <a:p>
            <a:pPr algn="l">
              <a:lnSpc>
                <a:spcPts val="2659"/>
              </a:lnSpc>
            </a:pPr>
            <a:r>
              <a:rPr lang="en-US" sz="1899" b="true">
                <a:solidFill>
                  <a:srgbClr val="100F0D"/>
                </a:solidFill>
                <a:latin typeface="Montserrat Bold"/>
                <a:ea typeface="Montserrat Bold"/>
                <a:cs typeface="Montserrat Bold"/>
                <a:sym typeface="Montserrat Bold"/>
              </a:rPr>
              <a:t>    i = low - 1</a:t>
            </a:r>
          </a:p>
          <a:p>
            <a:pPr algn="l">
              <a:lnSpc>
                <a:spcPts val="2659"/>
              </a:lnSpc>
            </a:pPr>
            <a:r>
              <a:rPr lang="en-US" sz="1899" b="true">
                <a:solidFill>
                  <a:srgbClr val="100F0D"/>
                </a:solidFill>
                <a:latin typeface="Montserrat Bold"/>
                <a:ea typeface="Montserrat Bold"/>
                <a:cs typeface="Montserrat Bold"/>
                <a:sym typeface="Montserrat Bold"/>
              </a:rPr>
              <a:t>    for j = low to high - 1</a:t>
            </a:r>
          </a:p>
          <a:p>
            <a:pPr algn="l">
              <a:lnSpc>
                <a:spcPts val="2659"/>
              </a:lnSpc>
            </a:pPr>
            <a:r>
              <a:rPr lang="en-US" sz="1899" b="true">
                <a:solidFill>
                  <a:srgbClr val="100F0D"/>
                </a:solidFill>
                <a:latin typeface="Montserrat Bold"/>
                <a:ea typeface="Montserrat Bold"/>
                <a:cs typeface="Montserrat Bold"/>
                <a:sym typeface="Montserrat Bold"/>
              </a:rPr>
              <a:t>        if arr[j] is less than pivot based on the sorting criteria</a:t>
            </a:r>
          </a:p>
          <a:p>
            <a:pPr algn="l">
              <a:lnSpc>
                <a:spcPts val="2659"/>
              </a:lnSpc>
            </a:pPr>
            <a:r>
              <a:rPr lang="en-US" sz="1899" b="true">
                <a:solidFill>
                  <a:srgbClr val="100F0D"/>
                </a:solidFill>
                <a:latin typeface="Montserrat Bold"/>
                <a:ea typeface="Montserrat Bold"/>
                <a:cs typeface="Montserrat Bold"/>
                <a:sym typeface="Montserrat Bold"/>
              </a:rPr>
              <a:t>            swap arr[i] with arr[j]</a:t>
            </a:r>
          </a:p>
          <a:p>
            <a:pPr algn="l">
              <a:lnSpc>
                <a:spcPts val="2659"/>
              </a:lnSpc>
            </a:pPr>
            <a:r>
              <a:rPr lang="en-US" sz="1899" b="true">
                <a:solidFill>
                  <a:srgbClr val="100F0D"/>
                </a:solidFill>
                <a:latin typeface="Montserrat Bold"/>
                <a:ea typeface="Montserrat Bold"/>
                <a:cs typeface="Montserrat Bold"/>
                <a:sym typeface="Montserrat Bold"/>
              </a:rPr>
              <a:t>            i++</a:t>
            </a:r>
          </a:p>
          <a:p>
            <a:pPr algn="l">
              <a:lnSpc>
                <a:spcPts val="2659"/>
              </a:lnSpc>
            </a:pPr>
            <a:r>
              <a:rPr lang="en-US" sz="1899" b="true">
                <a:solidFill>
                  <a:srgbClr val="100F0D"/>
                </a:solidFill>
                <a:latin typeface="Montserrat Bold"/>
                <a:ea typeface="Montserrat Bold"/>
                <a:cs typeface="Montserrat Bold"/>
                <a:sym typeface="Montserrat Bold"/>
              </a:rPr>
              <a:t>    swap arr[i + 1] with arr[high]</a:t>
            </a:r>
          </a:p>
          <a:p>
            <a:pPr algn="l">
              <a:lnSpc>
                <a:spcPts val="2659"/>
              </a:lnSpc>
            </a:pPr>
            <a:r>
              <a:rPr lang="en-US" sz="1899" b="true">
                <a:solidFill>
                  <a:srgbClr val="100F0D"/>
                </a:solidFill>
                <a:latin typeface="Montserrat Bold"/>
                <a:ea typeface="Montserrat Bold"/>
                <a:cs typeface="Montserrat Bold"/>
                <a:sym typeface="Montserrat Bold"/>
              </a:rPr>
              <a:t>    return i + 1</a:t>
            </a:r>
          </a:p>
          <a:p>
            <a:pPr algn="l">
              <a:lnSpc>
                <a:spcPts val="2659"/>
              </a:lnSpc>
            </a:pPr>
          </a:p>
          <a:p>
            <a:pPr algn="l">
              <a:lnSpc>
                <a:spcPts val="2659"/>
              </a:lnSpc>
            </a:pPr>
          </a:p>
        </p:txBody>
      </p:sp>
      <p:sp>
        <p:nvSpPr>
          <p:cNvPr name="TextBox 7" id="7"/>
          <p:cNvSpPr txBox="true"/>
          <p:nvPr/>
        </p:nvSpPr>
        <p:spPr>
          <a:xfrm rot="0">
            <a:off x="2206543" y="1795094"/>
            <a:ext cx="3292435" cy="887095"/>
          </a:xfrm>
          <a:prstGeom prst="rect">
            <a:avLst/>
          </a:prstGeom>
        </p:spPr>
        <p:txBody>
          <a:bodyPr anchor="t" rtlCol="false" tIns="0" lIns="0" bIns="0" rIns="0">
            <a:spAutoFit/>
          </a:bodyPr>
          <a:lstStyle/>
          <a:p>
            <a:pPr algn="ctr">
              <a:lnSpc>
                <a:spcPts val="7279"/>
              </a:lnSpc>
            </a:pPr>
            <a:r>
              <a:rPr lang="en-US" sz="5199" b="true">
                <a:solidFill>
                  <a:srgbClr val="FF3131"/>
                </a:solidFill>
                <a:latin typeface="Canva Sans Bold"/>
                <a:ea typeface="Canva Sans Bold"/>
                <a:cs typeface="Canva Sans Bold"/>
                <a:sym typeface="Canva Sans Bold"/>
              </a:rPr>
              <a:t>Quick sort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411331" y="2556073"/>
            <a:ext cx="16733520" cy="2709545"/>
          </a:xfrm>
          <a:prstGeom prst="rect">
            <a:avLst/>
          </a:prstGeom>
        </p:spPr>
        <p:txBody>
          <a:bodyPr anchor="t" rtlCol="false" tIns="0" lIns="0" bIns="0" rIns="0">
            <a:spAutoFit/>
          </a:bodyPr>
          <a:lstStyle/>
          <a:p>
            <a:pPr algn="l">
              <a:lnSpc>
                <a:spcPts val="4479"/>
              </a:lnSpc>
              <a:spcBef>
                <a:spcPct val="0"/>
              </a:spcBef>
            </a:pPr>
            <a:r>
              <a:rPr lang="en-US" b="true" sz="3199">
                <a:solidFill>
                  <a:srgbClr val="FF3131"/>
                </a:solidFill>
                <a:latin typeface="DM Sans Bold"/>
                <a:ea typeface="DM Sans Bold"/>
                <a:cs typeface="DM Sans Bold"/>
                <a:sym typeface="DM Sans Bold"/>
              </a:rPr>
              <a:t>Quick Sort:</a:t>
            </a:r>
          </a:p>
          <a:p>
            <a:pPr algn="l">
              <a:lnSpc>
                <a:spcPts val="4200"/>
              </a:lnSpc>
              <a:spcBef>
                <a:spcPct val="0"/>
              </a:spcBef>
            </a:pPr>
            <a:r>
              <a:rPr lang="en-US" sz="3000">
                <a:solidFill>
                  <a:srgbClr val="000000"/>
                </a:solidFill>
                <a:latin typeface="DM Sans"/>
                <a:ea typeface="DM Sans"/>
                <a:cs typeface="DM Sans"/>
                <a:sym typeface="DM Sans"/>
              </a:rPr>
              <a:t>Approach: Uses a pivot, partitions array into smaller and larger elements, then recursively sorts.</a:t>
            </a:r>
          </a:p>
          <a:p>
            <a:pPr algn="l">
              <a:lnSpc>
                <a:spcPts val="4200"/>
              </a:lnSpc>
              <a:spcBef>
                <a:spcPct val="0"/>
              </a:spcBef>
            </a:pPr>
            <a:r>
              <a:rPr lang="en-US" sz="3000">
                <a:solidFill>
                  <a:srgbClr val="000000"/>
                </a:solidFill>
                <a:latin typeface="DM Sans"/>
                <a:ea typeface="DM Sans"/>
                <a:cs typeface="DM Sans"/>
                <a:sym typeface="DM Sans"/>
              </a:rPr>
              <a:t>Time Complexity: Best and Average: O(nlog⁡n) ; Worst: O(n^2).</a:t>
            </a:r>
          </a:p>
          <a:p>
            <a:pPr algn="l">
              <a:lnSpc>
                <a:spcPts val="4200"/>
              </a:lnSpc>
              <a:spcBef>
                <a:spcPct val="0"/>
              </a:spcBef>
            </a:pPr>
            <a:r>
              <a:rPr lang="en-US" sz="3000">
                <a:solidFill>
                  <a:srgbClr val="000000"/>
                </a:solidFill>
                <a:latin typeface="DM Sans"/>
                <a:ea typeface="DM Sans"/>
                <a:cs typeface="DM Sans"/>
                <a:sym typeface="DM Sans"/>
              </a:rPr>
              <a:t>Space Complexity: O(log⁡n) (in-place).</a:t>
            </a:r>
          </a:p>
          <a:p>
            <a:pPr algn="l">
              <a:lnSpc>
                <a:spcPts val="4479"/>
              </a:lnSpc>
              <a:spcBef>
                <a:spcPct val="0"/>
              </a:spcBef>
            </a:pPr>
            <a:r>
              <a:rPr lang="en-US" sz="3199">
                <a:solidFill>
                  <a:srgbClr val="000000"/>
                </a:solidFill>
                <a:latin typeface="DM Sans"/>
                <a:ea typeface="DM Sans"/>
                <a:cs typeface="DM Sans"/>
                <a:sym typeface="DM Sans"/>
              </a:rPr>
              <a:t>Applications: Generally faster for large, randomly accessed datasets. Not stable.</a:t>
            </a:r>
          </a:p>
        </p:txBody>
      </p:sp>
      <p:sp>
        <p:nvSpPr>
          <p:cNvPr name="TextBox 17" id="17"/>
          <p:cNvSpPr txBox="true"/>
          <p:nvPr/>
        </p:nvSpPr>
        <p:spPr>
          <a:xfrm rot="0">
            <a:off x="1411331" y="6067425"/>
            <a:ext cx="14982825" cy="2701290"/>
          </a:xfrm>
          <a:prstGeom prst="rect">
            <a:avLst/>
          </a:prstGeom>
        </p:spPr>
        <p:txBody>
          <a:bodyPr anchor="t" rtlCol="false" tIns="0" lIns="0" bIns="0" rIns="0">
            <a:spAutoFit/>
          </a:bodyPr>
          <a:lstStyle/>
          <a:p>
            <a:pPr algn="l">
              <a:lnSpc>
                <a:spcPts val="4619"/>
              </a:lnSpc>
              <a:spcBef>
                <a:spcPct val="0"/>
              </a:spcBef>
            </a:pPr>
            <a:r>
              <a:rPr lang="en-US" b="true" sz="3299">
                <a:solidFill>
                  <a:srgbClr val="FF3131"/>
                </a:solidFill>
                <a:latin typeface="DM Sans Bold"/>
                <a:ea typeface="DM Sans Bold"/>
                <a:cs typeface="DM Sans Bold"/>
                <a:sym typeface="DM Sans Bold"/>
              </a:rPr>
              <a:t>Merge</a:t>
            </a:r>
            <a:r>
              <a:rPr lang="en-US" sz="3299">
                <a:solidFill>
                  <a:srgbClr val="FF3131"/>
                </a:solidFill>
                <a:latin typeface="DM Sans"/>
                <a:ea typeface="DM Sans"/>
                <a:cs typeface="DM Sans"/>
                <a:sym typeface="DM Sans"/>
              </a:rPr>
              <a:t> </a:t>
            </a:r>
            <a:r>
              <a:rPr lang="en-US" b="true" sz="3299">
                <a:solidFill>
                  <a:srgbClr val="FF3131"/>
                </a:solidFill>
                <a:latin typeface="DM Sans Bold"/>
                <a:ea typeface="DM Sans Bold"/>
                <a:cs typeface="DM Sans Bold"/>
                <a:sym typeface="DM Sans Bold"/>
              </a:rPr>
              <a:t>Sort:</a:t>
            </a:r>
          </a:p>
          <a:p>
            <a:pPr algn="l">
              <a:lnSpc>
                <a:spcPts val="4200"/>
              </a:lnSpc>
              <a:spcBef>
                <a:spcPct val="0"/>
              </a:spcBef>
            </a:pPr>
            <a:r>
              <a:rPr lang="en-US" sz="3000">
                <a:solidFill>
                  <a:srgbClr val="000000"/>
                </a:solidFill>
                <a:latin typeface="DM Sans"/>
                <a:ea typeface="DM Sans"/>
                <a:cs typeface="DM Sans"/>
                <a:sym typeface="DM Sans"/>
              </a:rPr>
              <a:t>Approach: Divides array into two halves, recursively sorts, then merges sorted halves.</a:t>
            </a:r>
          </a:p>
          <a:p>
            <a:pPr algn="l">
              <a:lnSpc>
                <a:spcPts val="4200"/>
              </a:lnSpc>
              <a:spcBef>
                <a:spcPct val="0"/>
              </a:spcBef>
            </a:pPr>
            <a:r>
              <a:rPr lang="en-US" sz="3000">
                <a:solidFill>
                  <a:srgbClr val="000000"/>
                </a:solidFill>
                <a:latin typeface="DM Sans"/>
                <a:ea typeface="DM Sans"/>
                <a:cs typeface="DM Sans"/>
                <a:sym typeface="DM Sans"/>
              </a:rPr>
              <a:t>Time Complexity: O(nlog⁡n) for all cases.</a:t>
            </a:r>
          </a:p>
          <a:p>
            <a:pPr algn="l">
              <a:lnSpc>
                <a:spcPts val="4200"/>
              </a:lnSpc>
              <a:spcBef>
                <a:spcPct val="0"/>
              </a:spcBef>
            </a:pPr>
            <a:r>
              <a:rPr lang="en-US" sz="3000">
                <a:solidFill>
                  <a:srgbClr val="000000"/>
                </a:solidFill>
                <a:latin typeface="DM Sans"/>
                <a:ea typeface="DM Sans"/>
                <a:cs typeface="DM Sans"/>
                <a:sym typeface="DM Sans"/>
              </a:rPr>
              <a:t>Space Complexity: O(n) (uses extra space for merging).</a:t>
            </a:r>
          </a:p>
          <a:p>
            <a:pPr algn="l">
              <a:lnSpc>
                <a:spcPts val="4200"/>
              </a:lnSpc>
              <a:spcBef>
                <a:spcPct val="0"/>
              </a:spcBef>
            </a:pPr>
            <a:r>
              <a:rPr lang="en-US" sz="3000">
                <a:solidFill>
                  <a:srgbClr val="000000"/>
                </a:solidFill>
                <a:latin typeface="DM Sans"/>
                <a:ea typeface="DM Sans"/>
                <a:cs typeface="DM Sans"/>
                <a:sym typeface="DM Sans"/>
              </a:rPr>
              <a:t>Applications: Suitable for linked lists, stable sorting, and large external datasets.</a:t>
            </a:r>
          </a:p>
        </p:txBody>
      </p:sp>
      <p:sp>
        <p:nvSpPr>
          <p:cNvPr name="TextBox 18" id="18"/>
          <p:cNvSpPr txBox="true"/>
          <p:nvPr/>
        </p:nvSpPr>
        <p:spPr>
          <a:xfrm rot="0">
            <a:off x="1933443" y="1228705"/>
            <a:ext cx="1338345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School :Comparision of Sorting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DAGWU5AgC4g</dc:identifier>
  <dcterms:modified xsi:type="dcterms:W3CDTF">2011-08-01T06:04:30Z</dcterms:modified>
  <cp:revision>1</cp:revision>
  <dc:title>Schools</dc:title>
</cp:coreProperties>
</file>