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Arimo Bold" panose="020B0704020202020204" pitchFamily="34" charset="0"/>
      <p:regular r:id="rId18"/>
      <p:bold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lear Sans Regular" panose="020B0503030202020304" pitchFamily="34" charset="0"/>
      <p:regular r:id="rId24"/>
    </p:embeddedFont>
    <p:embeddedFont>
      <p:font typeface="Clear Sans Regular Bold" panose="020B0603030202020304" pitchFamily="34" charset="0"/>
      <p:regular r:id="rId25"/>
    </p:embeddedFont>
    <p:embeddedFont>
      <p:font typeface="Open Sans Light" panose="020F0302020204030204" pitchFamily="34" charset="0"/>
      <p:regular r:id="rId26"/>
      <p:italic r:id="rId27"/>
    </p:embeddedFont>
    <p:embeddedFont>
      <p:font typeface="VT323" pitchFamily="49" charset="77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26" autoAdjust="0"/>
  </p:normalViewPr>
  <p:slideViewPr>
    <p:cSldViewPr>
      <p:cViewPr varScale="1">
        <p:scale>
          <a:sx n="80" d="100"/>
          <a:sy n="80" d="100"/>
        </p:scale>
        <p:origin x="824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9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345494" y="2397966"/>
            <a:ext cx="10306450" cy="6765084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3" name="AutoShape 3"/>
          <p:cNvSpPr/>
          <p:nvPr/>
        </p:nvSpPr>
        <p:spPr>
          <a:xfrm>
            <a:off x="6154994" y="2207466"/>
            <a:ext cx="10306450" cy="6765084"/>
          </a:xfrm>
          <a:prstGeom prst="rect">
            <a:avLst/>
          </a:prstGeom>
          <a:solidFill>
            <a:srgbClr val="FE3535"/>
          </a:solidFill>
        </p:spPr>
      </p:sp>
      <p:grpSp>
        <p:nvGrpSpPr>
          <p:cNvPr id="4" name="Group 4"/>
          <p:cNvGrpSpPr/>
          <p:nvPr/>
        </p:nvGrpSpPr>
        <p:grpSpPr>
          <a:xfrm>
            <a:off x="1445556" y="1243291"/>
            <a:ext cx="5720096" cy="6696657"/>
            <a:chOff x="0" y="0"/>
            <a:chExt cx="16417796" cy="19220717"/>
          </a:xfrm>
        </p:grpSpPr>
        <p:sp>
          <p:nvSpPr>
            <p:cNvPr id="5" name="Freeform 5"/>
            <p:cNvSpPr/>
            <p:nvPr/>
          </p:nvSpPr>
          <p:spPr>
            <a:xfrm>
              <a:off x="72390" y="72390"/>
              <a:ext cx="16273015" cy="19075937"/>
            </a:xfrm>
            <a:custGeom>
              <a:avLst/>
              <a:gdLst/>
              <a:ahLst/>
              <a:cxnLst/>
              <a:rect l="l" t="t" r="r" b="b"/>
              <a:pathLst>
                <a:path w="16273015" h="19075937">
                  <a:moveTo>
                    <a:pt x="0" y="0"/>
                  </a:moveTo>
                  <a:lnTo>
                    <a:pt x="16273015" y="0"/>
                  </a:lnTo>
                  <a:lnTo>
                    <a:pt x="16273015" y="19075937"/>
                  </a:lnTo>
                  <a:lnTo>
                    <a:pt x="0" y="190759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16417796" cy="19220717"/>
            </a:xfrm>
            <a:custGeom>
              <a:avLst/>
              <a:gdLst/>
              <a:ahLst/>
              <a:cxnLst/>
              <a:rect l="l" t="t" r="r" b="b"/>
              <a:pathLst>
                <a:path w="16417796" h="19220717">
                  <a:moveTo>
                    <a:pt x="16273016" y="19075936"/>
                  </a:moveTo>
                  <a:lnTo>
                    <a:pt x="16417796" y="19075936"/>
                  </a:lnTo>
                  <a:lnTo>
                    <a:pt x="16417796" y="19220717"/>
                  </a:lnTo>
                  <a:lnTo>
                    <a:pt x="16273016" y="19220717"/>
                  </a:lnTo>
                  <a:lnTo>
                    <a:pt x="16273016" y="1907593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9075936"/>
                  </a:lnTo>
                  <a:lnTo>
                    <a:pt x="0" y="19075936"/>
                  </a:lnTo>
                  <a:lnTo>
                    <a:pt x="0" y="144780"/>
                  </a:lnTo>
                  <a:close/>
                  <a:moveTo>
                    <a:pt x="0" y="19075936"/>
                  </a:moveTo>
                  <a:lnTo>
                    <a:pt x="144780" y="19075936"/>
                  </a:lnTo>
                  <a:lnTo>
                    <a:pt x="144780" y="19220717"/>
                  </a:lnTo>
                  <a:lnTo>
                    <a:pt x="0" y="19220717"/>
                  </a:lnTo>
                  <a:lnTo>
                    <a:pt x="0" y="19075936"/>
                  </a:lnTo>
                  <a:close/>
                  <a:moveTo>
                    <a:pt x="16273016" y="144780"/>
                  </a:moveTo>
                  <a:lnTo>
                    <a:pt x="16417796" y="144780"/>
                  </a:lnTo>
                  <a:lnTo>
                    <a:pt x="16417796" y="19075936"/>
                  </a:lnTo>
                  <a:lnTo>
                    <a:pt x="16273016" y="19075936"/>
                  </a:lnTo>
                  <a:lnTo>
                    <a:pt x="16273016" y="144780"/>
                  </a:lnTo>
                  <a:close/>
                  <a:moveTo>
                    <a:pt x="144780" y="19075936"/>
                  </a:moveTo>
                  <a:lnTo>
                    <a:pt x="16273016" y="19075936"/>
                  </a:lnTo>
                  <a:lnTo>
                    <a:pt x="16273016" y="19220717"/>
                  </a:lnTo>
                  <a:lnTo>
                    <a:pt x="144780" y="19220717"/>
                  </a:lnTo>
                  <a:lnTo>
                    <a:pt x="144780" y="19075936"/>
                  </a:lnTo>
                  <a:close/>
                  <a:moveTo>
                    <a:pt x="16273016" y="0"/>
                  </a:moveTo>
                  <a:lnTo>
                    <a:pt x="16417796" y="0"/>
                  </a:lnTo>
                  <a:lnTo>
                    <a:pt x="16417796" y="144780"/>
                  </a:lnTo>
                  <a:lnTo>
                    <a:pt x="16273016" y="144780"/>
                  </a:lnTo>
                  <a:lnTo>
                    <a:pt x="1627301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6273016" y="0"/>
                  </a:lnTo>
                  <a:lnTo>
                    <a:pt x="1627301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794667" y="2491564"/>
            <a:ext cx="4979188" cy="5110016"/>
            <a:chOff x="0" y="0"/>
            <a:chExt cx="14291246" cy="14666747"/>
          </a:xfrm>
        </p:grpSpPr>
        <p:sp>
          <p:nvSpPr>
            <p:cNvPr id="8" name="Freeform 8"/>
            <p:cNvSpPr/>
            <p:nvPr/>
          </p:nvSpPr>
          <p:spPr>
            <a:xfrm>
              <a:off x="72390" y="72390"/>
              <a:ext cx="14146466" cy="14521967"/>
            </a:xfrm>
            <a:custGeom>
              <a:avLst/>
              <a:gdLst/>
              <a:ahLst/>
              <a:cxnLst/>
              <a:rect l="l" t="t" r="r" b="b"/>
              <a:pathLst>
                <a:path w="14146466" h="14521967">
                  <a:moveTo>
                    <a:pt x="0" y="0"/>
                  </a:moveTo>
                  <a:lnTo>
                    <a:pt x="14146466" y="0"/>
                  </a:lnTo>
                  <a:lnTo>
                    <a:pt x="14146466" y="14521967"/>
                  </a:lnTo>
                  <a:lnTo>
                    <a:pt x="0" y="145219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6AF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0" y="0"/>
              <a:ext cx="14291246" cy="14666748"/>
            </a:xfrm>
            <a:custGeom>
              <a:avLst/>
              <a:gdLst/>
              <a:ahLst/>
              <a:cxnLst/>
              <a:rect l="l" t="t" r="r" b="b"/>
              <a:pathLst>
                <a:path w="14291246" h="14666748">
                  <a:moveTo>
                    <a:pt x="14146467" y="14521968"/>
                  </a:moveTo>
                  <a:lnTo>
                    <a:pt x="14291246" y="14521968"/>
                  </a:lnTo>
                  <a:lnTo>
                    <a:pt x="14291246" y="14666748"/>
                  </a:lnTo>
                  <a:lnTo>
                    <a:pt x="14146467" y="14666748"/>
                  </a:lnTo>
                  <a:lnTo>
                    <a:pt x="14146467" y="14521968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4521968"/>
                  </a:lnTo>
                  <a:lnTo>
                    <a:pt x="0" y="14521968"/>
                  </a:lnTo>
                  <a:lnTo>
                    <a:pt x="0" y="144780"/>
                  </a:lnTo>
                  <a:close/>
                  <a:moveTo>
                    <a:pt x="0" y="14521968"/>
                  </a:moveTo>
                  <a:lnTo>
                    <a:pt x="144780" y="14521968"/>
                  </a:lnTo>
                  <a:lnTo>
                    <a:pt x="144780" y="14666748"/>
                  </a:lnTo>
                  <a:lnTo>
                    <a:pt x="0" y="14666748"/>
                  </a:lnTo>
                  <a:lnTo>
                    <a:pt x="0" y="14521968"/>
                  </a:lnTo>
                  <a:close/>
                  <a:moveTo>
                    <a:pt x="14146467" y="144780"/>
                  </a:moveTo>
                  <a:lnTo>
                    <a:pt x="14291246" y="144780"/>
                  </a:lnTo>
                  <a:lnTo>
                    <a:pt x="14291246" y="14521968"/>
                  </a:lnTo>
                  <a:lnTo>
                    <a:pt x="14146467" y="14521968"/>
                  </a:lnTo>
                  <a:lnTo>
                    <a:pt x="14146467" y="144780"/>
                  </a:lnTo>
                  <a:close/>
                  <a:moveTo>
                    <a:pt x="144780" y="14521968"/>
                  </a:moveTo>
                  <a:lnTo>
                    <a:pt x="14146467" y="14521968"/>
                  </a:lnTo>
                  <a:lnTo>
                    <a:pt x="14146467" y="14666748"/>
                  </a:lnTo>
                  <a:lnTo>
                    <a:pt x="144780" y="14666748"/>
                  </a:lnTo>
                  <a:lnTo>
                    <a:pt x="144780" y="14521968"/>
                  </a:lnTo>
                  <a:close/>
                  <a:moveTo>
                    <a:pt x="14146467" y="0"/>
                  </a:moveTo>
                  <a:lnTo>
                    <a:pt x="14291246" y="0"/>
                  </a:lnTo>
                  <a:lnTo>
                    <a:pt x="14291246" y="144780"/>
                  </a:lnTo>
                  <a:lnTo>
                    <a:pt x="14146467" y="144780"/>
                  </a:lnTo>
                  <a:lnTo>
                    <a:pt x="1414646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4146467" y="0"/>
                  </a:lnTo>
                  <a:lnTo>
                    <a:pt x="1414646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416081" y="7072404"/>
            <a:ext cx="952057" cy="1539849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3263043" y="2989172"/>
            <a:ext cx="2042437" cy="41148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7898101" y="2800584"/>
            <a:ext cx="7788210" cy="5578849"/>
            <a:chOff x="0" y="0"/>
            <a:chExt cx="10384280" cy="7438465"/>
          </a:xfrm>
        </p:grpSpPr>
        <p:sp>
          <p:nvSpPr>
            <p:cNvPr id="13" name="TextBox 13"/>
            <p:cNvSpPr txBox="1"/>
            <p:nvPr/>
          </p:nvSpPr>
          <p:spPr>
            <a:xfrm>
              <a:off x="0" y="590550"/>
              <a:ext cx="10384280" cy="61948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319"/>
                </a:lnSpc>
              </a:pPr>
              <a:r>
                <a:rPr lang="en-US" sz="14700">
                  <a:solidFill>
                    <a:srgbClr val="FFFFFF"/>
                  </a:solidFill>
                  <a:latin typeface="VT323 Bold"/>
                </a:rPr>
                <a:t>STEAM PRICE PREDICTION 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6891306"/>
              <a:ext cx="10384280" cy="547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FFFFFF"/>
                  </a:solidFill>
                  <a:latin typeface="Clear Sans Regular"/>
                </a:rPr>
                <a:t>Regression, Machine Learning Project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794667" y="1663111"/>
            <a:ext cx="4979188" cy="503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63"/>
              </a:lnSpc>
            </a:pPr>
            <a:r>
              <a:rPr lang="en-US" sz="3763">
                <a:solidFill>
                  <a:srgbClr val="000000"/>
                </a:solidFill>
                <a:latin typeface="VT323"/>
              </a:rPr>
              <a:t>Abdulelah Almajed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9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367355" y="1494132"/>
            <a:ext cx="5998585" cy="4833656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3" name="AutoShape 3"/>
          <p:cNvSpPr/>
          <p:nvPr/>
        </p:nvSpPr>
        <p:spPr>
          <a:xfrm>
            <a:off x="1176855" y="1303632"/>
            <a:ext cx="5998585" cy="4796398"/>
          </a:xfrm>
          <a:prstGeom prst="rect">
            <a:avLst/>
          </a:prstGeom>
          <a:solidFill>
            <a:srgbClr val="FE3535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82892" y="1303632"/>
            <a:ext cx="10241732" cy="7601138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2004766" y="3301781"/>
            <a:ext cx="4342762" cy="1009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8000">
                <a:solidFill>
                  <a:srgbClr val="FFFFFF"/>
                </a:solidFill>
                <a:latin typeface="VT323 Bold"/>
              </a:rPr>
              <a:t>Heatmap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6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06614" y="1372341"/>
            <a:ext cx="14163095" cy="2523984"/>
            <a:chOff x="0" y="0"/>
            <a:chExt cx="18884127" cy="3365312"/>
          </a:xfrm>
        </p:grpSpPr>
        <p:sp>
          <p:nvSpPr>
            <p:cNvPr id="3" name="AutoShape 3"/>
            <p:cNvSpPr/>
            <p:nvPr/>
          </p:nvSpPr>
          <p:spPr>
            <a:xfrm>
              <a:off x="293671" y="293671"/>
              <a:ext cx="18590456" cy="3071641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0" y="0"/>
              <a:ext cx="18590456" cy="3071641"/>
            </a:xfrm>
            <a:prstGeom prst="rect">
              <a:avLst/>
            </a:prstGeom>
            <a:solidFill>
              <a:srgbClr val="FFD93B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2014959" y="1904738"/>
            <a:ext cx="11042658" cy="11944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39"/>
              </a:lnSpc>
            </a:pPr>
            <a:r>
              <a:rPr lang="en-US" sz="9599">
                <a:solidFill>
                  <a:srgbClr val="000000"/>
                </a:solidFill>
                <a:latin typeface="VT323 Bold"/>
              </a:rPr>
              <a:t>Dummies variables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330768" y="4381708"/>
            <a:ext cx="3860744" cy="4532951"/>
            <a:chOff x="0" y="0"/>
            <a:chExt cx="11081092" cy="13010457"/>
          </a:xfrm>
        </p:grpSpPr>
        <p:sp>
          <p:nvSpPr>
            <p:cNvPr id="7" name="Freeform 7"/>
            <p:cNvSpPr/>
            <p:nvPr/>
          </p:nvSpPr>
          <p:spPr>
            <a:xfrm>
              <a:off x="72390" y="72390"/>
              <a:ext cx="10936312" cy="12865677"/>
            </a:xfrm>
            <a:custGeom>
              <a:avLst/>
              <a:gdLst/>
              <a:ahLst/>
              <a:cxnLst/>
              <a:rect l="l" t="t" r="r" b="b"/>
              <a:pathLst>
                <a:path w="10936312" h="12865677">
                  <a:moveTo>
                    <a:pt x="0" y="0"/>
                  </a:moveTo>
                  <a:lnTo>
                    <a:pt x="10936312" y="0"/>
                  </a:lnTo>
                  <a:lnTo>
                    <a:pt x="10936312" y="12865677"/>
                  </a:lnTo>
                  <a:lnTo>
                    <a:pt x="0" y="128656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11081093" cy="13010457"/>
            </a:xfrm>
            <a:custGeom>
              <a:avLst/>
              <a:gdLst/>
              <a:ahLst/>
              <a:cxnLst/>
              <a:rect l="l" t="t" r="r" b="b"/>
              <a:pathLst>
                <a:path w="11081093" h="13010457">
                  <a:moveTo>
                    <a:pt x="10936312" y="12865677"/>
                  </a:moveTo>
                  <a:lnTo>
                    <a:pt x="11081093" y="12865677"/>
                  </a:lnTo>
                  <a:lnTo>
                    <a:pt x="11081093" y="13010457"/>
                  </a:lnTo>
                  <a:lnTo>
                    <a:pt x="10936312" y="13010457"/>
                  </a:lnTo>
                  <a:lnTo>
                    <a:pt x="10936312" y="12865677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2865677"/>
                  </a:lnTo>
                  <a:lnTo>
                    <a:pt x="0" y="12865677"/>
                  </a:lnTo>
                  <a:lnTo>
                    <a:pt x="0" y="144780"/>
                  </a:lnTo>
                  <a:close/>
                  <a:moveTo>
                    <a:pt x="0" y="12865677"/>
                  </a:moveTo>
                  <a:lnTo>
                    <a:pt x="144780" y="12865677"/>
                  </a:lnTo>
                  <a:lnTo>
                    <a:pt x="144780" y="13010457"/>
                  </a:lnTo>
                  <a:lnTo>
                    <a:pt x="0" y="13010457"/>
                  </a:lnTo>
                  <a:lnTo>
                    <a:pt x="0" y="12865677"/>
                  </a:lnTo>
                  <a:close/>
                  <a:moveTo>
                    <a:pt x="10936312" y="144780"/>
                  </a:moveTo>
                  <a:lnTo>
                    <a:pt x="11081093" y="144780"/>
                  </a:lnTo>
                  <a:lnTo>
                    <a:pt x="11081093" y="12865677"/>
                  </a:lnTo>
                  <a:lnTo>
                    <a:pt x="10936312" y="12865677"/>
                  </a:lnTo>
                  <a:lnTo>
                    <a:pt x="10936312" y="144780"/>
                  </a:lnTo>
                  <a:close/>
                  <a:moveTo>
                    <a:pt x="144780" y="12865677"/>
                  </a:moveTo>
                  <a:lnTo>
                    <a:pt x="10936312" y="12865677"/>
                  </a:lnTo>
                  <a:lnTo>
                    <a:pt x="10936312" y="13010457"/>
                  </a:lnTo>
                  <a:lnTo>
                    <a:pt x="144780" y="13010457"/>
                  </a:lnTo>
                  <a:lnTo>
                    <a:pt x="144780" y="12865677"/>
                  </a:lnTo>
                  <a:close/>
                  <a:moveTo>
                    <a:pt x="10936312" y="0"/>
                  </a:moveTo>
                  <a:lnTo>
                    <a:pt x="11081093" y="0"/>
                  </a:lnTo>
                  <a:lnTo>
                    <a:pt x="11081093" y="144780"/>
                  </a:lnTo>
                  <a:lnTo>
                    <a:pt x="10936312" y="144780"/>
                  </a:lnTo>
                  <a:lnTo>
                    <a:pt x="10936312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0936312" y="0"/>
                  </a:lnTo>
                  <a:lnTo>
                    <a:pt x="1093631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629706" y="5534942"/>
            <a:ext cx="3194943" cy="3003250"/>
            <a:chOff x="0" y="0"/>
            <a:chExt cx="9170113" cy="8619916"/>
          </a:xfrm>
        </p:grpSpPr>
        <p:sp>
          <p:nvSpPr>
            <p:cNvPr id="10" name="Freeform 10"/>
            <p:cNvSpPr/>
            <p:nvPr/>
          </p:nvSpPr>
          <p:spPr>
            <a:xfrm>
              <a:off x="72390" y="72390"/>
              <a:ext cx="9025333" cy="8475136"/>
            </a:xfrm>
            <a:custGeom>
              <a:avLst/>
              <a:gdLst/>
              <a:ahLst/>
              <a:cxnLst/>
              <a:rect l="l" t="t" r="r" b="b"/>
              <a:pathLst>
                <a:path w="9025333" h="8475136">
                  <a:moveTo>
                    <a:pt x="0" y="0"/>
                  </a:moveTo>
                  <a:lnTo>
                    <a:pt x="9025333" y="0"/>
                  </a:lnTo>
                  <a:lnTo>
                    <a:pt x="9025333" y="8475136"/>
                  </a:lnTo>
                  <a:lnTo>
                    <a:pt x="0" y="8475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3535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9170113" cy="8619916"/>
            </a:xfrm>
            <a:custGeom>
              <a:avLst/>
              <a:gdLst/>
              <a:ahLst/>
              <a:cxnLst/>
              <a:rect l="l" t="t" r="r" b="b"/>
              <a:pathLst>
                <a:path w="9170113" h="8619916">
                  <a:moveTo>
                    <a:pt x="9025333" y="8475136"/>
                  </a:moveTo>
                  <a:lnTo>
                    <a:pt x="9170113" y="8475136"/>
                  </a:lnTo>
                  <a:lnTo>
                    <a:pt x="9170113" y="8619916"/>
                  </a:lnTo>
                  <a:lnTo>
                    <a:pt x="9025333" y="8619916"/>
                  </a:lnTo>
                  <a:lnTo>
                    <a:pt x="9025333" y="847513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8475136"/>
                  </a:lnTo>
                  <a:lnTo>
                    <a:pt x="0" y="8475136"/>
                  </a:lnTo>
                  <a:lnTo>
                    <a:pt x="0" y="144780"/>
                  </a:lnTo>
                  <a:close/>
                  <a:moveTo>
                    <a:pt x="0" y="8475136"/>
                  </a:moveTo>
                  <a:lnTo>
                    <a:pt x="144780" y="8475136"/>
                  </a:lnTo>
                  <a:lnTo>
                    <a:pt x="144780" y="8619916"/>
                  </a:lnTo>
                  <a:lnTo>
                    <a:pt x="0" y="8619916"/>
                  </a:lnTo>
                  <a:lnTo>
                    <a:pt x="0" y="8475136"/>
                  </a:lnTo>
                  <a:close/>
                  <a:moveTo>
                    <a:pt x="9025333" y="144780"/>
                  </a:moveTo>
                  <a:lnTo>
                    <a:pt x="9170113" y="144780"/>
                  </a:lnTo>
                  <a:lnTo>
                    <a:pt x="9170113" y="8475136"/>
                  </a:lnTo>
                  <a:lnTo>
                    <a:pt x="9025333" y="8475136"/>
                  </a:lnTo>
                  <a:lnTo>
                    <a:pt x="9025333" y="144780"/>
                  </a:lnTo>
                  <a:close/>
                  <a:moveTo>
                    <a:pt x="144780" y="8475136"/>
                  </a:moveTo>
                  <a:lnTo>
                    <a:pt x="9025334" y="8475136"/>
                  </a:lnTo>
                  <a:lnTo>
                    <a:pt x="9025334" y="8619916"/>
                  </a:lnTo>
                  <a:lnTo>
                    <a:pt x="144780" y="8619916"/>
                  </a:lnTo>
                  <a:lnTo>
                    <a:pt x="144780" y="8475136"/>
                  </a:lnTo>
                  <a:close/>
                  <a:moveTo>
                    <a:pt x="9025333" y="0"/>
                  </a:moveTo>
                  <a:lnTo>
                    <a:pt x="9170113" y="0"/>
                  </a:lnTo>
                  <a:lnTo>
                    <a:pt x="9170113" y="144780"/>
                  </a:lnTo>
                  <a:lnTo>
                    <a:pt x="9025333" y="144780"/>
                  </a:lnTo>
                  <a:lnTo>
                    <a:pt x="902533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9025334" y="0"/>
                  </a:lnTo>
                  <a:lnTo>
                    <a:pt x="9025334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820723" y="4561450"/>
            <a:ext cx="3232527" cy="698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600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VT323 Bold"/>
              </a:rPr>
              <a:t>Categories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5701166" y="4381708"/>
            <a:ext cx="3860744" cy="4532951"/>
            <a:chOff x="0" y="0"/>
            <a:chExt cx="11081092" cy="13010457"/>
          </a:xfrm>
        </p:grpSpPr>
        <p:sp>
          <p:nvSpPr>
            <p:cNvPr id="14" name="Freeform 14"/>
            <p:cNvSpPr/>
            <p:nvPr/>
          </p:nvSpPr>
          <p:spPr>
            <a:xfrm>
              <a:off x="72390" y="72390"/>
              <a:ext cx="10936312" cy="12865677"/>
            </a:xfrm>
            <a:custGeom>
              <a:avLst/>
              <a:gdLst/>
              <a:ahLst/>
              <a:cxnLst/>
              <a:rect l="l" t="t" r="r" b="b"/>
              <a:pathLst>
                <a:path w="10936312" h="12865677">
                  <a:moveTo>
                    <a:pt x="0" y="0"/>
                  </a:moveTo>
                  <a:lnTo>
                    <a:pt x="10936312" y="0"/>
                  </a:lnTo>
                  <a:lnTo>
                    <a:pt x="10936312" y="12865677"/>
                  </a:lnTo>
                  <a:lnTo>
                    <a:pt x="0" y="128656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0" y="0"/>
              <a:ext cx="11081093" cy="13010457"/>
            </a:xfrm>
            <a:custGeom>
              <a:avLst/>
              <a:gdLst/>
              <a:ahLst/>
              <a:cxnLst/>
              <a:rect l="l" t="t" r="r" b="b"/>
              <a:pathLst>
                <a:path w="11081093" h="13010457">
                  <a:moveTo>
                    <a:pt x="10936312" y="12865677"/>
                  </a:moveTo>
                  <a:lnTo>
                    <a:pt x="11081093" y="12865677"/>
                  </a:lnTo>
                  <a:lnTo>
                    <a:pt x="11081093" y="13010457"/>
                  </a:lnTo>
                  <a:lnTo>
                    <a:pt x="10936312" y="13010457"/>
                  </a:lnTo>
                  <a:lnTo>
                    <a:pt x="10936312" y="12865677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2865677"/>
                  </a:lnTo>
                  <a:lnTo>
                    <a:pt x="0" y="12865677"/>
                  </a:lnTo>
                  <a:lnTo>
                    <a:pt x="0" y="144780"/>
                  </a:lnTo>
                  <a:close/>
                  <a:moveTo>
                    <a:pt x="0" y="12865677"/>
                  </a:moveTo>
                  <a:lnTo>
                    <a:pt x="144780" y="12865677"/>
                  </a:lnTo>
                  <a:lnTo>
                    <a:pt x="144780" y="13010457"/>
                  </a:lnTo>
                  <a:lnTo>
                    <a:pt x="0" y="13010457"/>
                  </a:lnTo>
                  <a:lnTo>
                    <a:pt x="0" y="12865677"/>
                  </a:lnTo>
                  <a:close/>
                  <a:moveTo>
                    <a:pt x="10936312" y="144780"/>
                  </a:moveTo>
                  <a:lnTo>
                    <a:pt x="11081093" y="144780"/>
                  </a:lnTo>
                  <a:lnTo>
                    <a:pt x="11081093" y="12865677"/>
                  </a:lnTo>
                  <a:lnTo>
                    <a:pt x="10936312" y="12865677"/>
                  </a:lnTo>
                  <a:lnTo>
                    <a:pt x="10936312" y="144780"/>
                  </a:lnTo>
                  <a:close/>
                  <a:moveTo>
                    <a:pt x="144780" y="12865677"/>
                  </a:moveTo>
                  <a:lnTo>
                    <a:pt x="10936312" y="12865677"/>
                  </a:lnTo>
                  <a:lnTo>
                    <a:pt x="10936312" y="13010457"/>
                  </a:lnTo>
                  <a:lnTo>
                    <a:pt x="144780" y="13010457"/>
                  </a:lnTo>
                  <a:lnTo>
                    <a:pt x="144780" y="12865677"/>
                  </a:lnTo>
                  <a:close/>
                  <a:moveTo>
                    <a:pt x="10936312" y="0"/>
                  </a:moveTo>
                  <a:lnTo>
                    <a:pt x="11081093" y="0"/>
                  </a:lnTo>
                  <a:lnTo>
                    <a:pt x="11081093" y="144780"/>
                  </a:lnTo>
                  <a:lnTo>
                    <a:pt x="10936312" y="144780"/>
                  </a:lnTo>
                  <a:lnTo>
                    <a:pt x="10936312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0936312" y="0"/>
                  </a:lnTo>
                  <a:lnTo>
                    <a:pt x="1093631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6015275" y="5534942"/>
            <a:ext cx="3232527" cy="3003250"/>
            <a:chOff x="0" y="0"/>
            <a:chExt cx="9277985" cy="8619916"/>
          </a:xfrm>
        </p:grpSpPr>
        <p:sp>
          <p:nvSpPr>
            <p:cNvPr id="17" name="Freeform 17"/>
            <p:cNvSpPr/>
            <p:nvPr/>
          </p:nvSpPr>
          <p:spPr>
            <a:xfrm>
              <a:off x="72390" y="72390"/>
              <a:ext cx="9133205" cy="8475136"/>
            </a:xfrm>
            <a:custGeom>
              <a:avLst/>
              <a:gdLst/>
              <a:ahLst/>
              <a:cxnLst/>
              <a:rect l="l" t="t" r="r" b="b"/>
              <a:pathLst>
                <a:path w="9133205" h="8475136">
                  <a:moveTo>
                    <a:pt x="0" y="0"/>
                  </a:moveTo>
                  <a:lnTo>
                    <a:pt x="9133205" y="0"/>
                  </a:lnTo>
                  <a:lnTo>
                    <a:pt x="9133205" y="8475136"/>
                  </a:lnTo>
                  <a:lnTo>
                    <a:pt x="0" y="8475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3535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0" y="0"/>
              <a:ext cx="9277986" cy="8619916"/>
            </a:xfrm>
            <a:custGeom>
              <a:avLst/>
              <a:gdLst/>
              <a:ahLst/>
              <a:cxnLst/>
              <a:rect l="l" t="t" r="r" b="b"/>
              <a:pathLst>
                <a:path w="9277986" h="8619916">
                  <a:moveTo>
                    <a:pt x="9133205" y="8475136"/>
                  </a:moveTo>
                  <a:lnTo>
                    <a:pt x="9277986" y="8475136"/>
                  </a:lnTo>
                  <a:lnTo>
                    <a:pt x="9277986" y="8619916"/>
                  </a:lnTo>
                  <a:lnTo>
                    <a:pt x="9133205" y="8619916"/>
                  </a:lnTo>
                  <a:lnTo>
                    <a:pt x="9133205" y="847513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8475136"/>
                  </a:lnTo>
                  <a:lnTo>
                    <a:pt x="0" y="8475136"/>
                  </a:lnTo>
                  <a:lnTo>
                    <a:pt x="0" y="144780"/>
                  </a:lnTo>
                  <a:close/>
                  <a:moveTo>
                    <a:pt x="0" y="8475136"/>
                  </a:moveTo>
                  <a:lnTo>
                    <a:pt x="144780" y="8475136"/>
                  </a:lnTo>
                  <a:lnTo>
                    <a:pt x="144780" y="8619916"/>
                  </a:lnTo>
                  <a:lnTo>
                    <a:pt x="0" y="8619916"/>
                  </a:lnTo>
                  <a:lnTo>
                    <a:pt x="0" y="8475136"/>
                  </a:lnTo>
                  <a:close/>
                  <a:moveTo>
                    <a:pt x="9133205" y="144780"/>
                  </a:moveTo>
                  <a:lnTo>
                    <a:pt x="9277986" y="144780"/>
                  </a:lnTo>
                  <a:lnTo>
                    <a:pt x="9277986" y="8475136"/>
                  </a:lnTo>
                  <a:lnTo>
                    <a:pt x="9133205" y="8475136"/>
                  </a:lnTo>
                  <a:lnTo>
                    <a:pt x="9133205" y="144780"/>
                  </a:lnTo>
                  <a:close/>
                  <a:moveTo>
                    <a:pt x="144780" y="8475136"/>
                  </a:moveTo>
                  <a:lnTo>
                    <a:pt x="9133205" y="8475136"/>
                  </a:lnTo>
                  <a:lnTo>
                    <a:pt x="9133205" y="8619916"/>
                  </a:lnTo>
                  <a:lnTo>
                    <a:pt x="144780" y="8619916"/>
                  </a:lnTo>
                  <a:lnTo>
                    <a:pt x="144780" y="8475136"/>
                  </a:lnTo>
                  <a:close/>
                  <a:moveTo>
                    <a:pt x="9133205" y="0"/>
                  </a:moveTo>
                  <a:lnTo>
                    <a:pt x="9277986" y="0"/>
                  </a:lnTo>
                  <a:lnTo>
                    <a:pt x="9277986" y="144780"/>
                  </a:lnTo>
                  <a:lnTo>
                    <a:pt x="9133205" y="144780"/>
                  </a:lnTo>
                  <a:lnTo>
                    <a:pt x="913320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9133205" y="0"/>
                  </a:lnTo>
                  <a:lnTo>
                    <a:pt x="913320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9" name="TextBox 19"/>
          <p:cNvSpPr txBox="1"/>
          <p:nvPr/>
        </p:nvSpPr>
        <p:spPr>
          <a:xfrm>
            <a:off x="6015275" y="4561450"/>
            <a:ext cx="3232527" cy="698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600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VT323 Bold"/>
              </a:rPr>
              <a:t>Genres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9895719" y="4381708"/>
            <a:ext cx="3860744" cy="4532951"/>
            <a:chOff x="0" y="0"/>
            <a:chExt cx="11081092" cy="13010457"/>
          </a:xfrm>
        </p:grpSpPr>
        <p:sp>
          <p:nvSpPr>
            <p:cNvPr id="21" name="Freeform 21"/>
            <p:cNvSpPr/>
            <p:nvPr/>
          </p:nvSpPr>
          <p:spPr>
            <a:xfrm>
              <a:off x="72390" y="72390"/>
              <a:ext cx="10936312" cy="12865677"/>
            </a:xfrm>
            <a:custGeom>
              <a:avLst/>
              <a:gdLst/>
              <a:ahLst/>
              <a:cxnLst/>
              <a:rect l="l" t="t" r="r" b="b"/>
              <a:pathLst>
                <a:path w="10936312" h="12865677">
                  <a:moveTo>
                    <a:pt x="0" y="0"/>
                  </a:moveTo>
                  <a:lnTo>
                    <a:pt x="10936312" y="0"/>
                  </a:lnTo>
                  <a:lnTo>
                    <a:pt x="10936312" y="12865677"/>
                  </a:lnTo>
                  <a:lnTo>
                    <a:pt x="0" y="128656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0" y="0"/>
              <a:ext cx="11081093" cy="13010457"/>
            </a:xfrm>
            <a:custGeom>
              <a:avLst/>
              <a:gdLst/>
              <a:ahLst/>
              <a:cxnLst/>
              <a:rect l="l" t="t" r="r" b="b"/>
              <a:pathLst>
                <a:path w="11081093" h="13010457">
                  <a:moveTo>
                    <a:pt x="10936312" y="12865677"/>
                  </a:moveTo>
                  <a:lnTo>
                    <a:pt x="11081093" y="12865677"/>
                  </a:lnTo>
                  <a:lnTo>
                    <a:pt x="11081093" y="13010457"/>
                  </a:lnTo>
                  <a:lnTo>
                    <a:pt x="10936312" y="13010457"/>
                  </a:lnTo>
                  <a:lnTo>
                    <a:pt x="10936312" y="12865677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2865677"/>
                  </a:lnTo>
                  <a:lnTo>
                    <a:pt x="0" y="12865677"/>
                  </a:lnTo>
                  <a:lnTo>
                    <a:pt x="0" y="144780"/>
                  </a:lnTo>
                  <a:close/>
                  <a:moveTo>
                    <a:pt x="0" y="12865677"/>
                  </a:moveTo>
                  <a:lnTo>
                    <a:pt x="144780" y="12865677"/>
                  </a:lnTo>
                  <a:lnTo>
                    <a:pt x="144780" y="13010457"/>
                  </a:lnTo>
                  <a:lnTo>
                    <a:pt x="0" y="13010457"/>
                  </a:lnTo>
                  <a:lnTo>
                    <a:pt x="0" y="12865677"/>
                  </a:lnTo>
                  <a:close/>
                  <a:moveTo>
                    <a:pt x="10936312" y="144780"/>
                  </a:moveTo>
                  <a:lnTo>
                    <a:pt x="11081093" y="144780"/>
                  </a:lnTo>
                  <a:lnTo>
                    <a:pt x="11081093" y="12865677"/>
                  </a:lnTo>
                  <a:lnTo>
                    <a:pt x="10936312" y="12865677"/>
                  </a:lnTo>
                  <a:lnTo>
                    <a:pt x="10936312" y="144780"/>
                  </a:lnTo>
                  <a:close/>
                  <a:moveTo>
                    <a:pt x="144780" y="12865677"/>
                  </a:moveTo>
                  <a:lnTo>
                    <a:pt x="10936312" y="12865677"/>
                  </a:lnTo>
                  <a:lnTo>
                    <a:pt x="10936312" y="13010457"/>
                  </a:lnTo>
                  <a:lnTo>
                    <a:pt x="144780" y="13010457"/>
                  </a:lnTo>
                  <a:lnTo>
                    <a:pt x="144780" y="12865677"/>
                  </a:lnTo>
                  <a:close/>
                  <a:moveTo>
                    <a:pt x="10936312" y="0"/>
                  </a:moveTo>
                  <a:lnTo>
                    <a:pt x="11081093" y="0"/>
                  </a:lnTo>
                  <a:lnTo>
                    <a:pt x="11081093" y="144780"/>
                  </a:lnTo>
                  <a:lnTo>
                    <a:pt x="10936312" y="144780"/>
                  </a:lnTo>
                  <a:lnTo>
                    <a:pt x="10936312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0936312" y="0"/>
                  </a:lnTo>
                  <a:lnTo>
                    <a:pt x="1093631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10209828" y="5534942"/>
            <a:ext cx="3232527" cy="3003250"/>
            <a:chOff x="0" y="0"/>
            <a:chExt cx="9277985" cy="8619916"/>
          </a:xfrm>
        </p:grpSpPr>
        <p:sp>
          <p:nvSpPr>
            <p:cNvPr id="24" name="Freeform 24"/>
            <p:cNvSpPr/>
            <p:nvPr/>
          </p:nvSpPr>
          <p:spPr>
            <a:xfrm>
              <a:off x="72390" y="72390"/>
              <a:ext cx="9133205" cy="8475136"/>
            </a:xfrm>
            <a:custGeom>
              <a:avLst/>
              <a:gdLst/>
              <a:ahLst/>
              <a:cxnLst/>
              <a:rect l="l" t="t" r="r" b="b"/>
              <a:pathLst>
                <a:path w="9133205" h="8475136">
                  <a:moveTo>
                    <a:pt x="0" y="0"/>
                  </a:moveTo>
                  <a:lnTo>
                    <a:pt x="9133205" y="0"/>
                  </a:lnTo>
                  <a:lnTo>
                    <a:pt x="9133205" y="8475136"/>
                  </a:lnTo>
                  <a:lnTo>
                    <a:pt x="0" y="8475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3535"/>
            </a:solidFill>
          </p:spPr>
        </p:sp>
        <p:sp>
          <p:nvSpPr>
            <p:cNvPr id="25" name="Freeform 25"/>
            <p:cNvSpPr/>
            <p:nvPr/>
          </p:nvSpPr>
          <p:spPr>
            <a:xfrm>
              <a:off x="0" y="0"/>
              <a:ext cx="9277986" cy="8619916"/>
            </a:xfrm>
            <a:custGeom>
              <a:avLst/>
              <a:gdLst/>
              <a:ahLst/>
              <a:cxnLst/>
              <a:rect l="l" t="t" r="r" b="b"/>
              <a:pathLst>
                <a:path w="9277986" h="8619916">
                  <a:moveTo>
                    <a:pt x="9133205" y="8475136"/>
                  </a:moveTo>
                  <a:lnTo>
                    <a:pt x="9277986" y="8475136"/>
                  </a:lnTo>
                  <a:lnTo>
                    <a:pt x="9277986" y="8619916"/>
                  </a:lnTo>
                  <a:lnTo>
                    <a:pt x="9133205" y="8619916"/>
                  </a:lnTo>
                  <a:lnTo>
                    <a:pt x="9133205" y="847513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8475136"/>
                  </a:lnTo>
                  <a:lnTo>
                    <a:pt x="0" y="8475136"/>
                  </a:lnTo>
                  <a:lnTo>
                    <a:pt x="0" y="144780"/>
                  </a:lnTo>
                  <a:close/>
                  <a:moveTo>
                    <a:pt x="0" y="8475136"/>
                  </a:moveTo>
                  <a:lnTo>
                    <a:pt x="144780" y="8475136"/>
                  </a:lnTo>
                  <a:lnTo>
                    <a:pt x="144780" y="8619916"/>
                  </a:lnTo>
                  <a:lnTo>
                    <a:pt x="0" y="8619916"/>
                  </a:lnTo>
                  <a:lnTo>
                    <a:pt x="0" y="8475136"/>
                  </a:lnTo>
                  <a:close/>
                  <a:moveTo>
                    <a:pt x="9133205" y="144780"/>
                  </a:moveTo>
                  <a:lnTo>
                    <a:pt x="9277986" y="144780"/>
                  </a:lnTo>
                  <a:lnTo>
                    <a:pt x="9277986" y="8475136"/>
                  </a:lnTo>
                  <a:lnTo>
                    <a:pt x="9133205" y="8475136"/>
                  </a:lnTo>
                  <a:lnTo>
                    <a:pt x="9133205" y="144780"/>
                  </a:lnTo>
                  <a:close/>
                  <a:moveTo>
                    <a:pt x="144780" y="8475136"/>
                  </a:moveTo>
                  <a:lnTo>
                    <a:pt x="9133205" y="8475136"/>
                  </a:lnTo>
                  <a:lnTo>
                    <a:pt x="9133205" y="8619916"/>
                  </a:lnTo>
                  <a:lnTo>
                    <a:pt x="144780" y="8619916"/>
                  </a:lnTo>
                  <a:lnTo>
                    <a:pt x="144780" y="8475136"/>
                  </a:lnTo>
                  <a:close/>
                  <a:moveTo>
                    <a:pt x="9133205" y="0"/>
                  </a:moveTo>
                  <a:lnTo>
                    <a:pt x="9277986" y="0"/>
                  </a:lnTo>
                  <a:lnTo>
                    <a:pt x="9277986" y="144780"/>
                  </a:lnTo>
                  <a:lnTo>
                    <a:pt x="9133205" y="144780"/>
                  </a:lnTo>
                  <a:lnTo>
                    <a:pt x="913320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9133205" y="0"/>
                  </a:lnTo>
                  <a:lnTo>
                    <a:pt x="913320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6" name="TextBox 26"/>
          <p:cNvSpPr txBox="1"/>
          <p:nvPr/>
        </p:nvSpPr>
        <p:spPr>
          <a:xfrm>
            <a:off x="10209828" y="4561450"/>
            <a:ext cx="3232527" cy="698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600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VT323 Bold"/>
              </a:rPr>
              <a:t>Platforms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14253773" y="4381708"/>
            <a:ext cx="3860744" cy="4532951"/>
            <a:chOff x="0" y="0"/>
            <a:chExt cx="11081092" cy="13010457"/>
          </a:xfrm>
        </p:grpSpPr>
        <p:sp>
          <p:nvSpPr>
            <p:cNvPr id="28" name="Freeform 28"/>
            <p:cNvSpPr/>
            <p:nvPr/>
          </p:nvSpPr>
          <p:spPr>
            <a:xfrm>
              <a:off x="72390" y="72390"/>
              <a:ext cx="10936312" cy="12865677"/>
            </a:xfrm>
            <a:custGeom>
              <a:avLst/>
              <a:gdLst/>
              <a:ahLst/>
              <a:cxnLst/>
              <a:rect l="l" t="t" r="r" b="b"/>
              <a:pathLst>
                <a:path w="10936312" h="12865677">
                  <a:moveTo>
                    <a:pt x="0" y="0"/>
                  </a:moveTo>
                  <a:lnTo>
                    <a:pt x="10936312" y="0"/>
                  </a:lnTo>
                  <a:lnTo>
                    <a:pt x="10936312" y="12865677"/>
                  </a:lnTo>
                  <a:lnTo>
                    <a:pt x="0" y="128656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9" name="Freeform 29"/>
            <p:cNvSpPr/>
            <p:nvPr/>
          </p:nvSpPr>
          <p:spPr>
            <a:xfrm>
              <a:off x="0" y="0"/>
              <a:ext cx="11081093" cy="13010457"/>
            </a:xfrm>
            <a:custGeom>
              <a:avLst/>
              <a:gdLst/>
              <a:ahLst/>
              <a:cxnLst/>
              <a:rect l="l" t="t" r="r" b="b"/>
              <a:pathLst>
                <a:path w="11081093" h="13010457">
                  <a:moveTo>
                    <a:pt x="10936312" y="12865677"/>
                  </a:moveTo>
                  <a:lnTo>
                    <a:pt x="11081093" y="12865677"/>
                  </a:lnTo>
                  <a:lnTo>
                    <a:pt x="11081093" y="13010457"/>
                  </a:lnTo>
                  <a:lnTo>
                    <a:pt x="10936312" y="13010457"/>
                  </a:lnTo>
                  <a:lnTo>
                    <a:pt x="10936312" y="12865677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2865677"/>
                  </a:lnTo>
                  <a:lnTo>
                    <a:pt x="0" y="12865677"/>
                  </a:lnTo>
                  <a:lnTo>
                    <a:pt x="0" y="144780"/>
                  </a:lnTo>
                  <a:close/>
                  <a:moveTo>
                    <a:pt x="0" y="12865677"/>
                  </a:moveTo>
                  <a:lnTo>
                    <a:pt x="144780" y="12865677"/>
                  </a:lnTo>
                  <a:lnTo>
                    <a:pt x="144780" y="13010457"/>
                  </a:lnTo>
                  <a:lnTo>
                    <a:pt x="0" y="13010457"/>
                  </a:lnTo>
                  <a:lnTo>
                    <a:pt x="0" y="12865677"/>
                  </a:lnTo>
                  <a:close/>
                  <a:moveTo>
                    <a:pt x="10936312" y="144780"/>
                  </a:moveTo>
                  <a:lnTo>
                    <a:pt x="11081093" y="144780"/>
                  </a:lnTo>
                  <a:lnTo>
                    <a:pt x="11081093" y="12865677"/>
                  </a:lnTo>
                  <a:lnTo>
                    <a:pt x="10936312" y="12865677"/>
                  </a:lnTo>
                  <a:lnTo>
                    <a:pt x="10936312" y="144780"/>
                  </a:lnTo>
                  <a:close/>
                  <a:moveTo>
                    <a:pt x="144780" y="12865677"/>
                  </a:moveTo>
                  <a:lnTo>
                    <a:pt x="10936312" y="12865677"/>
                  </a:lnTo>
                  <a:lnTo>
                    <a:pt x="10936312" y="13010457"/>
                  </a:lnTo>
                  <a:lnTo>
                    <a:pt x="144780" y="13010457"/>
                  </a:lnTo>
                  <a:lnTo>
                    <a:pt x="144780" y="12865677"/>
                  </a:lnTo>
                  <a:close/>
                  <a:moveTo>
                    <a:pt x="10936312" y="0"/>
                  </a:moveTo>
                  <a:lnTo>
                    <a:pt x="11081093" y="0"/>
                  </a:lnTo>
                  <a:lnTo>
                    <a:pt x="11081093" y="144780"/>
                  </a:lnTo>
                  <a:lnTo>
                    <a:pt x="10936312" y="144780"/>
                  </a:lnTo>
                  <a:lnTo>
                    <a:pt x="10936312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0936312" y="0"/>
                  </a:lnTo>
                  <a:lnTo>
                    <a:pt x="1093631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30" name="TextBox 30"/>
          <p:cNvSpPr txBox="1"/>
          <p:nvPr/>
        </p:nvSpPr>
        <p:spPr>
          <a:xfrm>
            <a:off x="14567882" y="4561450"/>
            <a:ext cx="3232527" cy="698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600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VT323 Bold"/>
              </a:rPr>
              <a:t>Owners</a:t>
            </a:r>
          </a:p>
        </p:txBody>
      </p:sp>
      <p:grpSp>
        <p:nvGrpSpPr>
          <p:cNvPr id="31" name="Group 31"/>
          <p:cNvGrpSpPr/>
          <p:nvPr/>
        </p:nvGrpSpPr>
        <p:grpSpPr>
          <a:xfrm>
            <a:off x="14567882" y="5582513"/>
            <a:ext cx="3232527" cy="3003250"/>
            <a:chOff x="0" y="0"/>
            <a:chExt cx="9277985" cy="8619916"/>
          </a:xfrm>
        </p:grpSpPr>
        <p:sp>
          <p:nvSpPr>
            <p:cNvPr id="32" name="Freeform 32"/>
            <p:cNvSpPr/>
            <p:nvPr/>
          </p:nvSpPr>
          <p:spPr>
            <a:xfrm>
              <a:off x="72390" y="72390"/>
              <a:ext cx="9133205" cy="8475136"/>
            </a:xfrm>
            <a:custGeom>
              <a:avLst/>
              <a:gdLst/>
              <a:ahLst/>
              <a:cxnLst/>
              <a:rect l="l" t="t" r="r" b="b"/>
              <a:pathLst>
                <a:path w="9133205" h="8475136">
                  <a:moveTo>
                    <a:pt x="0" y="0"/>
                  </a:moveTo>
                  <a:lnTo>
                    <a:pt x="9133205" y="0"/>
                  </a:lnTo>
                  <a:lnTo>
                    <a:pt x="9133205" y="8475136"/>
                  </a:lnTo>
                  <a:lnTo>
                    <a:pt x="0" y="8475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3535"/>
            </a:solidFill>
          </p:spPr>
        </p:sp>
        <p:sp>
          <p:nvSpPr>
            <p:cNvPr id="33" name="Freeform 33"/>
            <p:cNvSpPr/>
            <p:nvPr/>
          </p:nvSpPr>
          <p:spPr>
            <a:xfrm>
              <a:off x="0" y="0"/>
              <a:ext cx="9277986" cy="8619916"/>
            </a:xfrm>
            <a:custGeom>
              <a:avLst/>
              <a:gdLst/>
              <a:ahLst/>
              <a:cxnLst/>
              <a:rect l="l" t="t" r="r" b="b"/>
              <a:pathLst>
                <a:path w="9277986" h="8619916">
                  <a:moveTo>
                    <a:pt x="9133205" y="8475136"/>
                  </a:moveTo>
                  <a:lnTo>
                    <a:pt x="9277986" y="8475136"/>
                  </a:lnTo>
                  <a:lnTo>
                    <a:pt x="9277986" y="8619916"/>
                  </a:lnTo>
                  <a:lnTo>
                    <a:pt x="9133205" y="8619916"/>
                  </a:lnTo>
                  <a:lnTo>
                    <a:pt x="9133205" y="847513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8475136"/>
                  </a:lnTo>
                  <a:lnTo>
                    <a:pt x="0" y="8475136"/>
                  </a:lnTo>
                  <a:lnTo>
                    <a:pt x="0" y="144780"/>
                  </a:lnTo>
                  <a:close/>
                  <a:moveTo>
                    <a:pt x="0" y="8475136"/>
                  </a:moveTo>
                  <a:lnTo>
                    <a:pt x="144780" y="8475136"/>
                  </a:lnTo>
                  <a:lnTo>
                    <a:pt x="144780" y="8619916"/>
                  </a:lnTo>
                  <a:lnTo>
                    <a:pt x="0" y="8619916"/>
                  </a:lnTo>
                  <a:lnTo>
                    <a:pt x="0" y="8475136"/>
                  </a:lnTo>
                  <a:close/>
                  <a:moveTo>
                    <a:pt x="9133205" y="144780"/>
                  </a:moveTo>
                  <a:lnTo>
                    <a:pt x="9277986" y="144780"/>
                  </a:lnTo>
                  <a:lnTo>
                    <a:pt x="9277986" y="8475136"/>
                  </a:lnTo>
                  <a:lnTo>
                    <a:pt x="9133205" y="8475136"/>
                  </a:lnTo>
                  <a:lnTo>
                    <a:pt x="9133205" y="144780"/>
                  </a:lnTo>
                  <a:close/>
                  <a:moveTo>
                    <a:pt x="144780" y="8475136"/>
                  </a:moveTo>
                  <a:lnTo>
                    <a:pt x="9133205" y="8475136"/>
                  </a:lnTo>
                  <a:lnTo>
                    <a:pt x="9133205" y="8619916"/>
                  </a:lnTo>
                  <a:lnTo>
                    <a:pt x="144780" y="8619916"/>
                  </a:lnTo>
                  <a:lnTo>
                    <a:pt x="144780" y="8475136"/>
                  </a:lnTo>
                  <a:close/>
                  <a:moveTo>
                    <a:pt x="9133205" y="0"/>
                  </a:moveTo>
                  <a:lnTo>
                    <a:pt x="9277986" y="0"/>
                  </a:lnTo>
                  <a:lnTo>
                    <a:pt x="9277986" y="144780"/>
                  </a:lnTo>
                  <a:lnTo>
                    <a:pt x="9133205" y="144780"/>
                  </a:lnTo>
                  <a:lnTo>
                    <a:pt x="913320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9133205" y="0"/>
                  </a:lnTo>
                  <a:lnTo>
                    <a:pt x="913320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34" name="TextBox 34"/>
          <p:cNvSpPr txBox="1"/>
          <p:nvPr/>
        </p:nvSpPr>
        <p:spPr>
          <a:xfrm>
            <a:off x="1629706" y="6460568"/>
            <a:ext cx="3194943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was about 16 column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4605465" y="6581509"/>
            <a:ext cx="3194943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was about 12 column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247411" y="6581509"/>
            <a:ext cx="3194943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was about 4 column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5949057" y="6581509"/>
            <a:ext cx="3194943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was about 17 column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649669" y="2001381"/>
            <a:ext cx="13179162" cy="1992527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3" name="AutoShape 3"/>
          <p:cNvSpPr/>
          <p:nvPr/>
        </p:nvSpPr>
        <p:spPr>
          <a:xfrm>
            <a:off x="2459169" y="1810881"/>
            <a:ext cx="13179162" cy="1992527"/>
          </a:xfrm>
          <a:prstGeom prst="rect">
            <a:avLst/>
          </a:prstGeom>
          <a:solidFill>
            <a:srgbClr val="FFD93B"/>
          </a:solidFill>
        </p:spPr>
      </p:sp>
      <p:sp>
        <p:nvSpPr>
          <p:cNvPr id="4" name="TextBox 4"/>
          <p:cNvSpPr txBox="1"/>
          <p:nvPr/>
        </p:nvSpPr>
        <p:spPr>
          <a:xfrm>
            <a:off x="2863125" y="2407094"/>
            <a:ext cx="12371250" cy="1009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8000">
                <a:solidFill>
                  <a:srgbClr val="000000"/>
                </a:solidFill>
                <a:latin typeface="VT323 Bold"/>
              </a:rPr>
              <a:t>Linear Regression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2459169" y="4544023"/>
            <a:ext cx="5907007" cy="4532951"/>
            <a:chOff x="0" y="0"/>
            <a:chExt cx="16954266" cy="13010457"/>
          </a:xfrm>
        </p:grpSpPr>
        <p:sp>
          <p:nvSpPr>
            <p:cNvPr id="6" name="Freeform 6"/>
            <p:cNvSpPr/>
            <p:nvPr/>
          </p:nvSpPr>
          <p:spPr>
            <a:xfrm>
              <a:off x="72390" y="72390"/>
              <a:ext cx="16809487" cy="12865677"/>
            </a:xfrm>
            <a:custGeom>
              <a:avLst/>
              <a:gdLst/>
              <a:ahLst/>
              <a:cxnLst/>
              <a:rect l="l" t="t" r="r" b="b"/>
              <a:pathLst>
                <a:path w="16809487" h="12865677">
                  <a:moveTo>
                    <a:pt x="0" y="0"/>
                  </a:moveTo>
                  <a:lnTo>
                    <a:pt x="16809487" y="0"/>
                  </a:lnTo>
                  <a:lnTo>
                    <a:pt x="16809487" y="12865677"/>
                  </a:lnTo>
                  <a:lnTo>
                    <a:pt x="0" y="128656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16954266" cy="13010457"/>
            </a:xfrm>
            <a:custGeom>
              <a:avLst/>
              <a:gdLst/>
              <a:ahLst/>
              <a:cxnLst/>
              <a:rect l="l" t="t" r="r" b="b"/>
              <a:pathLst>
                <a:path w="16954266" h="13010457">
                  <a:moveTo>
                    <a:pt x="16809487" y="12865677"/>
                  </a:moveTo>
                  <a:lnTo>
                    <a:pt x="16954266" y="12865677"/>
                  </a:lnTo>
                  <a:lnTo>
                    <a:pt x="16954266" y="13010457"/>
                  </a:lnTo>
                  <a:lnTo>
                    <a:pt x="16809487" y="13010457"/>
                  </a:lnTo>
                  <a:lnTo>
                    <a:pt x="16809487" y="12865677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2865677"/>
                  </a:lnTo>
                  <a:lnTo>
                    <a:pt x="0" y="12865677"/>
                  </a:lnTo>
                  <a:lnTo>
                    <a:pt x="0" y="144780"/>
                  </a:lnTo>
                  <a:close/>
                  <a:moveTo>
                    <a:pt x="0" y="12865677"/>
                  </a:moveTo>
                  <a:lnTo>
                    <a:pt x="144780" y="12865677"/>
                  </a:lnTo>
                  <a:lnTo>
                    <a:pt x="144780" y="13010457"/>
                  </a:lnTo>
                  <a:lnTo>
                    <a:pt x="0" y="13010457"/>
                  </a:lnTo>
                  <a:lnTo>
                    <a:pt x="0" y="12865677"/>
                  </a:lnTo>
                  <a:close/>
                  <a:moveTo>
                    <a:pt x="16809487" y="144780"/>
                  </a:moveTo>
                  <a:lnTo>
                    <a:pt x="16954266" y="144780"/>
                  </a:lnTo>
                  <a:lnTo>
                    <a:pt x="16954266" y="12865677"/>
                  </a:lnTo>
                  <a:lnTo>
                    <a:pt x="16809487" y="12865677"/>
                  </a:lnTo>
                  <a:lnTo>
                    <a:pt x="16809487" y="144780"/>
                  </a:lnTo>
                  <a:close/>
                  <a:moveTo>
                    <a:pt x="144780" y="12865677"/>
                  </a:moveTo>
                  <a:lnTo>
                    <a:pt x="16809487" y="12865677"/>
                  </a:lnTo>
                  <a:lnTo>
                    <a:pt x="16809487" y="13010457"/>
                  </a:lnTo>
                  <a:lnTo>
                    <a:pt x="144780" y="13010457"/>
                  </a:lnTo>
                  <a:lnTo>
                    <a:pt x="144780" y="12865677"/>
                  </a:lnTo>
                  <a:close/>
                  <a:moveTo>
                    <a:pt x="16809487" y="0"/>
                  </a:moveTo>
                  <a:lnTo>
                    <a:pt x="16954266" y="0"/>
                  </a:lnTo>
                  <a:lnTo>
                    <a:pt x="16954266" y="144780"/>
                  </a:lnTo>
                  <a:lnTo>
                    <a:pt x="16809487" y="144780"/>
                  </a:lnTo>
                  <a:lnTo>
                    <a:pt x="1680948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6809487" y="0"/>
                  </a:lnTo>
                  <a:lnTo>
                    <a:pt x="1680948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2819366" y="5697257"/>
            <a:ext cx="5186613" cy="3003250"/>
            <a:chOff x="0" y="0"/>
            <a:chExt cx="14886595" cy="8619916"/>
          </a:xfrm>
        </p:grpSpPr>
        <p:sp>
          <p:nvSpPr>
            <p:cNvPr id="9" name="Freeform 9"/>
            <p:cNvSpPr/>
            <p:nvPr/>
          </p:nvSpPr>
          <p:spPr>
            <a:xfrm>
              <a:off x="72390" y="72390"/>
              <a:ext cx="14741814" cy="8475136"/>
            </a:xfrm>
            <a:custGeom>
              <a:avLst/>
              <a:gdLst/>
              <a:ahLst/>
              <a:cxnLst/>
              <a:rect l="l" t="t" r="r" b="b"/>
              <a:pathLst>
                <a:path w="14741814" h="8475136">
                  <a:moveTo>
                    <a:pt x="0" y="0"/>
                  </a:moveTo>
                  <a:lnTo>
                    <a:pt x="14741814" y="0"/>
                  </a:lnTo>
                  <a:lnTo>
                    <a:pt x="14741814" y="8475136"/>
                  </a:lnTo>
                  <a:lnTo>
                    <a:pt x="0" y="8475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3535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14886595" cy="8619916"/>
            </a:xfrm>
            <a:custGeom>
              <a:avLst/>
              <a:gdLst/>
              <a:ahLst/>
              <a:cxnLst/>
              <a:rect l="l" t="t" r="r" b="b"/>
              <a:pathLst>
                <a:path w="14886595" h="8619916">
                  <a:moveTo>
                    <a:pt x="14741815" y="8475136"/>
                  </a:moveTo>
                  <a:lnTo>
                    <a:pt x="14886595" y="8475136"/>
                  </a:lnTo>
                  <a:lnTo>
                    <a:pt x="14886595" y="8619916"/>
                  </a:lnTo>
                  <a:lnTo>
                    <a:pt x="14741815" y="8619916"/>
                  </a:lnTo>
                  <a:lnTo>
                    <a:pt x="14741815" y="847513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8475136"/>
                  </a:lnTo>
                  <a:lnTo>
                    <a:pt x="0" y="8475136"/>
                  </a:lnTo>
                  <a:lnTo>
                    <a:pt x="0" y="144780"/>
                  </a:lnTo>
                  <a:close/>
                  <a:moveTo>
                    <a:pt x="0" y="8475136"/>
                  </a:moveTo>
                  <a:lnTo>
                    <a:pt x="144780" y="8475136"/>
                  </a:lnTo>
                  <a:lnTo>
                    <a:pt x="144780" y="8619916"/>
                  </a:lnTo>
                  <a:lnTo>
                    <a:pt x="0" y="8619916"/>
                  </a:lnTo>
                  <a:lnTo>
                    <a:pt x="0" y="8475136"/>
                  </a:lnTo>
                  <a:close/>
                  <a:moveTo>
                    <a:pt x="14741815" y="144780"/>
                  </a:moveTo>
                  <a:lnTo>
                    <a:pt x="14886595" y="144780"/>
                  </a:lnTo>
                  <a:lnTo>
                    <a:pt x="14886595" y="8475136"/>
                  </a:lnTo>
                  <a:lnTo>
                    <a:pt x="14741815" y="8475136"/>
                  </a:lnTo>
                  <a:lnTo>
                    <a:pt x="14741815" y="144780"/>
                  </a:lnTo>
                  <a:close/>
                  <a:moveTo>
                    <a:pt x="144780" y="8475136"/>
                  </a:moveTo>
                  <a:lnTo>
                    <a:pt x="14741815" y="8475136"/>
                  </a:lnTo>
                  <a:lnTo>
                    <a:pt x="14741815" y="8619916"/>
                  </a:lnTo>
                  <a:lnTo>
                    <a:pt x="144780" y="8619916"/>
                  </a:lnTo>
                  <a:lnTo>
                    <a:pt x="144780" y="8475136"/>
                  </a:lnTo>
                  <a:close/>
                  <a:moveTo>
                    <a:pt x="14741815" y="0"/>
                  </a:moveTo>
                  <a:lnTo>
                    <a:pt x="14886595" y="0"/>
                  </a:lnTo>
                  <a:lnTo>
                    <a:pt x="14886595" y="144780"/>
                  </a:lnTo>
                  <a:lnTo>
                    <a:pt x="14741815" y="144780"/>
                  </a:lnTo>
                  <a:lnTo>
                    <a:pt x="1474181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4741815" y="0"/>
                  </a:lnTo>
                  <a:lnTo>
                    <a:pt x="1474181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2819366" y="4949190"/>
            <a:ext cx="5186613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VT323"/>
              </a:rPr>
              <a:t>Training and testing R^2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186891" y="6109857"/>
            <a:ext cx="4451563" cy="2516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39"/>
              </a:lnSpc>
            </a:pPr>
            <a:r>
              <a:rPr lang="en-US" sz="3099">
                <a:solidFill>
                  <a:srgbClr val="FFFFFF"/>
                </a:solidFill>
                <a:latin typeface="Clear Sans Regular"/>
              </a:rPr>
              <a:t>T</a:t>
            </a:r>
            <a:r>
              <a:rPr lang="en-US" sz="3099">
                <a:solidFill>
                  <a:srgbClr val="FFFFFF"/>
                </a:solidFill>
                <a:latin typeface="Clear Sans Regular Bold"/>
              </a:rPr>
              <a:t>raining R^2 was : 0.18</a:t>
            </a:r>
          </a:p>
          <a:p>
            <a:pPr>
              <a:lnSpc>
                <a:spcPts val="4339"/>
              </a:lnSpc>
            </a:pPr>
            <a:endParaRPr lang="en-US" sz="3099">
              <a:solidFill>
                <a:srgbClr val="FFFFFF"/>
              </a:solidFill>
              <a:latin typeface="Clear Sans Regular Bold"/>
            </a:endParaRPr>
          </a:p>
          <a:p>
            <a:pPr>
              <a:lnSpc>
                <a:spcPts val="4339"/>
              </a:lnSpc>
            </a:pPr>
            <a:r>
              <a:rPr lang="en-US" sz="3099">
                <a:solidFill>
                  <a:srgbClr val="FFFFFF"/>
                </a:solidFill>
                <a:latin typeface="Clear Sans Regular Bold"/>
              </a:rPr>
              <a:t> </a:t>
            </a:r>
          </a:p>
          <a:p>
            <a:pPr>
              <a:lnSpc>
                <a:spcPts val="4339"/>
              </a:lnSpc>
            </a:pPr>
            <a:r>
              <a:rPr lang="en-US" sz="3099">
                <a:solidFill>
                  <a:srgbClr val="FFFFFF"/>
                </a:solidFill>
                <a:latin typeface="Clear Sans Regular Bold"/>
              </a:rPr>
              <a:t>Testing R^2 was: 0.045</a:t>
            </a:r>
          </a:p>
          <a:p>
            <a:pPr>
              <a:lnSpc>
                <a:spcPts val="2800"/>
              </a:lnSpc>
            </a:pPr>
            <a:endParaRPr lang="en-US" sz="3099">
              <a:solidFill>
                <a:srgbClr val="FFFFFF"/>
              </a:solidFill>
              <a:latin typeface="Clear Sans Regular Bold"/>
            </a:endParaRPr>
          </a:p>
        </p:txBody>
      </p:sp>
      <p:sp>
        <p:nvSpPr>
          <p:cNvPr id="13" name="AutoShape 13"/>
          <p:cNvSpPr/>
          <p:nvPr/>
        </p:nvSpPr>
        <p:spPr>
          <a:xfrm>
            <a:off x="9048750" y="4734523"/>
            <a:ext cx="6780081" cy="4342451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4" name="AutoShape 14"/>
          <p:cNvSpPr/>
          <p:nvPr/>
        </p:nvSpPr>
        <p:spPr>
          <a:xfrm>
            <a:off x="8837810" y="4544023"/>
            <a:ext cx="6800521" cy="4338629"/>
          </a:xfrm>
          <a:prstGeom prst="rect">
            <a:avLst/>
          </a:prstGeom>
          <a:solidFill>
            <a:srgbClr val="0056AF"/>
          </a:solidFill>
        </p:spPr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562504" y="5001072"/>
            <a:ext cx="1351133" cy="342453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649669" y="2001381"/>
            <a:ext cx="13179162" cy="1992527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3" name="AutoShape 3"/>
          <p:cNvSpPr/>
          <p:nvPr/>
        </p:nvSpPr>
        <p:spPr>
          <a:xfrm>
            <a:off x="2459169" y="1810881"/>
            <a:ext cx="13179162" cy="1992527"/>
          </a:xfrm>
          <a:prstGeom prst="rect">
            <a:avLst/>
          </a:prstGeom>
          <a:solidFill>
            <a:srgbClr val="FFD93B"/>
          </a:solidFill>
        </p:spPr>
      </p:sp>
      <p:sp>
        <p:nvSpPr>
          <p:cNvPr id="4" name="TextBox 4"/>
          <p:cNvSpPr txBox="1"/>
          <p:nvPr/>
        </p:nvSpPr>
        <p:spPr>
          <a:xfrm>
            <a:off x="2863125" y="2407095"/>
            <a:ext cx="12371250" cy="1009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8000">
                <a:solidFill>
                  <a:srgbClr val="000000"/>
                </a:solidFill>
                <a:latin typeface="VT323 Bold"/>
              </a:rPr>
              <a:t>Ridge Regression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2459169" y="4544023"/>
            <a:ext cx="5907007" cy="4532951"/>
            <a:chOff x="0" y="0"/>
            <a:chExt cx="16954266" cy="13010457"/>
          </a:xfrm>
        </p:grpSpPr>
        <p:sp>
          <p:nvSpPr>
            <p:cNvPr id="6" name="Freeform 6"/>
            <p:cNvSpPr/>
            <p:nvPr/>
          </p:nvSpPr>
          <p:spPr>
            <a:xfrm>
              <a:off x="72390" y="72390"/>
              <a:ext cx="16809487" cy="12865677"/>
            </a:xfrm>
            <a:custGeom>
              <a:avLst/>
              <a:gdLst/>
              <a:ahLst/>
              <a:cxnLst/>
              <a:rect l="l" t="t" r="r" b="b"/>
              <a:pathLst>
                <a:path w="16809487" h="12865677">
                  <a:moveTo>
                    <a:pt x="0" y="0"/>
                  </a:moveTo>
                  <a:lnTo>
                    <a:pt x="16809487" y="0"/>
                  </a:lnTo>
                  <a:lnTo>
                    <a:pt x="16809487" y="12865677"/>
                  </a:lnTo>
                  <a:lnTo>
                    <a:pt x="0" y="128656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16954266" cy="13010457"/>
            </a:xfrm>
            <a:custGeom>
              <a:avLst/>
              <a:gdLst/>
              <a:ahLst/>
              <a:cxnLst/>
              <a:rect l="l" t="t" r="r" b="b"/>
              <a:pathLst>
                <a:path w="16954266" h="13010457">
                  <a:moveTo>
                    <a:pt x="16809487" y="12865677"/>
                  </a:moveTo>
                  <a:lnTo>
                    <a:pt x="16954266" y="12865677"/>
                  </a:lnTo>
                  <a:lnTo>
                    <a:pt x="16954266" y="13010457"/>
                  </a:lnTo>
                  <a:lnTo>
                    <a:pt x="16809487" y="13010457"/>
                  </a:lnTo>
                  <a:lnTo>
                    <a:pt x="16809487" y="12865677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2865677"/>
                  </a:lnTo>
                  <a:lnTo>
                    <a:pt x="0" y="12865677"/>
                  </a:lnTo>
                  <a:lnTo>
                    <a:pt x="0" y="144780"/>
                  </a:lnTo>
                  <a:close/>
                  <a:moveTo>
                    <a:pt x="0" y="12865677"/>
                  </a:moveTo>
                  <a:lnTo>
                    <a:pt x="144780" y="12865677"/>
                  </a:lnTo>
                  <a:lnTo>
                    <a:pt x="144780" y="13010457"/>
                  </a:lnTo>
                  <a:lnTo>
                    <a:pt x="0" y="13010457"/>
                  </a:lnTo>
                  <a:lnTo>
                    <a:pt x="0" y="12865677"/>
                  </a:lnTo>
                  <a:close/>
                  <a:moveTo>
                    <a:pt x="16809487" y="144780"/>
                  </a:moveTo>
                  <a:lnTo>
                    <a:pt x="16954266" y="144780"/>
                  </a:lnTo>
                  <a:lnTo>
                    <a:pt x="16954266" y="12865677"/>
                  </a:lnTo>
                  <a:lnTo>
                    <a:pt x="16809487" y="12865677"/>
                  </a:lnTo>
                  <a:lnTo>
                    <a:pt x="16809487" y="144780"/>
                  </a:lnTo>
                  <a:close/>
                  <a:moveTo>
                    <a:pt x="144780" y="12865677"/>
                  </a:moveTo>
                  <a:lnTo>
                    <a:pt x="16809487" y="12865677"/>
                  </a:lnTo>
                  <a:lnTo>
                    <a:pt x="16809487" y="13010457"/>
                  </a:lnTo>
                  <a:lnTo>
                    <a:pt x="144780" y="13010457"/>
                  </a:lnTo>
                  <a:lnTo>
                    <a:pt x="144780" y="12865677"/>
                  </a:lnTo>
                  <a:close/>
                  <a:moveTo>
                    <a:pt x="16809487" y="0"/>
                  </a:moveTo>
                  <a:lnTo>
                    <a:pt x="16954266" y="0"/>
                  </a:lnTo>
                  <a:lnTo>
                    <a:pt x="16954266" y="144780"/>
                  </a:lnTo>
                  <a:lnTo>
                    <a:pt x="16809487" y="144780"/>
                  </a:lnTo>
                  <a:lnTo>
                    <a:pt x="1680948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6809487" y="0"/>
                  </a:lnTo>
                  <a:lnTo>
                    <a:pt x="1680948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2819366" y="5697257"/>
            <a:ext cx="5186613" cy="3003250"/>
            <a:chOff x="0" y="0"/>
            <a:chExt cx="14886595" cy="8619916"/>
          </a:xfrm>
        </p:grpSpPr>
        <p:sp>
          <p:nvSpPr>
            <p:cNvPr id="9" name="Freeform 9"/>
            <p:cNvSpPr/>
            <p:nvPr/>
          </p:nvSpPr>
          <p:spPr>
            <a:xfrm>
              <a:off x="72390" y="72390"/>
              <a:ext cx="14741814" cy="8475136"/>
            </a:xfrm>
            <a:custGeom>
              <a:avLst/>
              <a:gdLst/>
              <a:ahLst/>
              <a:cxnLst/>
              <a:rect l="l" t="t" r="r" b="b"/>
              <a:pathLst>
                <a:path w="14741814" h="8475136">
                  <a:moveTo>
                    <a:pt x="0" y="0"/>
                  </a:moveTo>
                  <a:lnTo>
                    <a:pt x="14741814" y="0"/>
                  </a:lnTo>
                  <a:lnTo>
                    <a:pt x="14741814" y="8475136"/>
                  </a:lnTo>
                  <a:lnTo>
                    <a:pt x="0" y="8475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3535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14886595" cy="8619916"/>
            </a:xfrm>
            <a:custGeom>
              <a:avLst/>
              <a:gdLst/>
              <a:ahLst/>
              <a:cxnLst/>
              <a:rect l="l" t="t" r="r" b="b"/>
              <a:pathLst>
                <a:path w="14886595" h="8619916">
                  <a:moveTo>
                    <a:pt x="14741815" y="8475136"/>
                  </a:moveTo>
                  <a:lnTo>
                    <a:pt x="14886595" y="8475136"/>
                  </a:lnTo>
                  <a:lnTo>
                    <a:pt x="14886595" y="8619916"/>
                  </a:lnTo>
                  <a:lnTo>
                    <a:pt x="14741815" y="8619916"/>
                  </a:lnTo>
                  <a:lnTo>
                    <a:pt x="14741815" y="847513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8475136"/>
                  </a:lnTo>
                  <a:lnTo>
                    <a:pt x="0" y="8475136"/>
                  </a:lnTo>
                  <a:lnTo>
                    <a:pt x="0" y="144780"/>
                  </a:lnTo>
                  <a:close/>
                  <a:moveTo>
                    <a:pt x="0" y="8475136"/>
                  </a:moveTo>
                  <a:lnTo>
                    <a:pt x="144780" y="8475136"/>
                  </a:lnTo>
                  <a:lnTo>
                    <a:pt x="144780" y="8619916"/>
                  </a:lnTo>
                  <a:lnTo>
                    <a:pt x="0" y="8619916"/>
                  </a:lnTo>
                  <a:lnTo>
                    <a:pt x="0" y="8475136"/>
                  </a:lnTo>
                  <a:close/>
                  <a:moveTo>
                    <a:pt x="14741815" y="144780"/>
                  </a:moveTo>
                  <a:lnTo>
                    <a:pt x="14886595" y="144780"/>
                  </a:lnTo>
                  <a:lnTo>
                    <a:pt x="14886595" y="8475136"/>
                  </a:lnTo>
                  <a:lnTo>
                    <a:pt x="14741815" y="8475136"/>
                  </a:lnTo>
                  <a:lnTo>
                    <a:pt x="14741815" y="144780"/>
                  </a:lnTo>
                  <a:close/>
                  <a:moveTo>
                    <a:pt x="144780" y="8475136"/>
                  </a:moveTo>
                  <a:lnTo>
                    <a:pt x="14741815" y="8475136"/>
                  </a:lnTo>
                  <a:lnTo>
                    <a:pt x="14741815" y="8619916"/>
                  </a:lnTo>
                  <a:lnTo>
                    <a:pt x="144780" y="8619916"/>
                  </a:lnTo>
                  <a:lnTo>
                    <a:pt x="144780" y="8475136"/>
                  </a:lnTo>
                  <a:close/>
                  <a:moveTo>
                    <a:pt x="14741815" y="0"/>
                  </a:moveTo>
                  <a:lnTo>
                    <a:pt x="14886595" y="0"/>
                  </a:lnTo>
                  <a:lnTo>
                    <a:pt x="14886595" y="144780"/>
                  </a:lnTo>
                  <a:lnTo>
                    <a:pt x="14741815" y="144780"/>
                  </a:lnTo>
                  <a:lnTo>
                    <a:pt x="1474181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4741815" y="0"/>
                  </a:lnTo>
                  <a:lnTo>
                    <a:pt x="1474181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2819366" y="4949190"/>
            <a:ext cx="5186613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VT323"/>
              </a:rPr>
              <a:t>Training and testing R^2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186891" y="6109857"/>
            <a:ext cx="4697748" cy="1973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39"/>
              </a:lnSpc>
            </a:pPr>
            <a:r>
              <a:rPr lang="en-US" sz="3099">
                <a:solidFill>
                  <a:srgbClr val="FFFFFF"/>
                </a:solidFill>
                <a:latin typeface="Clear Sans Regular"/>
              </a:rPr>
              <a:t>T</a:t>
            </a:r>
            <a:r>
              <a:rPr lang="en-US" sz="3099">
                <a:solidFill>
                  <a:srgbClr val="FFFFFF"/>
                </a:solidFill>
                <a:latin typeface="Clear Sans Regular Bold"/>
              </a:rPr>
              <a:t>raining R^2 was : 0.024</a:t>
            </a:r>
          </a:p>
          <a:p>
            <a:pPr>
              <a:lnSpc>
                <a:spcPts val="4339"/>
              </a:lnSpc>
            </a:pPr>
            <a:endParaRPr lang="en-US" sz="3099">
              <a:solidFill>
                <a:srgbClr val="FFFFFF"/>
              </a:solidFill>
              <a:latin typeface="Clear Sans Regular Bold"/>
            </a:endParaRPr>
          </a:p>
          <a:p>
            <a:pPr>
              <a:lnSpc>
                <a:spcPts val="4339"/>
              </a:lnSpc>
            </a:pPr>
            <a:r>
              <a:rPr lang="en-US" sz="3099">
                <a:solidFill>
                  <a:srgbClr val="FFFFFF"/>
                </a:solidFill>
                <a:latin typeface="Clear Sans Regular Bold"/>
              </a:rPr>
              <a:t>Testing R^2 was: 0.013</a:t>
            </a:r>
          </a:p>
          <a:p>
            <a:pPr>
              <a:lnSpc>
                <a:spcPts val="2800"/>
              </a:lnSpc>
            </a:pPr>
            <a:endParaRPr lang="en-US" sz="3099">
              <a:solidFill>
                <a:srgbClr val="FFFFFF"/>
              </a:solidFill>
              <a:latin typeface="Clear Sans Regular Bold"/>
            </a:endParaRPr>
          </a:p>
        </p:txBody>
      </p:sp>
      <p:sp>
        <p:nvSpPr>
          <p:cNvPr id="13" name="AutoShape 13"/>
          <p:cNvSpPr/>
          <p:nvPr/>
        </p:nvSpPr>
        <p:spPr>
          <a:xfrm>
            <a:off x="9048750" y="4734523"/>
            <a:ext cx="6780081" cy="4342451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4" name="AutoShape 14"/>
          <p:cNvSpPr/>
          <p:nvPr/>
        </p:nvSpPr>
        <p:spPr>
          <a:xfrm>
            <a:off x="8837810" y="4544023"/>
            <a:ext cx="6800521" cy="4338629"/>
          </a:xfrm>
          <a:prstGeom prst="rect">
            <a:avLst/>
          </a:prstGeom>
          <a:solidFill>
            <a:srgbClr val="0056AF"/>
          </a:solidFill>
        </p:spPr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562504" y="5001072"/>
            <a:ext cx="1351133" cy="342453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649669" y="2001381"/>
            <a:ext cx="13179162" cy="1992527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3" name="AutoShape 3"/>
          <p:cNvSpPr/>
          <p:nvPr/>
        </p:nvSpPr>
        <p:spPr>
          <a:xfrm>
            <a:off x="2459169" y="1810881"/>
            <a:ext cx="13179162" cy="1992527"/>
          </a:xfrm>
          <a:prstGeom prst="rect">
            <a:avLst/>
          </a:prstGeom>
          <a:solidFill>
            <a:srgbClr val="FFD93B"/>
          </a:solidFill>
        </p:spPr>
      </p:sp>
      <p:sp>
        <p:nvSpPr>
          <p:cNvPr id="4" name="TextBox 4"/>
          <p:cNvSpPr txBox="1"/>
          <p:nvPr/>
        </p:nvSpPr>
        <p:spPr>
          <a:xfrm>
            <a:off x="2863125" y="2407095"/>
            <a:ext cx="12371250" cy="1009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8000">
                <a:solidFill>
                  <a:srgbClr val="000000"/>
                </a:solidFill>
                <a:latin typeface="VT323 Bold"/>
              </a:rPr>
              <a:t>Gradient Boosting Regression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2459169" y="4544023"/>
            <a:ext cx="5907007" cy="4532951"/>
            <a:chOff x="0" y="0"/>
            <a:chExt cx="16954266" cy="13010457"/>
          </a:xfrm>
        </p:grpSpPr>
        <p:sp>
          <p:nvSpPr>
            <p:cNvPr id="6" name="Freeform 6"/>
            <p:cNvSpPr/>
            <p:nvPr/>
          </p:nvSpPr>
          <p:spPr>
            <a:xfrm>
              <a:off x="72390" y="72390"/>
              <a:ext cx="16809487" cy="12865677"/>
            </a:xfrm>
            <a:custGeom>
              <a:avLst/>
              <a:gdLst/>
              <a:ahLst/>
              <a:cxnLst/>
              <a:rect l="l" t="t" r="r" b="b"/>
              <a:pathLst>
                <a:path w="16809487" h="12865677">
                  <a:moveTo>
                    <a:pt x="0" y="0"/>
                  </a:moveTo>
                  <a:lnTo>
                    <a:pt x="16809487" y="0"/>
                  </a:lnTo>
                  <a:lnTo>
                    <a:pt x="16809487" y="12865677"/>
                  </a:lnTo>
                  <a:lnTo>
                    <a:pt x="0" y="128656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16954266" cy="13010457"/>
            </a:xfrm>
            <a:custGeom>
              <a:avLst/>
              <a:gdLst/>
              <a:ahLst/>
              <a:cxnLst/>
              <a:rect l="l" t="t" r="r" b="b"/>
              <a:pathLst>
                <a:path w="16954266" h="13010457">
                  <a:moveTo>
                    <a:pt x="16809487" y="12865677"/>
                  </a:moveTo>
                  <a:lnTo>
                    <a:pt x="16954266" y="12865677"/>
                  </a:lnTo>
                  <a:lnTo>
                    <a:pt x="16954266" y="13010457"/>
                  </a:lnTo>
                  <a:lnTo>
                    <a:pt x="16809487" y="13010457"/>
                  </a:lnTo>
                  <a:lnTo>
                    <a:pt x="16809487" y="12865677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2865677"/>
                  </a:lnTo>
                  <a:lnTo>
                    <a:pt x="0" y="12865677"/>
                  </a:lnTo>
                  <a:lnTo>
                    <a:pt x="0" y="144780"/>
                  </a:lnTo>
                  <a:close/>
                  <a:moveTo>
                    <a:pt x="0" y="12865677"/>
                  </a:moveTo>
                  <a:lnTo>
                    <a:pt x="144780" y="12865677"/>
                  </a:lnTo>
                  <a:lnTo>
                    <a:pt x="144780" y="13010457"/>
                  </a:lnTo>
                  <a:lnTo>
                    <a:pt x="0" y="13010457"/>
                  </a:lnTo>
                  <a:lnTo>
                    <a:pt x="0" y="12865677"/>
                  </a:lnTo>
                  <a:close/>
                  <a:moveTo>
                    <a:pt x="16809487" y="144780"/>
                  </a:moveTo>
                  <a:lnTo>
                    <a:pt x="16954266" y="144780"/>
                  </a:lnTo>
                  <a:lnTo>
                    <a:pt x="16954266" y="12865677"/>
                  </a:lnTo>
                  <a:lnTo>
                    <a:pt x="16809487" y="12865677"/>
                  </a:lnTo>
                  <a:lnTo>
                    <a:pt x="16809487" y="144780"/>
                  </a:lnTo>
                  <a:close/>
                  <a:moveTo>
                    <a:pt x="144780" y="12865677"/>
                  </a:moveTo>
                  <a:lnTo>
                    <a:pt x="16809487" y="12865677"/>
                  </a:lnTo>
                  <a:lnTo>
                    <a:pt x="16809487" y="13010457"/>
                  </a:lnTo>
                  <a:lnTo>
                    <a:pt x="144780" y="13010457"/>
                  </a:lnTo>
                  <a:lnTo>
                    <a:pt x="144780" y="12865677"/>
                  </a:lnTo>
                  <a:close/>
                  <a:moveTo>
                    <a:pt x="16809487" y="0"/>
                  </a:moveTo>
                  <a:lnTo>
                    <a:pt x="16954266" y="0"/>
                  </a:lnTo>
                  <a:lnTo>
                    <a:pt x="16954266" y="144780"/>
                  </a:lnTo>
                  <a:lnTo>
                    <a:pt x="16809487" y="144780"/>
                  </a:lnTo>
                  <a:lnTo>
                    <a:pt x="1680948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6809487" y="0"/>
                  </a:lnTo>
                  <a:lnTo>
                    <a:pt x="1680948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2819366" y="5697257"/>
            <a:ext cx="5186613" cy="3003250"/>
            <a:chOff x="0" y="0"/>
            <a:chExt cx="14886595" cy="8619916"/>
          </a:xfrm>
        </p:grpSpPr>
        <p:sp>
          <p:nvSpPr>
            <p:cNvPr id="9" name="Freeform 9"/>
            <p:cNvSpPr/>
            <p:nvPr/>
          </p:nvSpPr>
          <p:spPr>
            <a:xfrm>
              <a:off x="72390" y="72390"/>
              <a:ext cx="14741814" cy="8475136"/>
            </a:xfrm>
            <a:custGeom>
              <a:avLst/>
              <a:gdLst/>
              <a:ahLst/>
              <a:cxnLst/>
              <a:rect l="l" t="t" r="r" b="b"/>
              <a:pathLst>
                <a:path w="14741814" h="8475136">
                  <a:moveTo>
                    <a:pt x="0" y="0"/>
                  </a:moveTo>
                  <a:lnTo>
                    <a:pt x="14741814" y="0"/>
                  </a:lnTo>
                  <a:lnTo>
                    <a:pt x="14741814" y="8475136"/>
                  </a:lnTo>
                  <a:lnTo>
                    <a:pt x="0" y="8475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3535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14886595" cy="8619916"/>
            </a:xfrm>
            <a:custGeom>
              <a:avLst/>
              <a:gdLst/>
              <a:ahLst/>
              <a:cxnLst/>
              <a:rect l="l" t="t" r="r" b="b"/>
              <a:pathLst>
                <a:path w="14886595" h="8619916">
                  <a:moveTo>
                    <a:pt x="14741815" y="8475136"/>
                  </a:moveTo>
                  <a:lnTo>
                    <a:pt x="14886595" y="8475136"/>
                  </a:lnTo>
                  <a:lnTo>
                    <a:pt x="14886595" y="8619916"/>
                  </a:lnTo>
                  <a:lnTo>
                    <a:pt x="14741815" y="8619916"/>
                  </a:lnTo>
                  <a:lnTo>
                    <a:pt x="14741815" y="847513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8475136"/>
                  </a:lnTo>
                  <a:lnTo>
                    <a:pt x="0" y="8475136"/>
                  </a:lnTo>
                  <a:lnTo>
                    <a:pt x="0" y="144780"/>
                  </a:lnTo>
                  <a:close/>
                  <a:moveTo>
                    <a:pt x="0" y="8475136"/>
                  </a:moveTo>
                  <a:lnTo>
                    <a:pt x="144780" y="8475136"/>
                  </a:lnTo>
                  <a:lnTo>
                    <a:pt x="144780" y="8619916"/>
                  </a:lnTo>
                  <a:lnTo>
                    <a:pt x="0" y="8619916"/>
                  </a:lnTo>
                  <a:lnTo>
                    <a:pt x="0" y="8475136"/>
                  </a:lnTo>
                  <a:close/>
                  <a:moveTo>
                    <a:pt x="14741815" y="144780"/>
                  </a:moveTo>
                  <a:lnTo>
                    <a:pt x="14886595" y="144780"/>
                  </a:lnTo>
                  <a:lnTo>
                    <a:pt x="14886595" y="8475136"/>
                  </a:lnTo>
                  <a:lnTo>
                    <a:pt x="14741815" y="8475136"/>
                  </a:lnTo>
                  <a:lnTo>
                    <a:pt x="14741815" y="144780"/>
                  </a:lnTo>
                  <a:close/>
                  <a:moveTo>
                    <a:pt x="144780" y="8475136"/>
                  </a:moveTo>
                  <a:lnTo>
                    <a:pt x="14741815" y="8475136"/>
                  </a:lnTo>
                  <a:lnTo>
                    <a:pt x="14741815" y="8619916"/>
                  </a:lnTo>
                  <a:lnTo>
                    <a:pt x="144780" y="8619916"/>
                  </a:lnTo>
                  <a:lnTo>
                    <a:pt x="144780" y="8475136"/>
                  </a:lnTo>
                  <a:close/>
                  <a:moveTo>
                    <a:pt x="14741815" y="0"/>
                  </a:moveTo>
                  <a:lnTo>
                    <a:pt x="14886595" y="0"/>
                  </a:lnTo>
                  <a:lnTo>
                    <a:pt x="14886595" y="144780"/>
                  </a:lnTo>
                  <a:lnTo>
                    <a:pt x="14741815" y="144780"/>
                  </a:lnTo>
                  <a:lnTo>
                    <a:pt x="1474181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4741815" y="0"/>
                  </a:lnTo>
                  <a:lnTo>
                    <a:pt x="1474181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2819366" y="4949190"/>
            <a:ext cx="5186613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VT323"/>
              </a:rPr>
              <a:t>Training and testing R^2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186891" y="6109857"/>
            <a:ext cx="4697748" cy="1973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39"/>
              </a:lnSpc>
            </a:pPr>
            <a:r>
              <a:rPr lang="en-US" sz="3099">
                <a:solidFill>
                  <a:srgbClr val="FFFFFF"/>
                </a:solidFill>
                <a:latin typeface="Clear Sans Regular"/>
              </a:rPr>
              <a:t>T</a:t>
            </a:r>
            <a:r>
              <a:rPr lang="en-US" sz="3099">
                <a:solidFill>
                  <a:srgbClr val="FFFFFF"/>
                </a:solidFill>
                <a:latin typeface="Clear Sans Regular Bold"/>
              </a:rPr>
              <a:t>raining R^2 was : 0.67</a:t>
            </a:r>
          </a:p>
          <a:p>
            <a:pPr>
              <a:lnSpc>
                <a:spcPts val="4339"/>
              </a:lnSpc>
            </a:pPr>
            <a:endParaRPr lang="en-US" sz="3099">
              <a:solidFill>
                <a:srgbClr val="FFFFFF"/>
              </a:solidFill>
              <a:latin typeface="Clear Sans Regular Bold"/>
            </a:endParaRPr>
          </a:p>
          <a:p>
            <a:pPr>
              <a:lnSpc>
                <a:spcPts val="4339"/>
              </a:lnSpc>
            </a:pPr>
            <a:r>
              <a:rPr lang="en-US" sz="3099">
                <a:solidFill>
                  <a:srgbClr val="FFFFFF"/>
                </a:solidFill>
                <a:latin typeface="Clear Sans Regular Bold"/>
              </a:rPr>
              <a:t>Testing R^2 was: 0.91</a:t>
            </a:r>
          </a:p>
          <a:p>
            <a:pPr>
              <a:lnSpc>
                <a:spcPts val="2800"/>
              </a:lnSpc>
            </a:pPr>
            <a:endParaRPr lang="en-US" sz="3099">
              <a:solidFill>
                <a:srgbClr val="FFFFFF"/>
              </a:solidFill>
              <a:latin typeface="Clear Sans Regular Bold"/>
            </a:endParaRPr>
          </a:p>
        </p:txBody>
      </p:sp>
      <p:sp>
        <p:nvSpPr>
          <p:cNvPr id="13" name="AutoShape 13"/>
          <p:cNvSpPr/>
          <p:nvPr/>
        </p:nvSpPr>
        <p:spPr>
          <a:xfrm>
            <a:off x="9048750" y="4734523"/>
            <a:ext cx="6780081" cy="4342451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4" name="AutoShape 14"/>
          <p:cNvSpPr/>
          <p:nvPr/>
        </p:nvSpPr>
        <p:spPr>
          <a:xfrm>
            <a:off x="8837810" y="4544023"/>
            <a:ext cx="6800521" cy="4338629"/>
          </a:xfrm>
          <a:prstGeom prst="rect">
            <a:avLst/>
          </a:prstGeom>
          <a:solidFill>
            <a:srgbClr val="0056AF"/>
          </a:solidFill>
        </p:spPr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562504" y="5001072"/>
            <a:ext cx="1351133" cy="342453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020653" y="603600"/>
            <a:ext cx="14663440" cy="2613150"/>
            <a:chOff x="0" y="0"/>
            <a:chExt cx="19551254" cy="3484200"/>
          </a:xfrm>
        </p:grpSpPr>
        <p:sp>
          <p:nvSpPr>
            <p:cNvPr id="3" name="AutoShape 3"/>
            <p:cNvSpPr/>
            <p:nvPr/>
          </p:nvSpPr>
          <p:spPr>
            <a:xfrm>
              <a:off x="304046" y="304046"/>
              <a:ext cx="19247208" cy="3180154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0" y="0"/>
              <a:ext cx="19247208" cy="3180154"/>
            </a:xfrm>
            <a:prstGeom prst="rect">
              <a:avLst/>
            </a:prstGeom>
            <a:solidFill>
              <a:srgbClr val="FE3535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 l="3124"/>
          <a:stretch>
            <a:fillRect/>
          </a:stretch>
        </p:blipFill>
        <p:spPr>
          <a:xfrm>
            <a:off x="2397527" y="3381852"/>
            <a:ext cx="7386900" cy="7053226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632929" y="939343"/>
            <a:ext cx="11042658" cy="1924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8000">
                <a:solidFill>
                  <a:srgbClr val="FFFFFF"/>
                </a:solidFill>
                <a:latin typeface="VT323 Bold"/>
              </a:rPr>
              <a:t>Best Model: Random Forest Regression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144000" y="7001004"/>
            <a:ext cx="9144000" cy="2114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22"/>
              </a:lnSpc>
            </a:pPr>
            <a:r>
              <a:rPr lang="en-US" sz="3200" dirty="0">
                <a:solidFill>
                  <a:srgbClr val="000000"/>
                </a:solidFill>
              </a:rPr>
              <a:t>Mean Square Error =  1385.0406909248802</a:t>
            </a:r>
          </a:p>
          <a:p>
            <a:pPr algn="ctr">
              <a:lnSpc>
                <a:spcPts val="4222"/>
              </a:lnSpc>
            </a:pPr>
            <a:r>
              <a:rPr lang="en-US" sz="3200" dirty="0">
                <a:solidFill>
                  <a:srgbClr val="000000"/>
                </a:solidFill>
              </a:rPr>
              <a:t>Root Mean Square Error = 37.21613481979127</a:t>
            </a:r>
          </a:p>
          <a:p>
            <a:pPr algn="ctr">
              <a:lnSpc>
                <a:spcPts val="4222"/>
              </a:lnSpc>
            </a:pPr>
            <a:r>
              <a:rPr lang="en-US" sz="3200" dirty="0">
                <a:solidFill>
                  <a:srgbClr val="000000"/>
                </a:solidFill>
              </a:rPr>
              <a:t>Mean Absoluter Error= 26.202058333333326</a:t>
            </a:r>
          </a:p>
          <a:p>
            <a:pPr algn="ctr">
              <a:lnSpc>
                <a:spcPts val="4222"/>
              </a:lnSpc>
            </a:pPr>
            <a:endParaRPr lang="en-US" sz="1655" dirty="0">
              <a:solidFill>
                <a:srgbClr val="000000"/>
              </a:solidFill>
              <a:latin typeface="Arimo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119089" y="4858612"/>
            <a:ext cx="7526892" cy="1047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22"/>
              </a:lnSpc>
            </a:pPr>
            <a:r>
              <a:rPr lang="en-US" sz="3200" b="1" dirty="0">
                <a:solidFill>
                  <a:srgbClr val="000000"/>
                </a:solidFill>
              </a:rPr>
              <a:t>Training R^2 = 0.89</a:t>
            </a:r>
          </a:p>
          <a:p>
            <a:pPr algn="ctr">
              <a:lnSpc>
                <a:spcPts val="4222"/>
              </a:lnSpc>
            </a:pPr>
            <a:r>
              <a:rPr lang="en-US" sz="3200" b="1" dirty="0">
                <a:solidFill>
                  <a:srgbClr val="000000"/>
                </a:solidFill>
              </a:rPr>
              <a:t>Testing R^2 = 0.88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6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220700" y="2921130"/>
            <a:ext cx="13388894" cy="5272466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3" name="AutoShape 3"/>
          <p:cNvSpPr/>
          <p:nvPr/>
        </p:nvSpPr>
        <p:spPr>
          <a:xfrm>
            <a:off x="1999681" y="2700111"/>
            <a:ext cx="13388894" cy="5272466"/>
          </a:xfrm>
          <a:prstGeom prst="rect">
            <a:avLst/>
          </a:prstGeom>
          <a:solidFill>
            <a:srgbClr val="FE3535"/>
          </a:solidFill>
        </p:spPr>
      </p:sp>
      <p:grpSp>
        <p:nvGrpSpPr>
          <p:cNvPr id="4" name="Group 4"/>
          <p:cNvGrpSpPr/>
          <p:nvPr/>
        </p:nvGrpSpPr>
        <p:grpSpPr>
          <a:xfrm>
            <a:off x="3528372" y="3798570"/>
            <a:ext cx="10331513" cy="3075549"/>
            <a:chOff x="0" y="0"/>
            <a:chExt cx="13775351" cy="4100732"/>
          </a:xfrm>
        </p:grpSpPr>
        <p:sp>
          <p:nvSpPr>
            <p:cNvPr id="5" name="TextBox 5"/>
            <p:cNvSpPr txBox="1"/>
            <p:nvPr/>
          </p:nvSpPr>
          <p:spPr>
            <a:xfrm>
              <a:off x="0" y="695325"/>
              <a:ext cx="13775351" cy="27523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090"/>
                </a:lnSpc>
              </a:pPr>
              <a:r>
                <a:rPr lang="en-US" sz="17000">
                  <a:solidFill>
                    <a:srgbClr val="FFFFFF"/>
                  </a:solidFill>
                  <a:latin typeface="VT323 Bold"/>
                </a:rPr>
                <a:t>THANK YOU!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3553573"/>
              <a:ext cx="13775351" cy="547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49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9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87250" y="450002"/>
            <a:ext cx="7334062" cy="2183027"/>
            <a:chOff x="0" y="0"/>
            <a:chExt cx="9778749" cy="2910703"/>
          </a:xfrm>
        </p:grpSpPr>
        <p:sp>
          <p:nvSpPr>
            <p:cNvPr id="3" name="AutoShape 3"/>
            <p:cNvSpPr/>
            <p:nvPr/>
          </p:nvSpPr>
          <p:spPr>
            <a:xfrm>
              <a:off x="254000" y="254000"/>
              <a:ext cx="9524749" cy="2656703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0" y="0"/>
              <a:ext cx="9524749" cy="2656703"/>
            </a:xfrm>
            <a:prstGeom prst="rect">
              <a:avLst/>
            </a:prstGeom>
            <a:solidFill>
              <a:srgbClr val="0056AF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435732" y="1012760"/>
            <a:ext cx="6126870" cy="1110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09"/>
              </a:lnSpc>
            </a:pPr>
            <a:r>
              <a:rPr lang="en-US" sz="8899">
                <a:solidFill>
                  <a:srgbClr val="FFFFFF"/>
                </a:solidFill>
                <a:latin typeface="VT323 Bold"/>
              </a:rPr>
              <a:t>Content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3504729" y="3604775"/>
            <a:ext cx="5337611" cy="1411753"/>
            <a:chOff x="0" y="0"/>
            <a:chExt cx="7116814" cy="1882337"/>
          </a:xfrm>
        </p:grpSpPr>
        <p:sp>
          <p:nvSpPr>
            <p:cNvPr id="7" name="TextBox 7"/>
            <p:cNvSpPr txBox="1"/>
            <p:nvPr/>
          </p:nvSpPr>
          <p:spPr>
            <a:xfrm>
              <a:off x="0" y="-95250"/>
              <a:ext cx="7116814" cy="8995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600"/>
                </a:lnSpc>
              </a:pPr>
              <a:r>
                <a:rPr lang="en-US" sz="3999">
                  <a:solidFill>
                    <a:srgbClr val="000000"/>
                  </a:solidFill>
                  <a:latin typeface="VT323 Bold"/>
                </a:rPr>
                <a:t>Introduction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962646"/>
              <a:ext cx="7116814" cy="9196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</a:pPr>
              <a:endParaRPr/>
            </a:p>
            <a:p>
              <a:pPr>
                <a:lnSpc>
                  <a:spcPts val="280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698778" y="3388772"/>
            <a:ext cx="1097203" cy="1247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10000">
                <a:solidFill>
                  <a:srgbClr val="000000"/>
                </a:solidFill>
                <a:latin typeface="VT323 Bold"/>
              </a:rPr>
              <a:t>01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3504729" y="5122195"/>
            <a:ext cx="5337611" cy="1059328"/>
            <a:chOff x="0" y="0"/>
            <a:chExt cx="7116814" cy="1412437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95250"/>
              <a:ext cx="7116814" cy="8995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600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VT323 Bold"/>
                </a:rPr>
                <a:t>Dataset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962646"/>
              <a:ext cx="7116814" cy="4497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698778" y="4903247"/>
            <a:ext cx="1097203" cy="1247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10000">
                <a:solidFill>
                  <a:srgbClr val="000000"/>
                </a:solidFill>
                <a:latin typeface="VT323 Bold"/>
              </a:rPr>
              <a:t>02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98778" y="6439561"/>
            <a:ext cx="1097203" cy="1247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10000">
                <a:solidFill>
                  <a:srgbClr val="000000"/>
                </a:solidFill>
                <a:latin typeface="VT323 Bold"/>
              </a:rPr>
              <a:t>03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2675560" y="3577219"/>
            <a:ext cx="5337611" cy="1059328"/>
            <a:chOff x="0" y="0"/>
            <a:chExt cx="7116814" cy="1412437"/>
          </a:xfrm>
        </p:grpSpPr>
        <p:sp>
          <p:nvSpPr>
            <p:cNvPr id="16" name="TextBox 16"/>
            <p:cNvSpPr txBox="1"/>
            <p:nvPr/>
          </p:nvSpPr>
          <p:spPr>
            <a:xfrm>
              <a:off x="0" y="-95250"/>
              <a:ext cx="7116814" cy="8995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600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VT323 Bold"/>
                </a:rPr>
                <a:t>Data Warngling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962646"/>
              <a:ext cx="7116814" cy="4497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0952785" y="6417722"/>
            <a:ext cx="1097203" cy="1247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10000">
                <a:solidFill>
                  <a:srgbClr val="000000"/>
                </a:solidFill>
                <a:latin typeface="VT323 Bold"/>
              </a:rPr>
              <a:t>06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952785" y="4903247"/>
            <a:ext cx="1097203" cy="1247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10000">
                <a:solidFill>
                  <a:srgbClr val="000000"/>
                </a:solidFill>
                <a:latin typeface="VT323 Bold"/>
              </a:rPr>
              <a:t>05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12675560" y="6628008"/>
            <a:ext cx="5337611" cy="1411753"/>
            <a:chOff x="0" y="0"/>
            <a:chExt cx="7116814" cy="1882337"/>
          </a:xfrm>
        </p:grpSpPr>
        <p:sp>
          <p:nvSpPr>
            <p:cNvPr id="21" name="TextBox 21"/>
            <p:cNvSpPr txBox="1"/>
            <p:nvPr/>
          </p:nvSpPr>
          <p:spPr>
            <a:xfrm>
              <a:off x="0" y="-95250"/>
              <a:ext cx="7116814" cy="8995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600"/>
                </a:lnSpc>
              </a:pPr>
              <a:r>
                <a:rPr lang="en-US" sz="3999">
                  <a:solidFill>
                    <a:srgbClr val="000000"/>
                  </a:solidFill>
                  <a:latin typeface="VT323 Bold"/>
                </a:rPr>
                <a:t>Models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962646"/>
              <a:ext cx="7116814" cy="9196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</a:pPr>
              <a:endParaRPr/>
            </a:p>
            <a:p>
              <a:pPr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2675560" y="5122195"/>
            <a:ext cx="5337611" cy="1411753"/>
            <a:chOff x="0" y="0"/>
            <a:chExt cx="7116814" cy="1882337"/>
          </a:xfrm>
        </p:grpSpPr>
        <p:sp>
          <p:nvSpPr>
            <p:cNvPr id="24" name="TextBox 24"/>
            <p:cNvSpPr txBox="1"/>
            <p:nvPr/>
          </p:nvSpPr>
          <p:spPr>
            <a:xfrm>
              <a:off x="0" y="-95250"/>
              <a:ext cx="7116814" cy="8995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600"/>
                </a:lnSpc>
              </a:pPr>
              <a:r>
                <a:rPr lang="en-US" sz="3999">
                  <a:solidFill>
                    <a:srgbClr val="000000"/>
                  </a:solidFill>
                  <a:latin typeface="VT323 Bold"/>
                </a:rPr>
                <a:t>EDA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962646"/>
              <a:ext cx="7116814" cy="9196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</a:pPr>
              <a:endParaRPr/>
            </a:p>
            <a:p>
              <a:pPr>
                <a:lnSpc>
                  <a:spcPts val="2800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6173534" y="8010525"/>
            <a:ext cx="1097203" cy="1247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10000">
                <a:solidFill>
                  <a:srgbClr val="000000"/>
                </a:solidFill>
                <a:latin typeface="VT323 Bold"/>
              </a:rPr>
              <a:t>07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7562603" y="8270065"/>
            <a:ext cx="5337611" cy="1411753"/>
            <a:chOff x="0" y="0"/>
            <a:chExt cx="7116814" cy="1882337"/>
          </a:xfrm>
        </p:grpSpPr>
        <p:sp>
          <p:nvSpPr>
            <p:cNvPr id="28" name="TextBox 28"/>
            <p:cNvSpPr txBox="1"/>
            <p:nvPr/>
          </p:nvSpPr>
          <p:spPr>
            <a:xfrm>
              <a:off x="0" y="-95250"/>
              <a:ext cx="7116814" cy="8995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600"/>
                </a:lnSpc>
              </a:pPr>
              <a:r>
                <a:rPr lang="en-US" sz="3999">
                  <a:solidFill>
                    <a:srgbClr val="000000"/>
                  </a:solidFill>
                  <a:latin typeface="VT323 Bold"/>
                </a:rPr>
                <a:t>Conclusion </a:t>
              </a: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962646"/>
              <a:ext cx="7116814" cy="9196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</a:pPr>
              <a:endParaRPr/>
            </a:p>
            <a:p>
              <a:pPr>
                <a:lnSpc>
                  <a:spcPts val="2800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10952785" y="3388772"/>
            <a:ext cx="1097203" cy="1247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10000">
                <a:solidFill>
                  <a:srgbClr val="000000"/>
                </a:solidFill>
                <a:latin typeface="VT323 Bold"/>
              </a:rPr>
              <a:t>04</a:t>
            </a:r>
          </a:p>
        </p:txBody>
      </p:sp>
      <p:grpSp>
        <p:nvGrpSpPr>
          <p:cNvPr id="31" name="Group 31"/>
          <p:cNvGrpSpPr/>
          <p:nvPr/>
        </p:nvGrpSpPr>
        <p:grpSpPr>
          <a:xfrm>
            <a:off x="3504729" y="6684497"/>
            <a:ext cx="5337611" cy="1059328"/>
            <a:chOff x="0" y="0"/>
            <a:chExt cx="7116814" cy="1412437"/>
          </a:xfrm>
        </p:grpSpPr>
        <p:sp>
          <p:nvSpPr>
            <p:cNvPr id="32" name="TextBox 32"/>
            <p:cNvSpPr txBox="1"/>
            <p:nvPr/>
          </p:nvSpPr>
          <p:spPr>
            <a:xfrm>
              <a:off x="0" y="-95250"/>
              <a:ext cx="7116814" cy="8995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600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VT323 Bold"/>
                </a:rPr>
                <a:t>Tools</a:t>
              </a: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962646"/>
              <a:ext cx="7116814" cy="4497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6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3360984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AutoShape 3"/>
          <p:cNvSpPr/>
          <p:nvPr/>
        </p:nvSpPr>
        <p:spPr>
          <a:xfrm>
            <a:off x="12500492" y="2234991"/>
            <a:ext cx="4555548" cy="6765084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4" name="AutoShape 4"/>
          <p:cNvSpPr/>
          <p:nvPr/>
        </p:nvSpPr>
        <p:spPr>
          <a:xfrm>
            <a:off x="12309992" y="2044491"/>
            <a:ext cx="4555548" cy="6765084"/>
          </a:xfrm>
          <a:prstGeom prst="rect">
            <a:avLst/>
          </a:prstGeom>
          <a:solidFill>
            <a:srgbClr val="FE3535"/>
          </a:solidFill>
        </p:spPr>
      </p:sp>
      <p:grpSp>
        <p:nvGrpSpPr>
          <p:cNvPr id="5" name="Group 5"/>
          <p:cNvGrpSpPr/>
          <p:nvPr/>
        </p:nvGrpSpPr>
        <p:grpSpPr>
          <a:xfrm>
            <a:off x="687250" y="450002"/>
            <a:ext cx="7334062" cy="2183027"/>
            <a:chOff x="0" y="0"/>
            <a:chExt cx="9778749" cy="2910703"/>
          </a:xfrm>
        </p:grpSpPr>
        <p:sp>
          <p:nvSpPr>
            <p:cNvPr id="6" name="AutoShape 6"/>
            <p:cNvSpPr/>
            <p:nvPr/>
          </p:nvSpPr>
          <p:spPr>
            <a:xfrm>
              <a:off x="254000" y="254000"/>
              <a:ext cx="9524749" cy="2656703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7" name="AutoShape 7"/>
            <p:cNvSpPr/>
            <p:nvPr/>
          </p:nvSpPr>
          <p:spPr>
            <a:xfrm>
              <a:off x="0" y="0"/>
              <a:ext cx="9524749" cy="2656703"/>
            </a:xfrm>
            <a:prstGeom prst="rect">
              <a:avLst/>
            </a:prstGeom>
            <a:solidFill>
              <a:srgbClr val="0056AF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 l="661" r="661"/>
          <a:stretch>
            <a:fillRect/>
          </a:stretch>
        </p:blipFill>
        <p:spPr>
          <a:xfrm>
            <a:off x="12565504" y="3568157"/>
            <a:ext cx="4044523" cy="4098751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1028700" y="3887030"/>
            <a:ext cx="9941825" cy="5469280"/>
            <a:chOff x="0" y="0"/>
            <a:chExt cx="13255767" cy="7292374"/>
          </a:xfrm>
        </p:grpSpPr>
        <p:sp>
          <p:nvSpPr>
            <p:cNvPr id="10" name="TextBox 10"/>
            <p:cNvSpPr txBox="1"/>
            <p:nvPr/>
          </p:nvSpPr>
          <p:spPr>
            <a:xfrm>
              <a:off x="0" y="209550"/>
              <a:ext cx="13255767" cy="60236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930"/>
                </a:lnSpc>
              </a:pPr>
              <a:r>
                <a:rPr lang="en-US" sz="7700">
                  <a:solidFill>
                    <a:srgbClr val="FFFFFF"/>
                  </a:solidFill>
                  <a:latin typeface="VT323 Bold"/>
                </a:rPr>
                <a:t>Steam is a popular video game digital distribution service where gamers view and download games of their interest.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6735690"/>
              <a:ext cx="13255767" cy="5566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2500">
                  <a:solidFill>
                    <a:srgbClr val="FFFFFF"/>
                  </a:solidFill>
                  <a:latin typeface="Clear Sans Regular Bold"/>
                </a:rPr>
                <a:t>64% of US adults and 70% of US minors are considered gamers.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593994" y="1105272"/>
            <a:ext cx="6126870" cy="1110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09"/>
              </a:lnSpc>
            </a:pPr>
            <a:r>
              <a:rPr lang="en-US" sz="8899">
                <a:solidFill>
                  <a:srgbClr val="FFFFFF"/>
                </a:solidFill>
                <a:latin typeface="VT323 Bold"/>
              </a:rPr>
              <a:t>Steam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06614" y="1372341"/>
            <a:ext cx="12249849" cy="2183027"/>
            <a:chOff x="0" y="0"/>
            <a:chExt cx="16333133" cy="2910703"/>
          </a:xfrm>
        </p:grpSpPr>
        <p:sp>
          <p:nvSpPr>
            <p:cNvPr id="3" name="AutoShape 3"/>
            <p:cNvSpPr/>
            <p:nvPr/>
          </p:nvSpPr>
          <p:spPr>
            <a:xfrm>
              <a:off x="254000" y="254000"/>
              <a:ext cx="16079133" cy="2656703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0" y="0"/>
              <a:ext cx="16079133" cy="2656703"/>
            </a:xfrm>
            <a:prstGeom prst="rect">
              <a:avLst/>
            </a:prstGeom>
            <a:solidFill>
              <a:srgbClr val="0056AF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 t="1" r="5178" b="1"/>
          <a:stretch>
            <a:fillRect/>
          </a:stretch>
        </p:blipFill>
        <p:spPr>
          <a:xfrm>
            <a:off x="1506614" y="4499267"/>
            <a:ext cx="14691221" cy="427998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2014959" y="1968554"/>
            <a:ext cx="11042658" cy="1009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8000">
                <a:solidFill>
                  <a:srgbClr val="FFFFFF"/>
                </a:solidFill>
                <a:latin typeface="VT323 Bold"/>
              </a:rPr>
              <a:t>Scraped Dataset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06614" y="1372341"/>
            <a:ext cx="12249849" cy="2183027"/>
            <a:chOff x="0" y="0"/>
            <a:chExt cx="16333133" cy="2910703"/>
          </a:xfrm>
        </p:grpSpPr>
        <p:sp>
          <p:nvSpPr>
            <p:cNvPr id="3" name="AutoShape 3"/>
            <p:cNvSpPr/>
            <p:nvPr/>
          </p:nvSpPr>
          <p:spPr>
            <a:xfrm>
              <a:off x="254000" y="254000"/>
              <a:ext cx="16079133" cy="2656703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0" y="0"/>
              <a:ext cx="16079133" cy="2656703"/>
            </a:xfrm>
            <a:prstGeom prst="rect">
              <a:avLst/>
            </a:prstGeom>
            <a:solidFill>
              <a:srgbClr val="0056AF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14959" y="3874611"/>
            <a:ext cx="14233790" cy="5620895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2014959" y="1968554"/>
            <a:ext cx="11042658" cy="1009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8000">
                <a:solidFill>
                  <a:srgbClr val="FFFFFF"/>
                </a:solidFill>
                <a:latin typeface="VT323 Bold"/>
              </a:rPr>
              <a:t>Another Dataset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22671" y="628650"/>
            <a:ext cx="11042658" cy="1009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8000">
                <a:solidFill>
                  <a:srgbClr val="FFFFFF"/>
                </a:solidFill>
                <a:latin typeface="VT323 Bold"/>
              </a:rPr>
              <a:t>Tools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406683" y="3273182"/>
            <a:ext cx="4790758" cy="2766661"/>
            <a:chOff x="0" y="0"/>
            <a:chExt cx="13750415" cy="7940860"/>
          </a:xfrm>
        </p:grpSpPr>
        <p:sp>
          <p:nvSpPr>
            <p:cNvPr id="4" name="Freeform 4"/>
            <p:cNvSpPr/>
            <p:nvPr/>
          </p:nvSpPr>
          <p:spPr>
            <a:xfrm>
              <a:off x="72390" y="72390"/>
              <a:ext cx="13605634" cy="7796080"/>
            </a:xfrm>
            <a:custGeom>
              <a:avLst/>
              <a:gdLst/>
              <a:ahLst/>
              <a:cxnLst/>
              <a:rect l="l" t="t" r="r" b="b"/>
              <a:pathLst>
                <a:path w="13605634" h="7796080">
                  <a:moveTo>
                    <a:pt x="0" y="0"/>
                  </a:moveTo>
                  <a:lnTo>
                    <a:pt x="13605634" y="0"/>
                  </a:lnTo>
                  <a:lnTo>
                    <a:pt x="13605634" y="7796080"/>
                  </a:lnTo>
                  <a:lnTo>
                    <a:pt x="0" y="7796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13750415" cy="7940860"/>
            </a:xfrm>
            <a:custGeom>
              <a:avLst/>
              <a:gdLst/>
              <a:ahLst/>
              <a:cxnLst/>
              <a:rect l="l" t="t" r="r" b="b"/>
              <a:pathLst>
                <a:path w="13750415" h="7940860">
                  <a:moveTo>
                    <a:pt x="13605635" y="7796080"/>
                  </a:moveTo>
                  <a:lnTo>
                    <a:pt x="13750415" y="7796080"/>
                  </a:lnTo>
                  <a:lnTo>
                    <a:pt x="13750415" y="7940860"/>
                  </a:lnTo>
                  <a:lnTo>
                    <a:pt x="13605635" y="7940860"/>
                  </a:lnTo>
                  <a:lnTo>
                    <a:pt x="13605635" y="779608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7796081"/>
                  </a:lnTo>
                  <a:lnTo>
                    <a:pt x="0" y="7796081"/>
                  </a:lnTo>
                  <a:lnTo>
                    <a:pt x="0" y="144780"/>
                  </a:lnTo>
                  <a:close/>
                  <a:moveTo>
                    <a:pt x="0" y="7796081"/>
                  </a:moveTo>
                  <a:lnTo>
                    <a:pt x="144780" y="7796081"/>
                  </a:lnTo>
                  <a:lnTo>
                    <a:pt x="144780" y="7940860"/>
                  </a:lnTo>
                  <a:lnTo>
                    <a:pt x="0" y="7940860"/>
                  </a:lnTo>
                  <a:lnTo>
                    <a:pt x="0" y="7796080"/>
                  </a:lnTo>
                  <a:close/>
                  <a:moveTo>
                    <a:pt x="13605635" y="144780"/>
                  </a:moveTo>
                  <a:lnTo>
                    <a:pt x="13750415" y="144780"/>
                  </a:lnTo>
                  <a:lnTo>
                    <a:pt x="13750415" y="7796081"/>
                  </a:lnTo>
                  <a:lnTo>
                    <a:pt x="13605635" y="7796081"/>
                  </a:lnTo>
                  <a:lnTo>
                    <a:pt x="13605635" y="144780"/>
                  </a:lnTo>
                  <a:close/>
                  <a:moveTo>
                    <a:pt x="144780" y="7796080"/>
                  </a:moveTo>
                  <a:lnTo>
                    <a:pt x="13605635" y="7796080"/>
                  </a:lnTo>
                  <a:lnTo>
                    <a:pt x="13605635" y="7940860"/>
                  </a:lnTo>
                  <a:lnTo>
                    <a:pt x="144780" y="7940860"/>
                  </a:lnTo>
                  <a:lnTo>
                    <a:pt x="144780" y="7796080"/>
                  </a:lnTo>
                  <a:close/>
                  <a:moveTo>
                    <a:pt x="13605635" y="0"/>
                  </a:moveTo>
                  <a:lnTo>
                    <a:pt x="13750415" y="0"/>
                  </a:lnTo>
                  <a:lnTo>
                    <a:pt x="13750415" y="144780"/>
                  </a:lnTo>
                  <a:lnTo>
                    <a:pt x="13605635" y="144780"/>
                  </a:lnTo>
                  <a:lnTo>
                    <a:pt x="1360563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3605635" y="0"/>
                  </a:lnTo>
                  <a:lnTo>
                    <a:pt x="1360563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2439199" y="4392898"/>
            <a:ext cx="3380526" cy="533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VT323 Bold"/>
              </a:rPr>
              <a:t>Jupyter Notebook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444308" y="6491639"/>
            <a:ext cx="4790758" cy="2766661"/>
            <a:chOff x="0" y="0"/>
            <a:chExt cx="13750415" cy="7940860"/>
          </a:xfrm>
        </p:grpSpPr>
        <p:sp>
          <p:nvSpPr>
            <p:cNvPr id="8" name="Freeform 8"/>
            <p:cNvSpPr/>
            <p:nvPr/>
          </p:nvSpPr>
          <p:spPr>
            <a:xfrm>
              <a:off x="72390" y="72390"/>
              <a:ext cx="13605634" cy="7796080"/>
            </a:xfrm>
            <a:custGeom>
              <a:avLst/>
              <a:gdLst/>
              <a:ahLst/>
              <a:cxnLst/>
              <a:rect l="l" t="t" r="r" b="b"/>
              <a:pathLst>
                <a:path w="13605634" h="7796080">
                  <a:moveTo>
                    <a:pt x="0" y="0"/>
                  </a:moveTo>
                  <a:lnTo>
                    <a:pt x="13605634" y="0"/>
                  </a:lnTo>
                  <a:lnTo>
                    <a:pt x="13605634" y="7796080"/>
                  </a:lnTo>
                  <a:lnTo>
                    <a:pt x="0" y="7796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0" y="0"/>
              <a:ext cx="13750415" cy="7940860"/>
            </a:xfrm>
            <a:custGeom>
              <a:avLst/>
              <a:gdLst/>
              <a:ahLst/>
              <a:cxnLst/>
              <a:rect l="l" t="t" r="r" b="b"/>
              <a:pathLst>
                <a:path w="13750415" h="7940860">
                  <a:moveTo>
                    <a:pt x="13605635" y="7796080"/>
                  </a:moveTo>
                  <a:lnTo>
                    <a:pt x="13750415" y="7796080"/>
                  </a:lnTo>
                  <a:lnTo>
                    <a:pt x="13750415" y="7940860"/>
                  </a:lnTo>
                  <a:lnTo>
                    <a:pt x="13605635" y="7940860"/>
                  </a:lnTo>
                  <a:lnTo>
                    <a:pt x="13605635" y="779608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7796081"/>
                  </a:lnTo>
                  <a:lnTo>
                    <a:pt x="0" y="7796081"/>
                  </a:lnTo>
                  <a:lnTo>
                    <a:pt x="0" y="144780"/>
                  </a:lnTo>
                  <a:close/>
                  <a:moveTo>
                    <a:pt x="0" y="7796081"/>
                  </a:moveTo>
                  <a:lnTo>
                    <a:pt x="144780" y="7796081"/>
                  </a:lnTo>
                  <a:lnTo>
                    <a:pt x="144780" y="7940860"/>
                  </a:lnTo>
                  <a:lnTo>
                    <a:pt x="0" y="7940860"/>
                  </a:lnTo>
                  <a:lnTo>
                    <a:pt x="0" y="7796080"/>
                  </a:lnTo>
                  <a:close/>
                  <a:moveTo>
                    <a:pt x="13605635" y="144780"/>
                  </a:moveTo>
                  <a:lnTo>
                    <a:pt x="13750415" y="144780"/>
                  </a:lnTo>
                  <a:lnTo>
                    <a:pt x="13750415" y="7796081"/>
                  </a:lnTo>
                  <a:lnTo>
                    <a:pt x="13605635" y="7796081"/>
                  </a:lnTo>
                  <a:lnTo>
                    <a:pt x="13605635" y="144780"/>
                  </a:lnTo>
                  <a:close/>
                  <a:moveTo>
                    <a:pt x="144780" y="7796080"/>
                  </a:moveTo>
                  <a:lnTo>
                    <a:pt x="13605635" y="7796080"/>
                  </a:lnTo>
                  <a:lnTo>
                    <a:pt x="13605635" y="7940860"/>
                  </a:lnTo>
                  <a:lnTo>
                    <a:pt x="144780" y="7940860"/>
                  </a:lnTo>
                  <a:lnTo>
                    <a:pt x="144780" y="7796080"/>
                  </a:lnTo>
                  <a:close/>
                  <a:moveTo>
                    <a:pt x="13605635" y="0"/>
                  </a:moveTo>
                  <a:lnTo>
                    <a:pt x="13750415" y="0"/>
                  </a:lnTo>
                  <a:lnTo>
                    <a:pt x="13750415" y="144780"/>
                  </a:lnTo>
                  <a:lnTo>
                    <a:pt x="13605635" y="144780"/>
                  </a:lnTo>
                  <a:lnTo>
                    <a:pt x="1360563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3605635" y="0"/>
                  </a:lnTo>
                  <a:lnTo>
                    <a:pt x="1360563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932408" y="7570170"/>
            <a:ext cx="3992273" cy="533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VT323 Bold"/>
              </a:rPr>
              <a:t>Beautiful Soup &amp; Selenium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6748621" y="3273182"/>
            <a:ext cx="4790758" cy="2766661"/>
            <a:chOff x="0" y="0"/>
            <a:chExt cx="13750415" cy="7940860"/>
          </a:xfrm>
        </p:grpSpPr>
        <p:sp>
          <p:nvSpPr>
            <p:cNvPr id="12" name="Freeform 12"/>
            <p:cNvSpPr/>
            <p:nvPr/>
          </p:nvSpPr>
          <p:spPr>
            <a:xfrm>
              <a:off x="72390" y="72390"/>
              <a:ext cx="13605634" cy="7796080"/>
            </a:xfrm>
            <a:custGeom>
              <a:avLst/>
              <a:gdLst/>
              <a:ahLst/>
              <a:cxnLst/>
              <a:rect l="l" t="t" r="r" b="b"/>
              <a:pathLst>
                <a:path w="13605634" h="7796080">
                  <a:moveTo>
                    <a:pt x="0" y="0"/>
                  </a:moveTo>
                  <a:lnTo>
                    <a:pt x="13605634" y="0"/>
                  </a:lnTo>
                  <a:lnTo>
                    <a:pt x="13605634" y="7796080"/>
                  </a:lnTo>
                  <a:lnTo>
                    <a:pt x="0" y="7796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0" y="0"/>
              <a:ext cx="13750415" cy="7940860"/>
            </a:xfrm>
            <a:custGeom>
              <a:avLst/>
              <a:gdLst/>
              <a:ahLst/>
              <a:cxnLst/>
              <a:rect l="l" t="t" r="r" b="b"/>
              <a:pathLst>
                <a:path w="13750415" h="7940860">
                  <a:moveTo>
                    <a:pt x="13605635" y="7796080"/>
                  </a:moveTo>
                  <a:lnTo>
                    <a:pt x="13750415" y="7796080"/>
                  </a:lnTo>
                  <a:lnTo>
                    <a:pt x="13750415" y="7940860"/>
                  </a:lnTo>
                  <a:lnTo>
                    <a:pt x="13605635" y="7940860"/>
                  </a:lnTo>
                  <a:lnTo>
                    <a:pt x="13605635" y="779608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7796081"/>
                  </a:lnTo>
                  <a:lnTo>
                    <a:pt x="0" y="7796081"/>
                  </a:lnTo>
                  <a:lnTo>
                    <a:pt x="0" y="144780"/>
                  </a:lnTo>
                  <a:close/>
                  <a:moveTo>
                    <a:pt x="0" y="7796081"/>
                  </a:moveTo>
                  <a:lnTo>
                    <a:pt x="144780" y="7796081"/>
                  </a:lnTo>
                  <a:lnTo>
                    <a:pt x="144780" y="7940860"/>
                  </a:lnTo>
                  <a:lnTo>
                    <a:pt x="0" y="7940860"/>
                  </a:lnTo>
                  <a:lnTo>
                    <a:pt x="0" y="7796080"/>
                  </a:lnTo>
                  <a:close/>
                  <a:moveTo>
                    <a:pt x="13605635" y="144780"/>
                  </a:moveTo>
                  <a:lnTo>
                    <a:pt x="13750415" y="144780"/>
                  </a:lnTo>
                  <a:lnTo>
                    <a:pt x="13750415" y="7796081"/>
                  </a:lnTo>
                  <a:lnTo>
                    <a:pt x="13605635" y="7796081"/>
                  </a:lnTo>
                  <a:lnTo>
                    <a:pt x="13605635" y="144780"/>
                  </a:lnTo>
                  <a:close/>
                  <a:moveTo>
                    <a:pt x="144780" y="7796080"/>
                  </a:moveTo>
                  <a:lnTo>
                    <a:pt x="13605635" y="7796080"/>
                  </a:lnTo>
                  <a:lnTo>
                    <a:pt x="13605635" y="7940860"/>
                  </a:lnTo>
                  <a:lnTo>
                    <a:pt x="144780" y="7940860"/>
                  </a:lnTo>
                  <a:lnTo>
                    <a:pt x="144780" y="7796080"/>
                  </a:lnTo>
                  <a:close/>
                  <a:moveTo>
                    <a:pt x="13605635" y="0"/>
                  </a:moveTo>
                  <a:lnTo>
                    <a:pt x="13750415" y="0"/>
                  </a:lnTo>
                  <a:lnTo>
                    <a:pt x="13750415" y="144780"/>
                  </a:lnTo>
                  <a:lnTo>
                    <a:pt x="13605635" y="144780"/>
                  </a:lnTo>
                  <a:lnTo>
                    <a:pt x="1360563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3605635" y="0"/>
                  </a:lnTo>
                  <a:lnTo>
                    <a:pt x="1360563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8710033" y="4392898"/>
            <a:ext cx="3380526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VT323 Bold"/>
              </a:rPr>
              <a:t>Pandas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2090559" y="3273182"/>
            <a:ext cx="4790758" cy="2766661"/>
            <a:chOff x="0" y="0"/>
            <a:chExt cx="13750415" cy="7940860"/>
          </a:xfrm>
        </p:grpSpPr>
        <p:sp>
          <p:nvSpPr>
            <p:cNvPr id="16" name="Freeform 16"/>
            <p:cNvSpPr/>
            <p:nvPr/>
          </p:nvSpPr>
          <p:spPr>
            <a:xfrm>
              <a:off x="72390" y="72390"/>
              <a:ext cx="13605634" cy="7796080"/>
            </a:xfrm>
            <a:custGeom>
              <a:avLst/>
              <a:gdLst/>
              <a:ahLst/>
              <a:cxnLst/>
              <a:rect l="l" t="t" r="r" b="b"/>
              <a:pathLst>
                <a:path w="13605634" h="7796080">
                  <a:moveTo>
                    <a:pt x="0" y="0"/>
                  </a:moveTo>
                  <a:lnTo>
                    <a:pt x="13605634" y="0"/>
                  </a:lnTo>
                  <a:lnTo>
                    <a:pt x="13605634" y="7796080"/>
                  </a:lnTo>
                  <a:lnTo>
                    <a:pt x="0" y="7796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0" y="0"/>
              <a:ext cx="13750415" cy="7940860"/>
            </a:xfrm>
            <a:custGeom>
              <a:avLst/>
              <a:gdLst/>
              <a:ahLst/>
              <a:cxnLst/>
              <a:rect l="l" t="t" r="r" b="b"/>
              <a:pathLst>
                <a:path w="13750415" h="7940860">
                  <a:moveTo>
                    <a:pt x="13605635" y="7796080"/>
                  </a:moveTo>
                  <a:lnTo>
                    <a:pt x="13750415" y="7796080"/>
                  </a:lnTo>
                  <a:lnTo>
                    <a:pt x="13750415" y="7940860"/>
                  </a:lnTo>
                  <a:lnTo>
                    <a:pt x="13605635" y="7940860"/>
                  </a:lnTo>
                  <a:lnTo>
                    <a:pt x="13605635" y="779608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7796081"/>
                  </a:lnTo>
                  <a:lnTo>
                    <a:pt x="0" y="7796081"/>
                  </a:lnTo>
                  <a:lnTo>
                    <a:pt x="0" y="144780"/>
                  </a:lnTo>
                  <a:close/>
                  <a:moveTo>
                    <a:pt x="0" y="7796081"/>
                  </a:moveTo>
                  <a:lnTo>
                    <a:pt x="144780" y="7796081"/>
                  </a:lnTo>
                  <a:lnTo>
                    <a:pt x="144780" y="7940860"/>
                  </a:lnTo>
                  <a:lnTo>
                    <a:pt x="0" y="7940860"/>
                  </a:lnTo>
                  <a:lnTo>
                    <a:pt x="0" y="7796080"/>
                  </a:lnTo>
                  <a:close/>
                  <a:moveTo>
                    <a:pt x="13605635" y="144780"/>
                  </a:moveTo>
                  <a:lnTo>
                    <a:pt x="13750415" y="144780"/>
                  </a:lnTo>
                  <a:lnTo>
                    <a:pt x="13750415" y="7796081"/>
                  </a:lnTo>
                  <a:lnTo>
                    <a:pt x="13605635" y="7796081"/>
                  </a:lnTo>
                  <a:lnTo>
                    <a:pt x="13605635" y="144780"/>
                  </a:lnTo>
                  <a:close/>
                  <a:moveTo>
                    <a:pt x="144780" y="7796080"/>
                  </a:moveTo>
                  <a:lnTo>
                    <a:pt x="13605635" y="7796080"/>
                  </a:lnTo>
                  <a:lnTo>
                    <a:pt x="13605635" y="7940860"/>
                  </a:lnTo>
                  <a:lnTo>
                    <a:pt x="144780" y="7940860"/>
                  </a:lnTo>
                  <a:lnTo>
                    <a:pt x="144780" y="7796080"/>
                  </a:lnTo>
                  <a:close/>
                  <a:moveTo>
                    <a:pt x="13605635" y="0"/>
                  </a:moveTo>
                  <a:lnTo>
                    <a:pt x="13750415" y="0"/>
                  </a:lnTo>
                  <a:lnTo>
                    <a:pt x="13750415" y="144780"/>
                  </a:lnTo>
                  <a:lnTo>
                    <a:pt x="13605635" y="144780"/>
                  </a:lnTo>
                  <a:lnTo>
                    <a:pt x="1360563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3605635" y="0"/>
                  </a:lnTo>
                  <a:lnTo>
                    <a:pt x="1360563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14042120" y="4351713"/>
            <a:ext cx="762000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VT323 Bold"/>
              </a:rPr>
              <a:t>Numpy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6748621" y="6491639"/>
            <a:ext cx="4790758" cy="2766661"/>
            <a:chOff x="0" y="0"/>
            <a:chExt cx="13750415" cy="7940860"/>
          </a:xfrm>
        </p:grpSpPr>
        <p:sp>
          <p:nvSpPr>
            <p:cNvPr id="20" name="Freeform 20"/>
            <p:cNvSpPr/>
            <p:nvPr/>
          </p:nvSpPr>
          <p:spPr>
            <a:xfrm>
              <a:off x="72390" y="72390"/>
              <a:ext cx="13605634" cy="7796080"/>
            </a:xfrm>
            <a:custGeom>
              <a:avLst/>
              <a:gdLst/>
              <a:ahLst/>
              <a:cxnLst/>
              <a:rect l="l" t="t" r="r" b="b"/>
              <a:pathLst>
                <a:path w="13605634" h="7796080">
                  <a:moveTo>
                    <a:pt x="0" y="0"/>
                  </a:moveTo>
                  <a:lnTo>
                    <a:pt x="13605634" y="0"/>
                  </a:lnTo>
                  <a:lnTo>
                    <a:pt x="13605634" y="7796080"/>
                  </a:lnTo>
                  <a:lnTo>
                    <a:pt x="0" y="7796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0" y="0"/>
              <a:ext cx="13750415" cy="7940860"/>
            </a:xfrm>
            <a:custGeom>
              <a:avLst/>
              <a:gdLst/>
              <a:ahLst/>
              <a:cxnLst/>
              <a:rect l="l" t="t" r="r" b="b"/>
              <a:pathLst>
                <a:path w="13750415" h="7940860">
                  <a:moveTo>
                    <a:pt x="13605635" y="7796080"/>
                  </a:moveTo>
                  <a:lnTo>
                    <a:pt x="13750415" y="7796080"/>
                  </a:lnTo>
                  <a:lnTo>
                    <a:pt x="13750415" y="7940860"/>
                  </a:lnTo>
                  <a:lnTo>
                    <a:pt x="13605635" y="7940860"/>
                  </a:lnTo>
                  <a:lnTo>
                    <a:pt x="13605635" y="779608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7796081"/>
                  </a:lnTo>
                  <a:lnTo>
                    <a:pt x="0" y="7796081"/>
                  </a:lnTo>
                  <a:lnTo>
                    <a:pt x="0" y="144780"/>
                  </a:lnTo>
                  <a:close/>
                  <a:moveTo>
                    <a:pt x="0" y="7796081"/>
                  </a:moveTo>
                  <a:lnTo>
                    <a:pt x="144780" y="7796081"/>
                  </a:lnTo>
                  <a:lnTo>
                    <a:pt x="144780" y="7940860"/>
                  </a:lnTo>
                  <a:lnTo>
                    <a:pt x="0" y="7940860"/>
                  </a:lnTo>
                  <a:lnTo>
                    <a:pt x="0" y="7796080"/>
                  </a:lnTo>
                  <a:close/>
                  <a:moveTo>
                    <a:pt x="13605635" y="144780"/>
                  </a:moveTo>
                  <a:lnTo>
                    <a:pt x="13750415" y="144780"/>
                  </a:lnTo>
                  <a:lnTo>
                    <a:pt x="13750415" y="7796081"/>
                  </a:lnTo>
                  <a:lnTo>
                    <a:pt x="13605635" y="7796081"/>
                  </a:lnTo>
                  <a:lnTo>
                    <a:pt x="13605635" y="144780"/>
                  </a:lnTo>
                  <a:close/>
                  <a:moveTo>
                    <a:pt x="144780" y="7796080"/>
                  </a:moveTo>
                  <a:lnTo>
                    <a:pt x="13605635" y="7796080"/>
                  </a:lnTo>
                  <a:lnTo>
                    <a:pt x="13605635" y="7940860"/>
                  </a:lnTo>
                  <a:lnTo>
                    <a:pt x="144780" y="7940860"/>
                  </a:lnTo>
                  <a:lnTo>
                    <a:pt x="144780" y="7796080"/>
                  </a:lnTo>
                  <a:close/>
                  <a:moveTo>
                    <a:pt x="13605635" y="0"/>
                  </a:moveTo>
                  <a:lnTo>
                    <a:pt x="13750415" y="0"/>
                  </a:lnTo>
                  <a:lnTo>
                    <a:pt x="13750415" y="144780"/>
                  </a:lnTo>
                  <a:lnTo>
                    <a:pt x="13605635" y="144780"/>
                  </a:lnTo>
                  <a:lnTo>
                    <a:pt x="1360563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3605635" y="0"/>
                  </a:lnTo>
                  <a:lnTo>
                    <a:pt x="1360563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2090559" y="6491639"/>
            <a:ext cx="4790758" cy="2766661"/>
            <a:chOff x="0" y="0"/>
            <a:chExt cx="13750415" cy="7940860"/>
          </a:xfrm>
        </p:grpSpPr>
        <p:sp>
          <p:nvSpPr>
            <p:cNvPr id="23" name="Freeform 23"/>
            <p:cNvSpPr/>
            <p:nvPr/>
          </p:nvSpPr>
          <p:spPr>
            <a:xfrm>
              <a:off x="72390" y="72390"/>
              <a:ext cx="13605634" cy="7796080"/>
            </a:xfrm>
            <a:custGeom>
              <a:avLst/>
              <a:gdLst/>
              <a:ahLst/>
              <a:cxnLst/>
              <a:rect l="l" t="t" r="r" b="b"/>
              <a:pathLst>
                <a:path w="13605634" h="7796080">
                  <a:moveTo>
                    <a:pt x="0" y="0"/>
                  </a:moveTo>
                  <a:lnTo>
                    <a:pt x="13605634" y="0"/>
                  </a:lnTo>
                  <a:lnTo>
                    <a:pt x="13605634" y="7796080"/>
                  </a:lnTo>
                  <a:lnTo>
                    <a:pt x="0" y="7796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4" name="Freeform 24"/>
            <p:cNvSpPr/>
            <p:nvPr/>
          </p:nvSpPr>
          <p:spPr>
            <a:xfrm>
              <a:off x="0" y="0"/>
              <a:ext cx="13750415" cy="7940860"/>
            </a:xfrm>
            <a:custGeom>
              <a:avLst/>
              <a:gdLst/>
              <a:ahLst/>
              <a:cxnLst/>
              <a:rect l="l" t="t" r="r" b="b"/>
              <a:pathLst>
                <a:path w="13750415" h="7940860">
                  <a:moveTo>
                    <a:pt x="13605635" y="7796080"/>
                  </a:moveTo>
                  <a:lnTo>
                    <a:pt x="13750415" y="7796080"/>
                  </a:lnTo>
                  <a:lnTo>
                    <a:pt x="13750415" y="7940860"/>
                  </a:lnTo>
                  <a:lnTo>
                    <a:pt x="13605635" y="7940860"/>
                  </a:lnTo>
                  <a:lnTo>
                    <a:pt x="13605635" y="779608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7796081"/>
                  </a:lnTo>
                  <a:lnTo>
                    <a:pt x="0" y="7796081"/>
                  </a:lnTo>
                  <a:lnTo>
                    <a:pt x="0" y="144780"/>
                  </a:lnTo>
                  <a:close/>
                  <a:moveTo>
                    <a:pt x="0" y="7796081"/>
                  </a:moveTo>
                  <a:lnTo>
                    <a:pt x="144780" y="7796081"/>
                  </a:lnTo>
                  <a:lnTo>
                    <a:pt x="144780" y="7940860"/>
                  </a:lnTo>
                  <a:lnTo>
                    <a:pt x="0" y="7940860"/>
                  </a:lnTo>
                  <a:lnTo>
                    <a:pt x="0" y="7796080"/>
                  </a:lnTo>
                  <a:close/>
                  <a:moveTo>
                    <a:pt x="13605635" y="144780"/>
                  </a:moveTo>
                  <a:lnTo>
                    <a:pt x="13750415" y="144780"/>
                  </a:lnTo>
                  <a:lnTo>
                    <a:pt x="13750415" y="7796081"/>
                  </a:lnTo>
                  <a:lnTo>
                    <a:pt x="13605635" y="7796081"/>
                  </a:lnTo>
                  <a:lnTo>
                    <a:pt x="13605635" y="144780"/>
                  </a:lnTo>
                  <a:close/>
                  <a:moveTo>
                    <a:pt x="144780" y="7796080"/>
                  </a:moveTo>
                  <a:lnTo>
                    <a:pt x="13605635" y="7796080"/>
                  </a:lnTo>
                  <a:lnTo>
                    <a:pt x="13605635" y="7940860"/>
                  </a:lnTo>
                  <a:lnTo>
                    <a:pt x="144780" y="7940860"/>
                  </a:lnTo>
                  <a:lnTo>
                    <a:pt x="144780" y="7796080"/>
                  </a:lnTo>
                  <a:close/>
                  <a:moveTo>
                    <a:pt x="13605635" y="0"/>
                  </a:moveTo>
                  <a:lnTo>
                    <a:pt x="13750415" y="0"/>
                  </a:lnTo>
                  <a:lnTo>
                    <a:pt x="13750415" y="144780"/>
                  </a:lnTo>
                  <a:lnTo>
                    <a:pt x="13605635" y="144780"/>
                  </a:lnTo>
                  <a:lnTo>
                    <a:pt x="1360563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3605635" y="0"/>
                  </a:lnTo>
                  <a:lnTo>
                    <a:pt x="1360563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5" name="TextBox 25"/>
          <p:cNvSpPr txBox="1"/>
          <p:nvPr/>
        </p:nvSpPr>
        <p:spPr>
          <a:xfrm>
            <a:off x="14042120" y="7570170"/>
            <a:ext cx="3380526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VT323 Bold"/>
              </a:rPr>
              <a:t>sklearn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7547106" y="7570170"/>
            <a:ext cx="3992273" cy="533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VT323 Bold"/>
              </a:rPr>
              <a:t>Matplotlib &amp; Seaborn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9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04169" y="1266825"/>
            <a:ext cx="10479404" cy="2819321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3" name="AutoShape 3"/>
          <p:cNvSpPr/>
          <p:nvPr/>
        </p:nvSpPr>
        <p:spPr>
          <a:xfrm>
            <a:off x="1413669" y="1076325"/>
            <a:ext cx="10465040" cy="2819321"/>
          </a:xfrm>
          <a:prstGeom prst="rect">
            <a:avLst/>
          </a:prstGeom>
          <a:solidFill>
            <a:srgbClr val="0056AF"/>
          </a:solidFill>
        </p:spPr>
      </p:sp>
      <p:grpSp>
        <p:nvGrpSpPr>
          <p:cNvPr id="4" name="Group 4"/>
          <p:cNvGrpSpPr/>
          <p:nvPr/>
        </p:nvGrpSpPr>
        <p:grpSpPr>
          <a:xfrm>
            <a:off x="2003581" y="1609742"/>
            <a:ext cx="9285217" cy="1752487"/>
            <a:chOff x="0" y="0"/>
            <a:chExt cx="12380289" cy="2336649"/>
          </a:xfrm>
        </p:grpSpPr>
        <p:sp>
          <p:nvSpPr>
            <p:cNvPr id="5" name="TextBox 5"/>
            <p:cNvSpPr txBox="1"/>
            <p:nvPr/>
          </p:nvSpPr>
          <p:spPr>
            <a:xfrm>
              <a:off x="0" y="1789491"/>
              <a:ext cx="12380289" cy="547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FFFFFF"/>
                  </a:solidFill>
                  <a:latin typeface="Clear Sans Regular"/>
                </a:rPr>
                <a:t>Data Arranging, Data Cleaning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09550"/>
              <a:ext cx="12380289" cy="14160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200"/>
                </a:lnSpc>
              </a:pPr>
              <a:r>
                <a:rPr lang="en-US" sz="8000">
                  <a:solidFill>
                    <a:srgbClr val="FFFFFF"/>
                  </a:solidFill>
                  <a:latin typeface="VT323 Bold"/>
                </a:rPr>
                <a:t>Data Warngling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13669" y="4677724"/>
            <a:ext cx="4790758" cy="4532951"/>
            <a:chOff x="0" y="0"/>
            <a:chExt cx="13750415" cy="13010457"/>
          </a:xfrm>
        </p:grpSpPr>
        <p:sp>
          <p:nvSpPr>
            <p:cNvPr id="8" name="Freeform 8"/>
            <p:cNvSpPr/>
            <p:nvPr/>
          </p:nvSpPr>
          <p:spPr>
            <a:xfrm>
              <a:off x="72390" y="72390"/>
              <a:ext cx="13605634" cy="12865677"/>
            </a:xfrm>
            <a:custGeom>
              <a:avLst/>
              <a:gdLst/>
              <a:ahLst/>
              <a:cxnLst/>
              <a:rect l="l" t="t" r="r" b="b"/>
              <a:pathLst>
                <a:path w="13605634" h="12865677">
                  <a:moveTo>
                    <a:pt x="0" y="0"/>
                  </a:moveTo>
                  <a:lnTo>
                    <a:pt x="13605634" y="0"/>
                  </a:lnTo>
                  <a:lnTo>
                    <a:pt x="13605634" y="12865677"/>
                  </a:lnTo>
                  <a:lnTo>
                    <a:pt x="0" y="128656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0" y="0"/>
              <a:ext cx="13750415" cy="13010457"/>
            </a:xfrm>
            <a:custGeom>
              <a:avLst/>
              <a:gdLst/>
              <a:ahLst/>
              <a:cxnLst/>
              <a:rect l="l" t="t" r="r" b="b"/>
              <a:pathLst>
                <a:path w="13750415" h="13010457">
                  <a:moveTo>
                    <a:pt x="13605635" y="12865677"/>
                  </a:moveTo>
                  <a:lnTo>
                    <a:pt x="13750415" y="12865677"/>
                  </a:lnTo>
                  <a:lnTo>
                    <a:pt x="13750415" y="13010457"/>
                  </a:lnTo>
                  <a:lnTo>
                    <a:pt x="13605635" y="13010457"/>
                  </a:lnTo>
                  <a:lnTo>
                    <a:pt x="13605635" y="12865677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2865677"/>
                  </a:lnTo>
                  <a:lnTo>
                    <a:pt x="0" y="12865677"/>
                  </a:lnTo>
                  <a:lnTo>
                    <a:pt x="0" y="144780"/>
                  </a:lnTo>
                  <a:close/>
                  <a:moveTo>
                    <a:pt x="0" y="12865677"/>
                  </a:moveTo>
                  <a:lnTo>
                    <a:pt x="144780" y="12865677"/>
                  </a:lnTo>
                  <a:lnTo>
                    <a:pt x="144780" y="13010457"/>
                  </a:lnTo>
                  <a:lnTo>
                    <a:pt x="0" y="13010457"/>
                  </a:lnTo>
                  <a:lnTo>
                    <a:pt x="0" y="12865677"/>
                  </a:lnTo>
                  <a:close/>
                  <a:moveTo>
                    <a:pt x="13605635" y="144780"/>
                  </a:moveTo>
                  <a:lnTo>
                    <a:pt x="13750415" y="144780"/>
                  </a:lnTo>
                  <a:lnTo>
                    <a:pt x="13750415" y="12865677"/>
                  </a:lnTo>
                  <a:lnTo>
                    <a:pt x="13605635" y="12865677"/>
                  </a:lnTo>
                  <a:lnTo>
                    <a:pt x="13605635" y="144780"/>
                  </a:lnTo>
                  <a:close/>
                  <a:moveTo>
                    <a:pt x="144780" y="12865677"/>
                  </a:moveTo>
                  <a:lnTo>
                    <a:pt x="13605635" y="12865677"/>
                  </a:lnTo>
                  <a:lnTo>
                    <a:pt x="13605635" y="13010457"/>
                  </a:lnTo>
                  <a:lnTo>
                    <a:pt x="144780" y="13010457"/>
                  </a:lnTo>
                  <a:lnTo>
                    <a:pt x="144780" y="12865677"/>
                  </a:lnTo>
                  <a:close/>
                  <a:moveTo>
                    <a:pt x="13605635" y="0"/>
                  </a:moveTo>
                  <a:lnTo>
                    <a:pt x="13750415" y="0"/>
                  </a:lnTo>
                  <a:lnTo>
                    <a:pt x="13750415" y="144780"/>
                  </a:lnTo>
                  <a:lnTo>
                    <a:pt x="13605635" y="144780"/>
                  </a:lnTo>
                  <a:lnTo>
                    <a:pt x="1360563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3605635" y="0"/>
                  </a:lnTo>
                  <a:lnTo>
                    <a:pt x="1360563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756248" y="5830958"/>
            <a:ext cx="4105601" cy="3003250"/>
            <a:chOff x="0" y="0"/>
            <a:chExt cx="11783879" cy="8619916"/>
          </a:xfrm>
        </p:grpSpPr>
        <p:sp>
          <p:nvSpPr>
            <p:cNvPr id="11" name="Freeform 11"/>
            <p:cNvSpPr/>
            <p:nvPr/>
          </p:nvSpPr>
          <p:spPr>
            <a:xfrm>
              <a:off x="72390" y="72390"/>
              <a:ext cx="11639100" cy="8475136"/>
            </a:xfrm>
            <a:custGeom>
              <a:avLst/>
              <a:gdLst/>
              <a:ahLst/>
              <a:cxnLst/>
              <a:rect l="l" t="t" r="r" b="b"/>
              <a:pathLst>
                <a:path w="11639100" h="8475136">
                  <a:moveTo>
                    <a:pt x="0" y="0"/>
                  </a:moveTo>
                  <a:lnTo>
                    <a:pt x="11639100" y="0"/>
                  </a:lnTo>
                  <a:lnTo>
                    <a:pt x="11639100" y="8475136"/>
                  </a:lnTo>
                  <a:lnTo>
                    <a:pt x="0" y="8475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3535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11783879" cy="8619916"/>
            </a:xfrm>
            <a:custGeom>
              <a:avLst/>
              <a:gdLst/>
              <a:ahLst/>
              <a:cxnLst/>
              <a:rect l="l" t="t" r="r" b="b"/>
              <a:pathLst>
                <a:path w="11783879" h="8619916">
                  <a:moveTo>
                    <a:pt x="11639100" y="8475136"/>
                  </a:moveTo>
                  <a:lnTo>
                    <a:pt x="11783879" y="8475136"/>
                  </a:lnTo>
                  <a:lnTo>
                    <a:pt x="11783879" y="8619916"/>
                  </a:lnTo>
                  <a:lnTo>
                    <a:pt x="11639100" y="8619916"/>
                  </a:lnTo>
                  <a:lnTo>
                    <a:pt x="11639100" y="847513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8475136"/>
                  </a:lnTo>
                  <a:lnTo>
                    <a:pt x="0" y="8475136"/>
                  </a:lnTo>
                  <a:lnTo>
                    <a:pt x="0" y="144780"/>
                  </a:lnTo>
                  <a:close/>
                  <a:moveTo>
                    <a:pt x="0" y="8475136"/>
                  </a:moveTo>
                  <a:lnTo>
                    <a:pt x="144780" y="8475136"/>
                  </a:lnTo>
                  <a:lnTo>
                    <a:pt x="144780" y="8619916"/>
                  </a:lnTo>
                  <a:lnTo>
                    <a:pt x="0" y="8619916"/>
                  </a:lnTo>
                  <a:lnTo>
                    <a:pt x="0" y="8475136"/>
                  </a:lnTo>
                  <a:close/>
                  <a:moveTo>
                    <a:pt x="11639100" y="144780"/>
                  </a:moveTo>
                  <a:lnTo>
                    <a:pt x="11783879" y="144780"/>
                  </a:lnTo>
                  <a:lnTo>
                    <a:pt x="11783879" y="8475136"/>
                  </a:lnTo>
                  <a:lnTo>
                    <a:pt x="11639100" y="8475136"/>
                  </a:lnTo>
                  <a:lnTo>
                    <a:pt x="11639100" y="144780"/>
                  </a:lnTo>
                  <a:close/>
                  <a:moveTo>
                    <a:pt x="144780" y="8475136"/>
                  </a:moveTo>
                  <a:lnTo>
                    <a:pt x="11639100" y="8475136"/>
                  </a:lnTo>
                  <a:lnTo>
                    <a:pt x="11639100" y="8619916"/>
                  </a:lnTo>
                  <a:lnTo>
                    <a:pt x="144780" y="8619916"/>
                  </a:lnTo>
                  <a:lnTo>
                    <a:pt x="144780" y="8475136"/>
                  </a:lnTo>
                  <a:close/>
                  <a:moveTo>
                    <a:pt x="11639100" y="0"/>
                  </a:moveTo>
                  <a:lnTo>
                    <a:pt x="11783879" y="0"/>
                  </a:lnTo>
                  <a:lnTo>
                    <a:pt x="11783879" y="144780"/>
                  </a:lnTo>
                  <a:lnTo>
                    <a:pt x="11639100" y="144780"/>
                  </a:lnTo>
                  <a:lnTo>
                    <a:pt x="1163910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1639100" y="0"/>
                  </a:lnTo>
                  <a:lnTo>
                    <a:pt x="1163910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1756248" y="4887516"/>
            <a:ext cx="4105601" cy="696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600"/>
              </a:lnSpc>
              <a:spcBef>
                <a:spcPct val="0"/>
              </a:spcBef>
            </a:pPr>
            <a:r>
              <a:rPr lang="en-US" sz="4000" u="none">
                <a:solidFill>
                  <a:srgbClr val="000000"/>
                </a:solidFill>
                <a:latin typeface="VT323 Bold"/>
              </a:rPr>
              <a:t>Step 1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6748621" y="4677724"/>
            <a:ext cx="4790758" cy="4532951"/>
            <a:chOff x="0" y="0"/>
            <a:chExt cx="13750415" cy="13010457"/>
          </a:xfrm>
        </p:grpSpPr>
        <p:sp>
          <p:nvSpPr>
            <p:cNvPr id="15" name="Freeform 15"/>
            <p:cNvSpPr/>
            <p:nvPr/>
          </p:nvSpPr>
          <p:spPr>
            <a:xfrm>
              <a:off x="72390" y="72390"/>
              <a:ext cx="13605634" cy="12865677"/>
            </a:xfrm>
            <a:custGeom>
              <a:avLst/>
              <a:gdLst/>
              <a:ahLst/>
              <a:cxnLst/>
              <a:rect l="l" t="t" r="r" b="b"/>
              <a:pathLst>
                <a:path w="13605634" h="12865677">
                  <a:moveTo>
                    <a:pt x="0" y="0"/>
                  </a:moveTo>
                  <a:lnTo>
                    <a:pt x="13605634" y="0"/>
                  </a:lnTo>
                  <a:lnTo>
                    <a:pt x="13605634" y="12865677"/>
                  </a:lnTo>
                  <a:lnTo>
                    <a:pt x="0" y="128656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0"/>
              <a:ext cx="13750415" cy="13010457"/>
            </a:xfrm>
            <a:custGeom>
              <a:avLst/>
              <a:gdLst/>
              <a:ahLst/>
              <a:cxnLst/>
              <a:rect l="l" t="t" r="r" b="b"/>
              <a:pathLst>
                <a:path w="13750415" h="13010457">
                  <a:moveTo>
                    <a:pt x="13605635" y="12865677"/>
                  </a:moveTo>
                  <a:lnTo>
                    <a:pt x="13750415" y="12865677"/>
                  </a:lnTo>
                  <a:lnTo>
                    <a:pt x="13750415" y="13010457"/>
                  </a:lnTo>
                  <a:lnTo>
                    <a:pt x="13605635" y="13010457"/>
                  </a:lnTo>
                  <a:lnTo>
                    <a:pt x="13605635" y="12865677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2865677"/>
                  </a:lnTo>
                  <a:lnTo>
                    <a:pt x="0" y="12865677"/>
                  </a:lnTo>
                  <a:lnTo>
                    <a:pt x="0" y="144780"/>
                  </a:lnTo>
                  <a:close/>
                  <a:moveTo>
                    <a:pt x="0" y="12865677"/>
                  </a:moveTo>
                  <a:lnTo>
                    <a:pt x="144780" y="12865677"/>
                  </a:lnTo>
                  <a:lnTo>
                    <a:pt x="144780" y="13010457"/>
                  </a:lnTo>
                  <a:lnTo>
                    <a:pt x="0" y="13010457"/>
                  </a:lnTo>
                  <a:lnTo>
                    <a:pt x="0" y="12865677"/>
                  </a:lnTo>
                  <a:close/>
                  <a:moveTo>
                    <a:pt x="13605635" y="144780"/>
                  </a:moveTo>
                  <a:lnTo>
                    <a:pt x="13750415" y="144780"/>
                  </a:lnTo>
                  <a:lnTo>
                    <a:pt x="13750415" y="12865677"/>
                  </a:lnTo>
                  <a:lnTo>
                    <a:pt x="13605635" y="12865677"/>
                  </a:lnTo>
                  <a:lnTo>
                    <a:pt x="13605635" y="144780"/>
                  </a:lnTo>
                  <a:close/>
                  <a:moveTo>
                    <a:pt x="144780" y="12865677"/>
                  </a:moveTo>
                  <a:lnTo>
                    <a:pt x="13605635" y="12865677"/>
                  </a:lnTo>
                  <a:lnTo>
                    <a:pt x="13605635" y="13010457"/>
                  </a:lnTo>
                  <a:lnTo>
                    <a:pt x="144780" y="13010457"/>
                  </a:lnTo>
                  <a:lnTo>
                    <a:pt x="144780" y="12865677"/>
                  </a:lnTo>
                  <a:close/>
                  <a:moveTo>
                    <a:pt x="13605635" y="0"/>
                  </a:moveTo>
                  <a:lnTo>
                    <a:pt x="13750415" y="0"/>
                  </a:lnTo>
                  <a:lnTo>
                    <a:pt x="13750415" y="144780"/>
                  </a:lnTo>
                  <a:lnTo>
                    <a:pt x="13605635" y="144780"/>
                  </a:lnTo>
                  <a:lnTo>
                    <a:pt x="1360563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3605635" y="0"/>
                  </a:lnTo>
                  <a:lnTo>
                    <a:pt x="1360563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7091199" y="5830958"/>
            <a:ext cx="4105601" cy="3003250"/>
            <a:chOff x="0" y="0"/>
            <a:chExt cx="11783879" cy="8619916"/>
          </a:xfrm>
        </p:grpSpPr>
        <p:sp>
          <p:nvSpPr>
            <p:cNvPr id="18" name="Freeform 18"/>
            <p:cNvSpPr/>
            <p:nvPr/>
          </p:nvSpPr>
          <p:spPr>
            <a:xfrm>
              <a:off x="72390" y="72390"/>
              <a:ext cx="11639100" cy="8475136"/>
            </a:xfrm>
            <a:custGeom>
              <a:avLst/>
              <a:gdLst/>
              <a:ahLst/>
              <a:cxnLst/>
              <a:rect l="l" t="t" r="r" b="b"/>
              <a:pathLst>
                <a:path w="11639100" h="8475136">
                  <a:moveTo>
                    <a:pt x="0" y="0"/>
                  </a:moveTo>
                  <a:lnTo>
                    <a:pt x="11639100" y="0"/>
                  </a:lnTo>
                  <a:lnTo>
                    <a:pt x="11639100" y="8475136"/>
                  </a:lnTo>
                  <a:lnTo>
                    <a:pt x="0" y="8475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3535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0" y="0"/>
              <a:ext cx="11783879" cy="8619916"/>
            </a:xfrm>
            <a:custGeom>
              <a:avLst/>
              <a:gdLst/>
              <a:ahLst/>
              <a:cxnLst/>
              <a:rect l="l" t="t" r="r" b="b"/>
              <a:pathLst>
                <a:path w="11783879" h="8619916">
                  <a:moveTo>
                    <a:pt x="11639100" y="8475136"/>
                  </a:moveTo>
                  <a:lnTo>
                    <a:pt x="11783879" y="8475136"/>
                  </a:lnTo>
                  <a:lnTo>
                    <a:pt x="11783879" y="8619916"/>
                  </a:lnTo>
                  <a:lnTo>
                    <a:pt x="11639100" y="8619916"/>
                  </a:lnTo>
                  <a:lnTo>
                    <a:pt x="11639100" y="847513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8475136"/>
                  </a:lnTo>
                  <a:lnTo>
                    <a:pt x="0" y="8475136"/>
                  </a:lnTo>
                  <a:lnTo>
                    <a:pt x="0" y="144780"/>
                  </a:lnTo>
                  <a:close/>
                  <a:moveTo>
                    <a:pt x="0" y="8475136"/>
                  </a:moveTo>
                  <a:lnTo>
                    <a:pt x="144780" y="8475136"/>
                  </a:lnTo>
                  <a:lnTo>
                    <a:pt x="144780" y="8619916"/>
                  </a:lnTo>
                  <a:lnTo>
                    <a:pt x="0" y="8619916"/>
                  </a:lnTo>
                  <a:lnTo>
                    <a:pt x="0" y="8475136"/>
                  </a:lnTo>
                  <a:close/>
                  <a:moveTo>
                    <a:pt x="11639100" y="144780"/>
                  </a:moveTo>
                  <a:lnTo>
                    <a:pt x="11783879" y="144780"/>
                  </a:lnTo>
                  <a:lnTo>
                    <a:pt x="11783879" y="8475136"/>
                  </a:lnTo>
                  <a:lnTo>
                    <a:pt x="11639100" y="8475136"/>
                  </a:lnTo>
                  <a:lnTo>
                    <a:pt x="11639100" y="144780"/>
                  </a:lnTo>
                  <a:close/>
                  <a:moveTo>
                    <a:pt x="144780" y="8475136"/>
                  </a:moveTo>
                  <a:lnTo>
                    <a:pt x="11639100" y="8475136"/>
                  </a:lnTo>
                  <a:lnTo>
                    <a:pt x="11639100" y="8619916"/>
                  </a:lnTo>
                  <a:lnTo>
                    <a:pt x="144780" y="8619916"/>
                  </a:lnTo>
                  <a:lnTo>
                    <a:pt x="144780" y="8475136"/>
                  </a:lnTo>
                  <a:close/>
                  <a:moveTo>
                    <a:pt x="11639100" y="0"/>
                  </a:moveTo>
                  <a:lnTo>
                    <a:pt x="11783879" y="0"/>
                  </a:lnTo>
                  <a:lnTo>
                    <a:pt x="11783879" y="144780"/>
                  </a:lnTo>
                  <a:lnTo>
                    <a:pt x="11639100" y="144780"/>
                  </a:lnTo>
                  <a:lnTo>
                    <a:pt x="1163910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1639100" y="0"/>
                  </a:lnTo>
                  <a:lnTo>
                    <a:pt x="1163910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7091199" y="4887516"/>
            <a:ext cx="4105601" cy="696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600"/>
              </a:lnSpc>
              <a:spcBef>
                <a:spcPct val="0"/>
              </a:spcBef>
            </a:pPr>
            <a:r>
              <a:rPr lang="en-US" sz="4000" u="none">
                <a:solidFill>
                  <a:srgbClr val="000000"/>
                </a:solidFill>
                <a:latin typeface="VT323 Bold"/>
              </a:rPr>
              <a:t>Step 2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12083573" y="4677724"/>
            <a:ext cx="4790758" cy="4532951"/>
            <a:chOff x="0" y="0"/>
            <a:chExt cx="13750415" cy="13010457"/>
          </a:xfrm>
        </p:grpSpPr>
        <p:sp>
          <p:nvSpPr>
            <p:cNvPr id="22" name="Freeform 22"/>
            <p:cNvSpPr/>
            <p:nvPr/>
          </p:nvSpPr>
          <p:spPr>
            <a:xfrm>
              <a:off x="72390" y="72390"/>
              <a:ext cx="13605634" cy="12865677"/>
            </a:xfrm>
            <a:custGeom>
              <a:avLst/>
              <a:gdLst/>
              <a:ahLst/>
              <a:cxnLst/>
              <a:rect l="l" t="t" r="r" b="b"/>
              <a:pathLst>
                <a:path w="13605634" h="12865677">
                  <a:moveTo>
                    <a:pt x="0" y="0"/>
                  </a:moveTo>
                  <a:lnTo>
                    <a:pt x="13605634" y="0"/>
                  </a:lnTo>
                  <a:lnTo>
                    <a:pt x="13605634" y="12865677"/>
                  </a:lnTo>
                  <a:lnTo>
                    <a:pt x="0" y="128656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0" y="0"/>
              <a:ext cx="13750415" cy="13010457"/>
            </a:xfrm>
            <a:custGeom>
              <a:avLst/>
              <a:gdLst/>
              <a:ahLst/>
              <a:cxnLst/>
              <a:rect l="l" t="t" r="r" b="b"/>
              <a:pathLst>
                <a:path w="13750415" h="13010457">
                  <a:moveTo>
                    <a:pt x="13605635" y="12865677"/>
                  </a:moveTo>
                  <a:lnTo>
                    <a:pt x="13750415" y="12865677"/>
                  </a:lnTo>
                  <a:lnTo>
                    <a:pt x="13750415" y="13010457"/>
                  </a:lnTo>
                  <a:lnTo>
                    <a:pt x="13605635" y="13010457"/>
                  </a:lnTo>
                  <a:lnTo>
                    <a:pt x="13605635" y="12865677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2865677"/>
                  </a:lnTo>
                  <a:lnTo>
                    <a:pt x="0" y="12865677"/>
                  </a:lnTo>
                  <a:lnTo>
                    <a:pt x="0" y="144780"/>
                  </a:lnTo>
                  <a:close/>
                  <a:moveTo>
                    <a:pt x="0" y="12865677"/>
                  </a:moveTo>
                  <a:lnTo>
                    <a:pt x="144780" y="12865677"/>
                  </a:lnTo>
                  <a:lnTo>
                    <a:pt x="144780" y="13010457"/>
                  </a:lnTo>
                  <a:lnTo>
                    <a:pt x="0" y="13010457"/>
                  </a:lnTo>
                  <a:lnTo>
                    <a:pt x="0" y="12865677"/>
                  </a:lnTo>
                  <a:close/>
                  <a:moveTo>
                    <a:pt x="13605635" y="144780"/>
                  </a:moveTo>
                  <a:lnTo>
                    <a:pt x="13750415" y="144780"/>
                  </a:lnTo>
                  <a:lnTo>
                    <a:pt x="13750415" y="12865677"/>
                  </a:lnTo>
                  <a:lnTo>
                    <a:pt x="13605635" y="12865677"/>
                  </a:lnTo>
                  <a:lnTo>
                    <a:pt x="13605635" y="144780"/>
                  </a:lnTo>
                  <a:close/>
                  <a:moveTo>
                    <a:pt x="144780" y="12865677"/>
                  </a:moveTo>
                  <a:lnTo>
                    <a:pt x="13605635" y="12865677"/>
                  </a:lnTo>
                  <a:lnTo>
                    <a:pt x="13605635" y="13010457"/>
                  </a:lnTo>
                  <a:lnTo>
                    <a:pt x="144780" y="13010457"/>
                  </a:lnTo>
                  <a:lnTo>
                    <a:pt x="144780" y="12865677"/>
                  </a:lnTo>
                  <a:close/>
                  <a:moveTo>
                    <a:pt x="13605635" y="0"/>
                  </a:moveTo>
                  <a:lnTo>
                    <a:pt x="13750415" y="0"/>
                  </a:lnTo>
                  <a:lnTo>
                    <a:pt x="13750415" y="144780"/>
                  </a:lnTo>
                  <a:lnTo>
                    <a:pt x="13605635" y="144780"/>
                  </a:lnTo>
                  <a:lnTo>
                    <a:pt x="1360563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3605635" y="0"/>
                  </a:lnTo>
                  <a:lnTo>
                    <a:pt x="1360563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2426151" y="5830958"/>
            <a:ext cx="4105601" cy="3003250"/>
            <a:chOff x="0" y="0"/>
            <a:chExt cx="11783879" cy="8619916"/>
          </a:xfrm>
        </p:grpSpPr>
        <p:sp>
          <p:nvSpPr>
            <p:cNvPr id="25" name="Freeform 25"/>
            <p:cNvSpPr/>
            <p:nvPr/>
          </p:nvSpPr>
          <p:spPr>
            <a:xfrm>
              <a:off x="72390" y="72390"/>
              <a:ext cx="11639100" cy="8475136"/>
            </a:xfrm>
            <a:custGeom>
              <a:avLst/>
              <a:gdLst/>
              <a:ahLst/>
              <a:cxnLst/>
              <a:rect l="l" t="t" r="r" b="b"/>
              <a:pathLst>
                <a:path w="11639100" h="8475136">
                  <a:moveTo>
                    <a:pt x="0" y="0"/>
                  </a:moveTo>
                  <a:lnTo>
                    <a:pt x="11639100" y="0"/>
                  </a:lnTo>
                  <a:lnTo>
                    <a:pt x="11639100" y="8475136"/>
                  </a:lnTo>
                  <a:lnTo>
                    <a:pt x="0" y="8475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3535"/>
            </a:solidFill>
          </p:spPr>
        </p:sp>
        <p:sp>
          <p:nvSpPr>
            <p:cNvPr id="26" name="Freeform 26"/>
            <p:cNvSpPr/>
            <p:nvPr/>
          </p:nvSpPr>
          <p:spPr>
            <a:xfrm>
              <a:off x="0" y="0"/>
              <a:ext cx="11783879" cy="8619916"/>
            </a:xfrm>
            <a:custGeom>
              <a:avLst/>
              <a:gdLst/>
              <a:ahLst/>
              <a:cxnLst/>
              <a:rect l="l" t="t" r="r" b="b"/>
              <a:pathLst>
                <a:path w="11783879" h="8619916">
                  <a:moveTo>
                    <a:pt x="11639100" y="8475136"/>
                  </a:moveTo>
                  <a:lnTo>
                    <a:pt x="11783879" y="8475136"/>
                  </a:lnTo>
                  <a:lnTo>
                    <a:pt x="11783879" y="8619916"/>
                  </a:lnTo>
                  <a:lnTo>
                    <a:pt x="11639100" y="8619916"/>
                  </a:lnTo>
                  <a:lnTo>
                    <a:pt x="11639100" y="847513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8475136"/>
                  </a:lnTo>
                  <a:lnTo>
                    <a:pt x="0" y="8475136"/>
                  </a:lnTo>
                  <a:lnTo>
                    <a:pt x="0" y="144780"/>
                  </a:lnTo>
                  <a:close/>
                  <a:moveTo>
                    <a:pt x="0" y="8475136"/>
                  </a:moveTo>
                  <a:lnTo>
                    <a:pt x="144780" y="8475136"/>
                  </a:lnTo>
                  <a:lnTo>
                    <a:pt x="144780" y="8619916"/>
                  </a:lnTo>
                  <a:lnTo>
                    <a:pt x="0" y="8619916"/>
                  </a:lnTo>
                  <a:lnTo>
                    <a:pt x="0" y="8475136"/>
                  </a:lnTo>
                  <a:close/>
                  <a:moveTo>
                    <a:pt x="11639100" y="144780"/>
                  </a:moveTo>
                  <a:lnTo>
                    <a:pt x="11783879" y="144780"/>
                  </a:lnTo>
                  <a:lnTo>
                    <a:pt x="11783879" y="8475136"/>
                  </a:lnTo>
                  <a:lnTo>
                    <a:pt x="11639100" y="8475136"/>
                  </a:lnTo>
                  <a:lnTo>
                    <a:pt x="11639100" y="144780"/>
                  </a:lnTo>
                  <a:close/>
                  <a:moveTo>
                    <a:pt x="144780" y="8475136"/>
                  </a:moveTo>
                  <a:lnTo>
                    <a:pt x="11639100" y="8475136"/>
                  </a:lnTo>
                  <a:lnTo>
                    <a:pt x="11639100" y="8619916"/>
                  </a:lnTo>
                  <a:lnTo>
                    <a:pt x="144780" y="8619916"/>
                  </a:lnTo>
                  <a:lnTo>
                    <a:pt x="144780" y="8475136"/>
                  </a:lnTo>
                  <a:close/>
                  <a:moveTo>
                    <a:pt x="11639100" y="0"/>
                  </a:moveTo>
                  <a:lnTo>
                    <a:pt x="11783879" y="0"/>
                  </a:lnTo>
                  <a:lnTo>
                    <a:pt x="11783879" y="144780"/>
                  </a:lnTo>
                  <a:lnTo>
                    <a:pt x="11639100" y="144780"/>
                  </a:lnTo>
                  <a:lnTo>
                    <a:pt x="1163910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1639100" y="0"/>
                  </a:lnTo>
                  <a:lnTo>
                    <a:pt x="1163910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7" name="TextBox 27"/>
          <p:cNvSpPr txBox="1"/>
          <p:nvPr/>
        </p:nvSpPr>
        <p:spPr>
          <a:xfrm>
            <a:off x="12426151" y="4887516"/>
            <a:ext cx="4105601" cy="696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600"/>
              </a:lnSpc>
              <a:spcBef>
                <a:spcPct val="0"/>
              </a:spcBef>
            </a:pPr>
            <a:r>
              <a:rPr lang="en-US" sz="4000" u="none">
                <a:solidFill>
                  <a:srgbClr val="000000"/>
                </a:solidFill>
                <a:latin typeface="VT323 Bold"/>
              </a:rPr>
              <a:t>Step 3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2122031" y="6305437"/>
            <a:ext cx="3374035" cy="843347"/>
            <a:chOff x="0" y="0"/>
            <a:chExt cx="4498713" cy="1124462"/>
          </a:xfrm>
        </p:grpSpPr>
        <p:sp>
          <p:nvSpPr>
            <p:cNvPr id="29" name="TextBox 29"/>
            <p:cNvSpPr txBox="1"/>
            <p:nvPr/>
          </p:nvSpPr>
          <p:spPr>
            <a:xfrm>
              <a:off x="0" y="791087"/>
              <a:ext cx="4498713" cy="333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100"/>
                </a:lnSpc>
              </a:pPr>
              <a:endParaRPr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57150"/>
              <a:ext cx="4498713" cy="6227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Clear Sans Regular"/>
                </a:rPr>
                <a:t>Merge two Dataset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7456983" y="6305437"/>
            <a:ext cx="3374035" cy="2100647"/>
            <a:chOff x="0" y="0"/>
            <a:chExt cx="4498713" cy="2800862"/>
          </a:xfrm>
        </p:grpSpPr>
        <p:sp>
          <p:nvSpPr>
            <p:cNvPr id="32" name="TextBox 32"/>
            <p:cNvSpPr txBox="1"/>
            <p:nvPr/>
          </p:nvSpPr>
          <p:spPr>
            <a:xfrm>
              <a:off x="0" y="2111887"/>
              <a:ext cx="4498713" cy="6889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100"/>
                </a:lnSpc>
              </a:pPr>
              <a:endParaRPr/>
            </a:p>
            <a:p>
              <a:pPr>
                <a:lnSpc>
                  <a:spcPts val="2100"/>
                </a:lnSpc>
              </a:pPr>
              <a:endParaRPr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-57150"/>
              <a:ext cx="4498713" cy="19435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Clear Sans Regular"/>
                </a:rPr>
                <a:t>remove Null Values &amp; replace null values with mode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2563335" y="6305437"/>
            <a:ext cx="3968418" cy="1077027"/>
            <a:chOff x="0" y="0"/>
            <a:chExt cx="5291224" cy="1436035"/>
          </a:xfrm>
        </p:grpSpPr>
        <p:sp>
          <p:nvSpPr>
            <p:cNvPr id="35" name="TextBox 35"/>
            <p:cNvSpPr txBox="1"/>
            <p:nvPr/>
          </p:nvSpPr>
          <p:spPr>
            <a:xfrm>
              <a:off x="0" y="747060"/>
              <a:ext cx="5291224" cy="6889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100"/>
                </a:lnSpc>
              </a:pPr>
              <a:endParaRPr/>
            </a:p>
            <a:p>
              <a:pPr>
                <a:lnSpc>
                  <a:spcPts val="2100"/>
                </a:lnSpc>
              </a:pPr>
              <a:endParaRPr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-47625"/>
              <a:ext cx="5291224" cy="5691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39"/>
                </a:lnSpc>
              </a:pPr>
              <a:r>
                <a:rPr lang="en-US" sz="2599">
                  <a:solidFill>
                    <a:srgbClr val="FFFFFF"/>
                  </a:solidFill>
                  <a:latin typeface="Clear Sans Regular"/>
                </a:rPr>
                <a:t>Create Dummy Variables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9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03528" y="2246366"/>
            <a:ext cx="7334062" cy="2183027"/>
            <a:chOff x="0" y="0"/>
            <a:chExt cx="9778749" cy="2910703"/>
          </a:xfrm>
        </p:grpSpPr>
        <p:sp>
          <p:nvSpPr>
            <p:cNvPr id="3" name="AutoShape 3"/>
            <p:cNvSpPr/>
            <p:nvPr/>
          </p:nvSpPr>
          <p:spPr>
            <a:xfrm>
              <a:off x="254000" y="254000"/>
              <a:ext cx="9524749" cy="2656703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0" y="0"/>
              <a:ext cx="9524749" cy="2656703"/>
            </a:xfrm>
            <a:prstGeom prst="rect">
              <a:avLst/>
            </a:prstGeom>
            <a:solidFill>
              <a:srgbClr val="0056AF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124863" y="2318139"/>
            <a:ext cx="7305433" cy="6940161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2111873" y="2440625"/>
            <a:ext cx="6126870" cy="1813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840"/>
              </a:lnSpc>
            </a:pPr>
            <a:r>
              <a:rPr lang="en-US" sz="7600">
                <a:solidFill>
                  <a:srgbClr val="FFFFFF"/>
                </a:solidFill>
                <a:latin typeface="VT323 Bold"/>
              </a:rPr>
              <a:t>Dataframe info before dummies 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504729" y="5748919"/>
            <a:ext cx="5337611" cy="1287929"/>
            <a:chOff x="0" y="0"/>
            <a:chExt cx="7116814" cy="1717238"/>
          </a:xfrm>
        </p:grpSpPr>
        <p:sp>
          <p:nvSpPr>
            <p:cNvPr id="8" name="TextBox 8"/>
            <p:cNvSpPr txBox="1"/>
            <p:nvPr/>
          </p:nvSpPr>
          <p:spPr>
            <a:xfrm>
              <a:off x="0" y="-114300"/>
              <a:ext cx="7116814" cy="12234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699"/>
                </a:lnSpc>
              </a:pPr>
              <a:r>
                <a:rPr lang="en-US" sz="5499">
                  <a:solidFill>
                    <a:srgbClr val="000000"/>
                  </a:solidFill>
                  <a:latin typeface="VT323 Bold"/>
                </a:rPr>
                <a:t>Observations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267447"/>
              <a:ext cx="7116814" cy="4497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153655" y="5684297"/>
            <a:ext cx="1642326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99"/>
              </a:lnSpc>
            </a:pPr>
            <a:r>
              <a:rPr lang="en-US" sz="9999">
                <a:solidFill>
                  <a:srgbClr val="000000"/>
                </a:solidFill>
                <a:latin typeface="VT323 Bold"/>
              </a:rPr>
              <a:t>669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3504729" y="7769395"/>
            <a:ext cx="5337611" cy="1287929"/>
            <a:chOff x="0" y="0"/>
            <a:chExt cx="7116814" cy="1717238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114300"/>
              <a:ext cx="7116814" cy="12234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7699"/>
                </a:lnSpc>
                <a:spcBef>
                  <a:spcPct val="0"/>
                </a:spcBef>
              </a:pPr>
              <a:r>
                <a:rPr lang="en-US" sz="5499">
                  <a:solidFill>
                    <a:srgbClr val="000000"/>
                  </a:solidFill>
                  <a:latin typeface="VT323 Bold"/>
                </a:rPr>
                <a:t>Columns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267447"/>
              <a:ext cx="7116814" cy="4497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329501" y="7695248"/>
            <a:ext cx="1466480" cy="1247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9999">
                <a:solidFill>
                  <a:srgbClr val="000000"/>
                </a:solidFill>
                <a:latin typeface="VT323 Bold"/>
              </a:rPr>
              <a:t>15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9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03528" y="2246366"/>
            <a:ext cx="7334062" cy="2183027"/>
            <a:chOff x="0" y="0"/>
            <a:chExt cx="9778749" cy="2910703"/>
          </a:xfrm>
        </p:grpSpPr>
        <p:sp>
          <p:nvSpPr>
            <p:cNvPr id="3" name="AutoShape 3"/>
            <p:cNvSpPr/>
            <p:nvPr/>
          </p:nvSpPr>
          <p:spPr>
            <a:xfrm>
              <a:off x="254000" y="254000"/>
              <a:ext cx="9524749" cy="2656703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0" y="0"/>
              <a:ext cx="9524749" cy="2656703"/>
            </a:xfrm>
            <a:prstGeom prst="rect">
              <a:avLst/>
            </a:prstGeom>
            <a:solidFill>
              <a:srgbClr val="0056AF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659675" y="773275"/>
            <a:ext cx="4803676" cy="9269594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2111873" y="2440625"/>
            <a:ext cx="6126870" cy="1813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840"/>
              </a:lnSpc>
            </a:pPr>
            <a:r>
              <a:rPr lang="en-US" sz="7600">
                <a:solidFill>
                  <a:srgbClr val="FFFFFF"/>
                </a:solidFill>
                <a:latin typeface="VT323 Bold"/>
              </a:rPr>
              <a:t>Dataframe info after dummies 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504729" y="5748919"/>
            <a:ext cx="5337611" cy="1287929"/>
            <a:chOff x="0" y="0"/>
            <a:chExt cx="7116814" cy="1717238"/>
          </a:xfrm>
        </p:grpSpPr>
        <p:sp>
          <p:nvSpPr>
            <p:cNvPr id="8" name="TextBox 8"/>
            <p:cNvSpPr txBox="1"/>
            <p:nvPr/>
          </p:nvSpPr>
          <p:spPr>
            <a:xfrm>
              <a:off x="0" y="-114300"/>
              <a:ext cx="7116814" cy="12234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699"/>
                </a:lnSpc>
              </a:pPr>
              <a:r>
                <a:rPr lang="en-US" sz="5499">
                  <a:solidFill>
                    <a:srgbClr val="000000"/>
                  </a:solidFill>
                  <a:latin typeface="VT323 Bold"/>
                </a:rPr>
                <a:t>Observations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267447"/>
              <a:ext cx="7116814" cy="4497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153655" y="5684297"/>
            <a:ext cx="1642326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99"/>
              </a:lnSpc>
            </a:pPr>
            <a:r>
              <a:rPr lang="en-US" sz="9999">
                <a:solidFill>
                  <a:srgbClr val="000000"/>
                </a:solidFill>
                <a:latin typeface="VT323 Bold"/>
              </a:rPr>
              <a:t>669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3504729" y="7769395"/>
            <a:ext cx="5337611" cy="1287929"/>
            <a:chOff x="0" y="0"/>
            <a:chExt cx="7116814" cy="1717238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114300"/>
              <a:ext cx="7116814" cy="12234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7699"/>
                </a:lnSpc>
                <a:spcBef>
                  <a:spcPct val="0"/>
                </a:spcBef>
              </a:pPr>
              <a:r>
                <a:rPr lang="en-US" sz="5499">
                  <a:solidFill>
                    <a:srgbClr val="000000"/>
                  </a:solidFill>
                  <a:latin typeface="VT323 Bold"/>
                </a:rPr>
                <a:t>Columns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267447"/>
              <a:ext cx="7116814" cy="4497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378633" y="7695248"/>
            <a:ext cx="1466480" cy="1247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9999">
                <a:solidFill>
                  <a:srgbClr val="000000"/>
                </a:solidFill>
                <a:latin typeface="VT323 Bold"/>
              </a:rPr>
              <a:t>60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250</Words>
  <Application>Microsoft Macintosh PowerPoint</Application>
  <PresentationFormat>Custom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VT323</vt:lpstr>
      <vt:lpstr>Arimo Bold</vt:lpstr>
      <vt:lpstr>Clear Sans Regular Bold</vt:lpstr>
      <vt:lpstr>Calibri</vt:lpstr>
      <vt:lpstr>VT323 Bold</vt:lpstr>
      <vt:lpstr>Arial</vt:lpstr>
      <vt:lpstr>Open Sans Light</vt:lpstr>
      <vt:lpstr>Clear Sans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Steam Price prediction</dc:title>
  <cp:lastModifiedBy>عبدالاله</cp:lastModifiedBy>
  <cp:revision>2</cp:revision>
  <dcterms:created xsi:type="dcterms:W3CDTF">2006-08-16T00:00:00Z</dcterms:created>
  <dcterms:modified xsi:type="dcterms:W3CDTF">2021-12-09T09:03:48Z</dcterms:modified>
  <dc:identifier>DAEyAfe-lgM</dc:identifier>
</cp:coreProperties>
</file>