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l .S" initials="R." lastIdx="1" clrIdx="0">
    <p:extLst>
      <p:ext uri="{19B8F6BF-5375-455C-9EA6-DF929625EA0E}">
        <p15:presenceInfo xmlns="" xmlns:p15="http://schemas.microsoft.com/office/powerpoint/2012/main" userId="f2e5876a5b8695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07" autoAdjust="0"/>
    <p:restoredTop sz="94660"/>
  </p:normalViewPr>
  <p:slideViewPr>
    <p:cSldViewPr snapToGrid="0">
      <p:cViewPr varScale="1">
        <p:scale>
          <a:sx n="61" d="100"/>
          <a:sy n="61" d="100"/>
        </p:scale>
        <p:origin x="-84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clg%20projects\abdul%20fathaa\Abdul%20%20fatha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barChart>
        <c:barDir val="col"/>
        <c:grouping val="stacked"/>
        <c:ser>
          <c:idx val="1"/>
          <c:order val="1"/>
          <c:tx>
            <c:strRef>
              <c:f>Sheet1!$B$1</c:f>
            </c:strRef>
          </c:tx>
          <c:cat>
            <c:multiLvlStrRef>
              <c:f>Sheet1!$A$2:$A$26</c:f>
            </c:multiLvlStrRef>
          </c:cat>
          <c:val>
            <c:numRef>
              <c:f>Sheet1!$B$2:$B$26</c:f>
            </c:numRef>
          </c:val>
        </c:ser>
        <c:ser>
          <c:idx val="2"/>
          <c:order val="2"/>
          <c:tx>
            <c:strRef>
              <c:f>[1]Sheet1!$B$1</c:f>
            </c:strRef>
          </c:tx>
          <c:cat>
            <c:multiLvlStrRef>
              <c:f>[1]Sheet1!$A$2:$A$26</c:f>
            </c:multiLvlStrRef>
          </c:cat>
          <c:val>
            <c:numRef>
              <c:f>[1]Sheet1!$B$2:$B$26</c:f>
            </c:numRef>
          </c:val>
        </c:ser>
        <c:ser>
          <c:idx val="3"/>
          <c:order val="3"/>
          <c:tx>
            <c:strRef>
              <c:f>[aiswar.xlsx]Sheet1!$B$1</c:f>
            </c:strRef>
          </c:tx>
          <c:cat>
            <c:multiLvlStrRef>
              <c:f>[aiswar.xlsx]Sheet1!$A$2:$A$26</c:f>
            </c:multiLvlStrRef>
          </c:cat>
          <c:val>
            <c:numRef>
              <c:f>[aiswar.xlsx]Sheet1!$B$2:$B$26</c:f>
            </c:numRef>
          </c:val>
        </c:ser>
        <c:ser>
          <c:idx val="4"/>
          <c:order val="4"/>
          <c:tx>
            <c:strRef>
              <c:f>'[Abdul  fathaa.xlsx]Sheet1'!$B$1</c:f>
            </c:strRef>
          </c:tx>
          <c:cat>
            <c:multiLvlStrRef>
              <c:f>'[Abdul  fathaa.xlsx]Sheet1'!$A$2:$A$26</c:f>
            </c:multiLvlStrRef>
          </c:cat>
          <c:val>
            <c:numRef>
              <c:f>'[Abdul  fathaa.xlsx]Sheet1'!$B$2:$B$26</c:f>
            </c:numRef>
          </c:val>
        </c:ser>
        <c:ser>
          <c:idx val="0"/>
          <c:order val="0"/>
          <c:tx>
            <c:strRef>
              <c:f>'[Abdul  fathaa.xlsx]Sheet1'!$B$1</c:f>
              <c:strCache>
                <c:ptCount val="1"/>
                <c:pt idx="0">
                  <c:v>displacement</c:v>
                </c:pt>
              </c:strCache>
            </c:strRef>
          </c:tx>
          <c:cat>
            <c:strRef>
              <c:f>'[Abdul  fathaa.xlsx]Sheet1'!$A$2:$A$26</c:f>
              <c:strCache>
                <c:ptCount val="25"/>
                <c:pt idx="0">
                  <c:v>amc gremlin</c:v>
                </c:pt>
                <c:pt idx="1">
                  <c:v>ford f250</c:v>
                </c:pt>
                <c:pt idx="2">
                  <c:v>chevy c20</c:v>
                </c:pt>
                <c:pt idx="3">
                  <c:v>dodge d200</c:v>
                </c:pt>
                <c:pt idx="4">
                  <c:v>hi 1200d</c:v>
                </c:pt>
                <c:pt idx="5">
                  <c:v>datsun pl510</c:v>
                </c:pt>
                <c:pt idx="6">
                  <c:v>chevrolet vega 2300</c:v>
                </c:pt>
                <c:pt idx="7">
                  <c:v>toyota corona</c:v>
                </c:pt>
                <c:pt idx="8">
                  <c:v>ford pinto</c:v>
                </c:pt>
                <c:pt idx="9">
                  <c:v>amc gremlin</c:v>
                </c:pt>
                <c:pt idx="10">
                  <c:v>plymouth satellite custom</c:v>
                </c:pt>
                <c:pt idx="11">
                  <c:v>chevrolet chevelle malibu</c:v>
                </c:pt>
                <c:pt idx="12">
                  <c:v>ford torino 500</c:v>
                </c:pt>
                <c:pt idx="13">
                  <c:v>amc matador</c:v>
                </c:pt>
                <c:pt idx="14">
                  <c:v>chevrolet impala</c:v>
                </c:pt>
                <c:pt idx="15">
                  <c:v>pontiac catalina brougham</c:v>
                </c:pt>
                <c:pt idx="16">
                  <c:v>ford galaxie 500</c:v>
                </c:pt>
                <c:pt idx="17">
                  <c:v>plymouth fury iii</c:v>
                </c:pt>
                <c:pt idx="18">
                  <c:v>dodge monaco (sw)</c:v>
                </c:pt>
                <c:pt idx="19">
                  <c:v>ford country squire (sw)</c:v>
                </c:pt>
                <c:pt idx="20">
                  <c:v>pontiac safari (sw)</c:v>
                </c:pt>
                <c:pt idx="21">
                  <c:v>amc hornet sportabout (sw)</c:v>
                </c:pt>
                <c:pt idx="22">
                  <c:v>chevrolet vega (sw)</c:v>
                </c:pt>
                <c:pt idx="23">
                  <c:v>pontiac firebird</c:v>
                </c:pt>
                <c:pt idx="24">
                  <c:v>ford mustang</c:v>
                </c:pt>
              </c:strCache>
            </c:strRef>
          </c:cat>
          <c:val>
            <c:numRef>
              <c:f>'[Abdul  fathaa.xlsx]Sheet1'!$B$2:$B$26</c:f>
              <c:numCache>
                <c:formatCode>General</c:formatCode>
                <c:ptCount val="25"/>
                <c:pt idx="0">
                  <c:v>199</c:v>
                </c:pt>
                <c:pt idx="1">
                  <c:v>360</c:v>
                </c:pt>
                <c:pt idx="2">
                  <c:v>307</c:v>
                </c:pt>
                <c:pt idx="3">
                  <c:v>318</c:v>
                </c:pt>
                <c:pt idx="4">
                  <c:v>304</c:v>
                </c:pt>
                <c:pt idx="5">
                  <c:v>97</c:v>
                </c:pt>
                <c:pt idx="6">
                  <c:v>140</c:v>
                </c:pt>
                <c:pt idx="7">
                  <c:v>113</c:v>
                </c:pt>
                <c:pt idx="8">
                  <c:v>98</c:v>
                </c:pt>
                <c:pt idx="9">
                  <c:v>232</c:v>
                </c:pt>
                <c:pt idx="10">
                  <c:v>225</c:v>
                </c:pt>
                <c:pt idx="11">
                  <c:v>250</c:v>
                </c:pt>
                <c:pt idx="12">
                  <c:v>250</c:v>
                </c:pt>
                <c:pt idx="13">
                  <c:v>232</c:v>
                </c:pt>
                <c:pt idx="14">
                  <c:v>350</c:v>
                </c:pt>
                <c:pt idx="15">
                  <c:v>400</c:v>
                </c:pt>
                <c:pt idx="16">
                  <c:v>351</c:v>
                </c:pt>
                <c:pt idx="17">
                  <c:v>318</c:v>
                </c:pt>
                <c:pt idx="18">
                  <c:v>383</c:v>
                </c:pt>
                <c:pt idx="19">
                  <c:v>400</c:v>
                </c:pt>
                <c:pt idx="20">
                  <c:v>400</c:v>
                </c:pt>
                <c:pt idx="21">
                  <c:v>258</c:v>
                </c:pt>
                <c:pt idx="22">
                  <c:v>140</c:v>
                </c:pt>
                <c:pt idx="23">
                  <c:v>250</c:v>
                </c:pt>
                <c:pt idx="24">
                  <c:v>250</c:v>
                </c:pt>
              </c:numCache>
            </c:numRef>
          </c:val>
        </c:ser>
        <c:overlap val="100"/>
        <c:axId val="77506048"/>
        <c:axId val="77507584"/>
      </c:barChart>
      <c:catAx>
        <c:axId val="77506048"/>
        <c:scaling>
          <c:orientation val="minMax"/>
        </c:scaling>
        <c:axPos val="b"/>
        <c:tickLblPos val="nextTo"/>
        <c:crossAx val="77507584"/>
        <c:crosses val="autoZero"/>
        <c:auto val="1"/>
        <c:lblAlgn val="ctr"/>
        <c:lblOffset val="100"/>
      </c:catAx>
      <c:valAx>
        <c:axId val="77507584"/>
        <c:scaling>
          <c:orientation val="minMax"/>
        </c:scaling>
        <c:axPos val="l"/>
        <c:majorGridlines/>
        <c:numFmt formatCode="General" sourceLinked="1"/>
        <c:tickLblPos val="nextTo"/>
        <c:crossAx val="77506048"/>
        <c:crosses val="autoZero"/>
        <c:crossBetween val="between"/>
      </c:valAx>
    </c:plotArea>
    <c:legend>
      <c:legendPos val="r"/>
    </c:legend>
    <c:plotVisOnly val="1"/>
  </c:chart>
  <c:spPr>
    <a:solidFill>
      <a:schemeClr val="accent6">
        <a:lumMod val="40000"/>
        <a:lumOff val="60000"/>
      </a:schemeClr>
    </a:solidFill>
  </c:spPr>
  <c:externalData r:id="rId1"/>
</c:chartSpace>
</file>

<file path=ppt/comments/comment1.xml><?xml version="1.0" encoding="utf-8"?>
<p:cmLst xmlns:a="http://schemas.openxmlformats.org/drawingml/2006/main" xmlns:r="http://schemas.openxmlformats.org/officeDocument/2006/relationships" xmlns:p="http://schemas.openxmlformats.org/presentationml/2006/main">
  <p:cm authorId="1" dt="2024-08-28T13:41:40.148" idx="1">
    <p:pos x="10" y="10"/>
    <p:text/>
    <p:extLst>
      <p:ext uri="{C676402C-5697-4E1C-873F-D02D1690AC5C}">
        <p15:threadingInfo xmlns=""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9893A-F64E-4FDA-BE08-98774F7349E6}" type="datetimeFigureOut">
              <a:rPr lang="en-IN" smtClean="0"/>
              <a:pPr/>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B19F-A5C2-4EA5-9702-2823CF808A8C}" type="slidenum">
              <a:rPr lang="en-IN" smtClean="0"/>
              <a:pPr/>
              <a:t>‹#›</a:t>
            </a:fld>
            <a:endParaRPr lang="en-IN"/>
          </a:p>
        </p:txBody>
      </p:sp>
    </p:spTree>
    <p:extLst>
      <p:ext uri="{BB962C8B-B14F-4D97-AF65-F5344CB8AC3E}">
        <p14:creationId xmlns="" xmlns:p14="http://schemas.microsoft.com/office/powerpoint/2010/main" val="328081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780AA-5D00-46EE-B3A7-AB336F3CE777}" type="datetimeFigureOut">
              <a:rPr lang="en-IN" smtClean="0"/>
              <a:pPr/>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683817-5AD7-4856-B8EE-E022D7CADBFF}" type="slidenum">
              <a:rPr lang="en-IN" smtClean="0"/>
              <a:pPr/>
              <a:t>‹#›</a:t>
            </a:fld>
            <a:endParaRPr lang="en-IN"/>
          </a:p>
        </p:txBody>
      </p:sp>
    </p:spTree>
  </p:cSld>
  <p:clrMapOvr>
    <a:masterClrMapping/>
  </p:clrMapOvr>
  <p:transition spd="slow" advClick="0" advTm="4000">
    <p:split dir="in"/>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5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780AA-5D00-46EE-B3A7-AB336F3CE777}" type="datetimeFigureOut">
              <a:rPr lang="en-IN" smtClean="0"/>
              <a:pPr/>
              <a:t>29-08-2024</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83817-5AD7-4856-B8EE-E022D7CADB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advClick="0" advTm="4000">
    <p:split dir="in"/>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14AED567-D489-5C7D-4DFE-3721BAE6C1C9}"/>
              </a:ext>
            </a:extLst>
          </p:cNvPr>
          <p:cNvSpPr txBox="1"/>
          <p:nvPr/>
        </p:nvSpPr>
        <p:spPr>
          <a:xfrm>
            <a:off x="2507849" y="713721"/>
            <a:ext cx="8154187" cy="1200329"/>
          </a:xfrm>
          <a:prstGeom prst="rect">
            <a:avLst/>
          </a:prstGeom>
          <a:blipFill>
            <a:blip r:embed="rId2"/>
            <a:tile tx="0" ty="0" sx="100000" sy="100000" flip="none" algn="tl"/>
          </a:blipFill>
        </p:spPr>
        <p:txBody>
          <a:bodyPr wrap="square" rtlCol="0">
            <a:spAutoFit/>
          </a:bodyPr>
          <a:lstStyle/>
          <a:p>
            <a:pPr algn="ctr"/>
            <a:r>
              <a:rPr lang="en-IN" sz="3600" b="1" dirty="0" smtClean="0">
                <a:latin typeface="Arial" panose="020B0604020202020204" pitchFamily="34" charset="0"/>
                <a:cs typeface="Arial" panose="020B0604020202020204" pitchFamily="34" charset="0"/>
              </a:rPr>
              <a:t>AUTOMOBILE DISPLACEMENT ANALYSIS</a:t>
            </a:r>
            <a:endParaRPr lang="en-IN" sz="3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F005CA93-8F73-671F-6515-93DCBA03264A}"/>
              </a:ext>
            </a:extLst>
          </p:cNvPr>
          <p:cNvSpPr txBox="1"/>
          <p:nvPr/>
        </p:nvSpPr>
        <p:spPr>
          <a:xfrm rot="10800000" flipH="1" flipV="1">
            <a:off x="6052379" y="5363205"/>
            <a:ext cx="6139621" cy="1200329"/>
          </a:xfrm>
          <a:prstGeom prst="rect">
            <a:avLst/>
          </a:prstGeom>
          <a:blipFill>
            <a:blip r:embed="rId2"/>
            <a:tile tx="0" ty="0" sx="100000" sy="100000" flip="none" algn="tl"/>
          </a:blipFill>
        </p:spPr>
        <p:txBody>
          <a:bodyPr wrap="square" rtlCol="0">
            <a:spAutoFit/>
          </a:bodyPr>
          <a:lstStyle/>
          <a:p>
            <a:r>
              <a:rPr lang="en-GB" b="1" dirty="0"/>
              <a:t>STUDENT NAME </a:t>
            </a:r>
            <a:r>
              <a:rPr lang="en-GB" b="1" dirty="0" smtClean="0"/>
              <a:t> </a:t>
            </a:r>
            <a:r>
              <a:rPr lang="en-GB" b="1" smtClean="0"/>
              <a:t>: ABDUL FATHA S </a:t>
            </a:r>
            <a:endParaRPr lang="en-GB" b="1" dirty="0"/>
          </a:p>
          <a:p>
            <a:r>
              <a:rPr lang="en-GB" b="1" dirty="0"/>
              <a:t>REGISTER NO       : </a:t>
            </a:r>
            <a:r>
              <a:rPr lang="en-GB" b="1" dirty="0" smtClean="0">
                <a:latin typeface="Aptos" panose="020B0004020202020204" pitchFamily="34" charset="0"/>
              </a:rPr>
              <a:t>312207272</a:t>
            </a:r>
            <a:endParaRPr lang="en-GB" b="1" dirty="0">
              <a:latin typeface="Aptos" panose="020B0004020202020204" pitchFamily="34" charset="0"/>
            </a:endParaRPr>
          </a:p>
          <a:p>
            <a:r>
              <a:rPr lang="en-GB" b="1" dirty="0"/>
              <a:t>DEPARTMENT      : COMMERCE</a:t>
            </a:r>
          </a:p>
          <a:p>
            <a:r>
              <a:rPr lang="en-GB" b="1" dirty="0"/>
              <a:t>COLLEGE                : CKNC</a:t>
            </a:r>
            <a:endParaRPr lang="en-IN" b="1" dirty="0"/>
          </a:p>
        </p:txBody>
      </p:sp>
    </p:spTree>
    <p:extLst>
      <p:ext uri="{BB962C8B-B14F-4D97-AF65-F5344CB8AC3E}">
        <p14:creationId xmlns="" xmlns:p14="http://schemas.microsoft.com/office/powerpoint/2010/main" val="1329857136"/>
      </p:ext>
    </p:extLst>
  </p:cSld>
  <p:clrMapOvr>
    <a:masterClrMapping/>
  </p:clrMapOvr>
  <p:transition spd="slow" advClick="0" advTm="4000">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grpId="0" nodeType="afterEffect">
                                  <p:stCondLst>
                                    <p:cond delay="0"/>
                                  </p:stCondLst>
                                  <p:childTnLst>
                                    <p:animEffect transition="out" filter="diamond(in)">
                                      <p:cBhvr>
                                        <p:cTn id="6" dur="3000"/>
                                        <p:tgtEl>
                                          <p:spTgt spid="6"/>
                                        </p:tgtEl>
                                      </p:cBhvr>
                                    </p:animEffect>
                                    <p:set>
                                      <p:cBhvr>
                                        <p:cTn id="7" dur="1" fill="hold">
                                          <p:stCondLst>
                                            <p:cond delay="2999"/>
                                          </p:stCondLst>
                                        </p:cTn>
                                        <p:tgtEl>
                                          <p:spTgt spid="6"/>
                                        </p:tgtEl>
                                        <p:attrNameLst>
                                          <p:attrName>style.visibility</p:attrName>
                                        </p:attrNameLst>
                                      </p:cBhvr>
                                      <p:to>
                                        <p:strVal val="hidden"/>
                                      </p:to>
                                    </p:set>
                                  </p:childTnLst>
                                </p:cTn>
                              </p:par>
                            </p:childTnLst>
                          </p:cTn>
                        </p:par>
                        <p:par>
                          <p:cTn id="8" fill="hold">
                            <p:stCondLst>
                              <p:cond delay="3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3000"/>
                                        <p:tgtEl>
                                          <p:spTgt spid="8"/>
                                        </p:tgtEl>
                                      </p:cBhvr>
                                    </p:animEffect>
                                  </p:childTnLst>
                                </p:cTn>
                              </p:par>
                            </p:childTnLst>
                          </p:cTn>
                        </p:par>
                        <p:par>
                          <p:cTn id="12" fill="hold">
                            <p:stCondLst>
                              <p:cond delay="6000"/>
                            </p:stCondLst>
                            <p:childTnLst>
                              <p:par>
                                <p:cTn id="13" presetID="8" presetClass="exit" presetSubtype="16" fill="hold" grpId="1" nodeType="afterEffect">
                                  <p:stCondLst>
                                    <p:cond delay="0"/>
                                  </p:stCondLst>
                                  <p:childTnLst>
                                    <p:animEffect transition="out" filter="diamond(in)">
                                      <p:cBhvr>
                                        <p:cTn id="14" dur="3000"/>
                                        <p:tgtEl>
                                          <p:spTgt spid="8"/>
                                        </p:tgtEl>
                                      </p:cBhvr>
                                    </p:animEffect>
                                    <p:set>
                                      <p:cBhvr>
                                        <p:cTn id="15" dur="1" fill="hold">
                                          <p:stCondLst>
                                            <p:cond delay="2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26B1FA3-F017-4F31-610F-A3E8F530CD60}"/>
              </a:ext>
            </a:extLst>
          </p:cNvPr>
          <p:cNvSpPr txBox="1"/>
          <p:nvPr/>
        </p:nvSpPr>
        <p:spPr>
          <a:xfrm>
            <a:off x="1834775" y="1334147"/>
            <a:ext cx="4343400" cy="4154984"/>
          </a:xfrm>
          <a:prstGeom prst="rect">
            <a:avLst/>
          </a:prstGeom>
          <a:blipFill>
            <a:blip r:embed="rId2"/>
            <a:tile tx="0" ty="0" sx="100000" sy="100000" flip="none" algn="tl"/>
          </a:blipFill>
        </p:spPr>
        <p:txBody>
          <a:bodyPr wrap="square" rtlCol="0">
            <a:spAutoFit/>
          </a:bodyPr>
          <a:lstStyle/>
          <a:p>
            <a:r>
              <a:rPr lang="en-US" sz="2400" b="1" dirty="0" smtClean="0">
                <a:latin typeface="Aptos Display" panose="020B0004020202020204" pitchFamily="34" charset="0"/>
              </a:rPr>
              <a:t>Segment/Vehicle Category Performance: </a:t>
            </a:r>
            <a:r>
              <a:rPr lang="en-US" sz="2400" dirty="0" smtClean="0">
                <a:latin typeface="Aptos Display" panose="020B0004020202020204" pitchFamily="34" charset="0"/>
              </a:rPr>
              <a:t>Break down performance by different vehicle categories (e.g., sedans, SUVs, trucks). Identify which segments contribute most to overall market demand and which may be underperforming in terms of engine efficiency and power-to-weight ratio.</a:t>
            </a:r>
            <a:endParaRPr lang="en-IN" sz="2400" dirty="0">
              <a:latin typeface="Aptos Display" panose="020B0004020202020204" pitchFamily="34" charset="0"/>
            </a:endParaRPr>
          </a:p>
        </p:txBody>
      </p:sp>
      <p:sp>
        <p:nvSpPr>
          <p:cNvPr id="3" name="TextBox 2">
            <a:extLst>
              <a:ext uri="{FF2B5EF4-FFF2-40B4-BE49-F238E27FC236}">
                <a16:creationId xmlns="" xmlns:a16="http://schemas.microsoft.com/office/drawing/2014/main" id="{2156A7FE-7994-B82B-E8F2-A66BCE5EC806}"/>
              </a:ext>
            </a:extLst>
          </p:cNvPr>
          <p:cNvSpPr txBox="1"/>
          <p:nvPr/>
        </p:nvSpPr>
        <p:spPr>
          <a:xfrm>
            <a:off x="6940174" y="417486"/>
            <a:ext cx="4143375" cy="6124754"/>
          </a:xfrm>
          <a:prstGeom prst="rect">
            <a:avLst/>
          </a:prstGeom>
          <a:blipFill>
            <a:blip r:embed="rId2"/>
            <a:tile tx="0" ty="0" sx="100000" sy="100000" flip="none" algn="tl"/>
          </a:blipFill>
        </p:spPr>
        <p:txBody>
          <a:bodyPr wrap="square" rtlCol="0">
            <a:spAutoFit/>
          </a:bodyPr>
          <a:lstStyle/>
          <a:p>
            <a:r>
              <a:rPr lang="en-US" sz="2800" b="1" dirty="0" smtClean="0"/>
              <a:t>Seasonality and External </a:t>
            </a:r>
            <a:r>
              <a:rPr lang="en-US" sz="2800" b="1" dirty="0" err="1" smtClean="0"/>
              <a:t>Factors:</a:t>
            </a:r>
            <a:r>
              <a:rPr lang="en-US" sz="2800" dirty="0" err="1" smtClean="0"/>
              <a:t>Investigate</a:t>
            </a:r>
            <a:r>
              <a:rPr lang="en-US" sz="2800" dirty="0" smtClean="0"/>
              <a:t> any seasonal trends in vehicle performance metrics and determine how external factors (e.g., fuel prices, environmental regulations) have influenced changes in displacement, </a:t>
            </a:r>
            <a:r>
              <a:rPr lang="en-US" sz="2800" dirty="0" err="1" smtClean="0"/>
              <a:t>horsepowe</a:t>
            </a:r>
            <a:r>
              <a:rPr lang="en-US" sz="2800" dirty="0" smtClean="0"/>
              <a:t>, and weight.</a:t>
            </a:r>
            <a:endParaRPr lang="en-IN" sz="2800" dirty="0"/>
          </a:p>
        </p:txBody>
      </p:sp>
    </p:spTree>
    <p:extLst>
      <p:ext uri="{BB962C8B-B14F-4D97-AF65-F5344CB8AC3E}">
        <p14:creationId xmlns="" xmlns:p14="http://schemas.microsoft.com/office/powerpoint/2010/main" val="1741856788"/>
      </p:ext>
    </p:extLst>
  </p:cSld>
  <p:clrMapOvr>
    <a:masterClrMapping/>
  </p:clrMapOvr>
  <p:transition spd="slow" advClick="0" advTm="4000">
    <p:spli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3CBC935-F3D6-DE5A-E87A-E1BD75EE786C}"/>
              </a:ext>
            </a:extLst>
          </p:cNvPr>
          <p:cNvSpPr txBox="1"/>
          <p:nvPr/>
        </p:nvSpPr>
        <p:spPr>
          <a:xfrm>
            <a:off x="1895475" y="638177"/>
            <a:ext cx="4286251" cy="584775"/>
          </a:xfrm>
          <a:prstGeom prst="rect">
            <a:avLst/>
          </a:prstGeom>
          <a:noFill/>
        </p:spPr>
        <p:txBody>
          <a:bodyPr wrap="square" rtlCol="0">
            <a:spAutoFit/>
          </a:bodyPr>
          <a:lstStyle/>
          <a:p>
            <a:r>
              <a:rPr lang="en-GB" sz="3200" dirty="0"/>
              <a:t>RESULT:</a:t>
            </a:r>
            <a:endParaRPr lang="en-IN" sz="3200" dirty="0"/>
          </a:p>
        </p:txBody>
      </p:sp>
      <p:graphicFrame>
        <p:nvGraphicFramePr>
          <p:cNvPr id="5" name="Chart 4"/>
          <p:cNvGraphicFramePr/>
          <p:nvPr/>
        </p:nvGraphicFramePr>
        <p:xfrm>
          <a:off x="2960175" y="2088882"/>
          <a:ext cx="6772275" cy="3486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417695569"/>
      </p:ext>
    </p:extLst>
  </p:cSld>
  <p:clrMapOvr>
    <a:masterClrMapping/>
  </p:clrMapOvr>
  <p:transition spd="slow" advClick="0" advTm="4000">
    <p:spli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D7DA03-CDBB-A118-8E91-569043DA6C85}"/>
              </a:ext>
            </a:extLst>
          </p:cNvPr>
          <p:cNvSpPr txBox="1"/>
          <p:nvPr/>
        </p:nvSpPr>
        <p:spPr>
          <a:xfrm>
            <a:off x="1943101" y="495302"/>
            <a:ext cx="4486275" cy="646331"/>
          </a:xfrm>
          <a:prstGeom prst="rect">
            <a:avLst/>
          </a:prstGeom>
          <a:blipFill>
            <a:blip r:embed="rId2"/>
            <a:tile tx="0" ty="0" sx="100000" sy="100000" flip="none" algn="tl"/>
          </a:blipFill>
        </p:spPr>
        <p:txBody>
          <a:bodyPr wrap="square" rtlCol="0">
            <a:spAutoFit/>
          </a:bodyPr>
          <a:lstStyle/>
          <a:p>
            <a:r>
              <a:rPr lang="en-GB" sz="3600" dirty="0"/>
              <a:t>Conclusion:</a:t>
            </a:r>
            <a:endParaRPr lang="en-IN" sz="3600" dirty="0"/>
          </a:p>
        </p:txBody>
      </p:sp>
      <p:sp>
        <p:nvSpPr>
          <p:cNvPr id="4" name="TextBox 3">
            <a:extLst>
              <a:ext uri="{FF2B5EF4-FFF2-40B4-BE49-F238E27FC236}">
                <a16:creationId xmlns="" xmlns:a16="http://schemas.microsoft.com/office/drawing/2014/main" id="{80736B38-43F8-3F2A-BD4E-ABAAD5360DF4}"/>
              </a:ext>
            </a:extLst>
          </p:cNvPr>
          <p:cNvSpPr txBox="1"/>
          <p:nvPr/>
        </p:nvSpPr>
        <p:spPr>
          <a:xfrm>
            <a:off x="2914651" y="1962151"/>
            <a:ext cx="7096125" cy="2677656"/>
          </a:xfrm>
          <a:prstGeom prst="rect">
            <a:avLst/>
          </a:prstGeom>
          <a:blipFill>
            <a:blip r:embed="rId2"/>
            <a:tile tx="0" ty="0" sx="100000" sy="100000" flip="none" algn="tl"/>
          </a:blipFill>
        </p:spPr>
        <p:txBody>
          <a:bodyPr wrap="square" rtlCol="0">
            <a:spAutoFit/>
          </a:bodyPr>
          <a:lstStyle/>
          <a:p>
            <a:pPr marL="285750" indent="-285750">
              <a:buFont typeface="Wingdings" panose="05000000000000000000" pitchFamily="2" charset="2"/>
              <a:buChar char="Ø"/>
            </a:pPr>
            <a:r>
              <a:rPr lang="en-GB" sz="2800" dirty="0"/>
              <a:t>The above project comprises of the full detailed analysis of a </a:t>
            </a:r>
            <a:r>
              <a:rPr lang="en-GB" sz="2800" dirty="0" smtClean="0"/>
              <a:t>automobile displacement.</a:t>
            </a:r>
            <a:endParaRPr lang="en-GB" sz="2800" dirty="0"/>
          </a:p>
          <a:p>
            <a:pPr marL="285750" indent="-285750">
              <a:buFont typeface="Wingdings" panose="05000000000000000000" pitchFamily="2" charset="2"/>
              <a:buChar char="Ø"/>
            </a:pPr>
            <a:r>
              <a:rPr lang="en-GB" sz="2800" dirty="0"/>
              <a:t>Anyone can use this project idea to analyse the </a:t>
            </a:r>
            <a:r>
              <a:rPr lang="en-GB" sz="2800" dirty="0" smtClean="0"/>
              <a:t>details about automobile displacement.</a:t>
            </a:r>
            <a:endParaRPr lang="en-IN" sz="2800" dirty="0"/>
          </a:p>
        </p:txBody>
      </p:sp>
    </p:spTree>
    <p:extLst>
      <p:ext uri="{BB962C8B-B14F-4D97-AF65-F5344CB8AC3E}">
        <p14:creationId xmlns="" xmlns:p14="http://schemas.microsoft.com/office/powerpoint/2010/main" val="855531049"/>
      </p:ext>
    </p:extLst>
  </p:cSld>
  <p:clrMapOvr>
    <a:masterClrMapping/>
  </p:clrMapOvr>
  <p:transition spd="slow" advClick="0" advTm="4000">
    <p:spli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723A82-2B03-008C-EED1-FF1426698405}"/>
              </a:ext>
            </a:extLst>
          </p:cNvPr>
          <p:cNvSpPr txBox="1"/>
          <p:nvPr/>
        </p:nvSpPr>
        <p:spPr>
          <a:xfrm>
            <a:off x="1487838" y="2612432"/>
            <a:ext cx="9903417" cy="1446550"/>
          </a:xfrm>
          <a:prstGeom prst="rect">
            <a:avLst/>
          </a:prstGeom>
          <a:blipFill>
            <a:blip r:embed="rId2"/>
            <a:tile tx="0" ty="0" sx="100000" sy="100000" flip="none" algn="tl"/>
          </a:blipFill>
        </p:spPr>
        <p:txBody>
          <a:bodyPr wrap="square" rtlCol="0">
            <a:spAutoFit/>
          </a:bodyPr>
          <a:lstStyle/>
          <a:p>
            <a:pPr algn="ctr"/>
            <a:r>
              <a:rPr lang="en-GB" sz="8800" dirty="0" smtClean="0">
                <a:latin typeface="Aptos Display" panose="020B0004020202020204" pitchFamily="34" charset="0"/>
              </a:rPr>
              <a:t>THANK YOU</a:t>
            </a:r>
            <a:r>
              <a:rPr lang="en-GB" sz="8800" dirty="0">
                <a:latin typeface="Aptos Display" panose="020B0004020202020204" pitchFamily="34" charset="0"/>
              </a:rPr>
              <a:t>!</a:t>
            </a:r>
            <a:endParaRPr lang="en-IN" sz="8800" dirty="0">
              <a:latin typeface="Aptos Display" panose="020B0004020202020204" pitchFamily="34" charset="0"/>
            </a:endParaRPr>
          </a:p>
        </p:txBody>
      </p:sp>
    </p:spTree>
    <p:extLst>
      <p:ext uri="{BB962C8B-B14F-4D97-AF65-F5344CB8AC3E}">
        <p14:creationId xmlns="" xmlns:p14="http://schemas.microsoft.com/office/powerpoint/2010/main" val="837460826"/>
      </p:ext>
    </p:extLst>
  </p:cSld>
  <p:clrMapOvr>
    <a:masterClrMapping/>
  </p:clrMapOvr>
  <p:transition spd="slow" advClick="0" advTm="4000">
    <p:split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5D7428F-8E4E-4895-6A6A-10BEBF9134E8}"/>
              </a:ext>
            </a:extLst>
          </p:cNvPr>
          <p:cNvSpPr txBox="1"/>
          <p:nvPr/>
        </p:nvSpPr>
        <p:spPr>
          <a:xfrm>
            <a:off x="2215299" y="2187020"/>
            <a:ext cx="8748075" cy="1938992"/>
          </a:xfrm>
          <a:prstGeom prst="rect">
            <a:avLst/>
          </a:prstGeom>
          <a:blipFill>
            <a:blip r:embed="rId2"/>
            <a:tile tx="0" ty="0" sx="100000" sy="100000" flip="none" algn="tl"/>
          </a:blipFill>
        </p:spPr>
        <p:txBody>
          <a:bodyPr wrap="square" rtlCol="0">
            <a:spAutoFit/>
          </a:bodyPr>
          <a:lstStyle/>
          <a:p>
            <a:pPr algn="ctr"/>
            <a:r>
              <a:rPr lang="en-IN" sz="4000" b="1" dirty="0" smtClean="0">
                <a:latin typeface="Arial" panose="020B0604020202020204" pitchFamily="34" charset="0"/>
                <a:cs typeface="Arial" panose="020B0604020202020204" pitchFamily="34" charset="0"/>
              </a:rPr>
              <a:t>AUTOMOBILE DISPLACEMENT ANALYISIS</a:t>
            </a:r>
          </a:p>
          <a:p>
            <a:pPr algn="ctr"/>
            <a:r>
              <a:rPr lang="en-GB" sz="4000" dirty="0" smtClean="0">
                <a:latin typeface="Aptos Narrow" panose="020B0004020202020204" pitchFamily="34" charset="0"/>
              </a:rPr>
              <a:t>USING </a:t>
            </a:r>
            <a:r>
              <a:rPr lang="en-GB" sz="4000" dirty="0">
                <a:latin typeface="Aptos Narrow" panose="020B0004020202020204" pitchFamily="34" charset="0"/>
              </a:rPr>
              <a:t>MICROSOFT EXCEL</a:t>
            </a:r>
            <a:endParaRPr lang="en-IN" sz="4000" dirty="0">
              <a:latin typeface="Aptos Narrow" panose="020B0004020202020204" pitchFamily="34" charset="0"/>
            </a:endParaRPr>
          </a:p>
        </p:txBody>
      </p:sp>
    </p:spTree>
    <p:extLst>
      <p:ext uri="{BB962C8B-B14F-4D97-AF65-F5344CB8AC3E}">
        <p14:creationId xmlns="" xmlns:p14="http://schemas.microsoft.com/office/powerpoint/2010/main" val="1758575448"/>
      </p:ext>
    </p:extLst>
  </p:cSld>
  <p:clrMapOvr>
    <a:masterClrMapping/>
  </p:clrMapOvr>
  <p:transition spd="slow" advClick="0" advTm="4000">
    <p:spli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835FD51-CDBB-7A12-26F9-04EAFBE62EC8}"/>
              </a:ext>
            </a:extLst>
          </p:cNvPr>
          <p:cNvSpPr txBox="1"/>
          <p:nvPr/>
        </p:nvSpPr>
        <p:spPr>
          <a:xfrm>
            <a:off x="3883845" y="2924708"/>
            <a:ext cx="3421929" cy="1631216"/>
          </a:xfrm>
          <a:prstGeom prst="rect">
            <a:avLst/>
          </a:prstGeom>
          <a:blipFill>
            <a:blip r:embed="rId2"/>
            <a:tile tx="0" ty="0" sx="100000" sy="100000" flip="none" algn="tl"/>
          </a:blipFill>
        </p:spPr>
        <p:txBody>
          <a:bodyPr wrap="square" rtlCol="0">
            <a:spAutoFit/>
          </a:bodyPr>
          <a:lstStyle/>
          <a:p>
            <a:pPr marL="342900" indent="-342900">
              <a:buAutoNum type="arabicPeriod"/>
            </a:pPr>
            <a:r>
              <a:rPr lang="en-GB" sz="2000" dirty="0">
                <a:latin typeface="Aptos" panose="020B0004020202020204" pitchFamily="34" charset="0"/>
              </a:rPr>
              <a:t>Problem Statement </a:t>
            </a:r>
          </a:p>
          <a:p>
            <a:pPr marL="342900" indent="-342900">
              <a:buAutoNum type="arabicPeriod"/>
            </a:pPr>
            <a:r>
              <a:rPr lang="en-IN" sz="2000" dirty="0">
                <a:latin typeface="Aptos" panose="020B0004020202020204" pitchFamily="34" charset="0"/>
              </a:rPr>
              <a:t>Project overview</a:t>
            </a:r>
          </a:p>
          <a:p>
            <a:pPr marL="342900" indent="-342900">
              <a:buAutoNum type="arabicPeriod"/>
            </a:pPr>
            <a:r>
              <a:rPr lang="en-IN" sz="2000" dirty="0">
                <a:latin typeface="Aptos" panose="020B0004020202020204" pitchFamily="34" charset="0"/>
              </a:rPr>
              <a:t>End </a:t>
            </a:r>
            <a:r>
              <a:rPr lang="en-GB" sz="2000" dirty="0">
                <a:latin typeface="Aptos" panose="020B0004020202020204" pitchFamily="34" charset="0"/>
              </a:rPr>
              <a:t>Users</a:t>
            </a:r>
          </a:p>
          <a:p>
            <a:pPr marL="342900" indent="-342900">
              <a:buAutoNum type="arabicPeriod"/>
            </a:pPr>
            <a:r>
              <a:rPr lang="en-GB" sz="2000" dirty="0">
                <a:latin typeface="Aptos" panose="020B0004020202020204" pitchFamily="34" charset="0"/>
              </a:rPr>
              <a:t>Our solution</a:t>
            </a:r>
          </a:p>
          <a:p>
            <a:pPr marL="342900" indent="-342900">
              <a:buAutoNum type="arabicPeriod"/>
            </a:pPr>
            <a:r>
              <a:rPr lang="en-GB" sz="2000" dirty="0">
                <a:latin typeface="Aptos" panose="020B0004020202020204" pitchFamily="34" charset="0"/>
              </a:rPr>
              <a:t>Dataset </a:t>
            </a:r>
            <a:r>
              <a:rPr lang="en-GB" sz="2000" dirty="0" smtClean="0">
                <a:latin typeface="Aptos" panose="020B0004020202020204" pitchFamily="34" charset="0"/>
              </a:rPr>
              <a:t>Description</a:t>
            </a:r>
            <a:endParaRPr lang="en-GB" sz="2000" dirty="0">
              <a:latin typeface="Aptos" panose="020B0004020202020204" pitchFamily="34" charset="0"/>
            </a:endParaRPr>
          </a:p>
        </p:txBody>
      </p:sp>
      <p:sp>
        <p:nvSpPr>
          <p:cNvPr id="3" name="TextBox 2">
            <a:extLst>
              <a:ext uri="{FF2B5EF4-FFF2-40B4-BE49-F238E27FC236}">
                <a16:creationId xmlns="" xmlns:a16="http://schemas.microsoft.com/office/drawing/2014/main" id="{7D2FE1E1-77EC-C0AD-012D-4BF1482D19A9}"/>
              </a:ext>
            </a:extLst>
          </p:cNvPr>
          <p:cNvSpPr txBox="1"/>
          <p:nvPr/>
        </p:nvSpPr>
        <p:spPr>
          <a:xfrm flipH="1">
            <a:off x="2126653" y="1593132"/>
            <a:ext cx="2812993" cy="646331"/>
          </a:xfrm>
          <a:prstGeom prst="rect">
            <a:avLst/>
          </a:prstGeom>
          <a:blipFill>
            <a:blip r:embed="rId3"/>
            <a:tile tx="0" ty="0" sx="100000" sy="100000" flip="none" algn="tl"/>
          </a:blipFill>
        </p:spPr>
        <p:txBody>
          <a:bodyPr wrap="square" rtlCol="0">
            <a:spAutoFit/>
          </a:bodyPr>
          <a:lstStyle/>
          <a:p>
            <a:pPr algn="ctr"/>
            <a:r>
              <a:rPr lang="en-GB" sz="3600" dirty="0">
                <a:latin typeface="Arial" panose="020B0604020202020204" pitchFamily="34" charset="0"/>
                <a:cs typeface="Arial" panose="020B0604020202020204" pitchFamily="34" charset="0"/>
              </a:rPr>
              <a:t>AGENDA</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197400215"/>
      </p:ext>
    </p:extLst>
  </p:cSld>
  <p:clrMapOvr>
    <a:masterClrMapping/>
  </p:clrMapOvr>
  <p:transition spd="slow" advClick="0" advTm="4000">
    <p:spli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842BDFB-6B15-D229-FF42-AF0306DD181B}"/>
              </a:ext>
            </a:extLst>
          </p:cNvPr>
          <p:cNvSpPr txBox="1"/>
          <p:nvPr/>
        </p:nvSpPr>
        <p:spPr>
          <a:xfrm>
            <a:off x="899382" y="693589"/>
            <a:ext cx="7927943" cy="646331"/>
          </a:xfrm>
          <a:prstGeom prst="rect">
            <a:avLst/>
          </a:prstGeom>
          <a:blipFill>
            <a:blip r:embed="rId2"/>
            <a:tile tx="0" ty="0" sx="100000" sy="100000" flip="none" algn="tl"/>
          </a:blipFill>
        </p:spPr>
        <p:txBody>
          <a:bodyPr wrap="square" rtlCol="0">
            <a:spAutoFit/>
          </a:bodyPr>
          <a:lstStyle/>
          <a:p>
            <a:pPr algn="ctr"/>
            <a:r>
              <a:rPr lang="en-GB" sz="3600" dirty="0">
                <a:latin typeface="Aptos Display" panose="020B0004020202020204" pitchFamily="34" charset="0"/>
              </a:rPr>
              <a:t>PROBLEM STATEMENT :</a:t>
            </a:r>
            <a:endParaRPr lang="en-IN" sz="3600" dirty="0">
              <a:latin typeface="Aptos Display" panose="020B0004020202020204" pitchFamily="34" charset="0"/>
            </a:endParaRPr>
          </a:p>
        </p:txBody>
      </p:sp>
      <p:sp>
        <p:nvSpPr>
          <p:cNvPr id="5" name="TextBox 4">
            <a:extLst>
              <a:ext uri="{FF2B5EF4-FFF2-40B4-BE49-F238E27FC236}">
                <a16:creationId xmlns="" xmlns:a16="http://schemas.microsoft.com/office/drawing/2014/main" id="{2E855440-3DDA-C1F3-2692-25085B009968}"/>
              </a:ext>
            </a:extLst>
          </p:cNvPr>
          <p:cNvSpPr txBox="1"/>
          <p:nvPr/>
        </p:nvSpPr>
        <p:spPr>
          <a:xfrm>
            <a:off x="2243579" y="1885361"/>
            <a:ext cx="9181708" cy="3416320"/>
          </a:xfrm>
          <a:prstGeom prst="rect">
            <a:avLst/>
          </a:prstGeom>
          <a:blipFill>
            <a:blip r:embed="rId3"/>
            <a:tile tx="0" ty="0" sx="100000" sy="100000" flip="none" algn="tl"/>
          </a:blipFill>
        </p:spPr>
        <p:txBody>
          <a:bodyPr wrap="square" rtlCol="0">
            <a:spAutoFit/>
          </a:bodyPr>
          <a:lstStyle/>
          <a:p>
            <a:r>
              <a:rPr lang="en-US" sz="3600" dirty="0" smtClean="0">
                <a:latin typeface="Century Gothic" panose="020B0502020202020204" pitchFamily="34" charset="0"/>
              </a:rPr>
              <a:t>To analyze the displacement, horsepower, and weight data of automobiles. The analysis will be conducted using Microsoft Excel's pie charts, flowcharts, bar diagrams, and pivot tables</a:t>
            </a:r>
            <a:endParaRPr lang="en-IN" sz="3600" dirty="0">
              <a:latin typeface="Century Gothic" panose="020B0502020202020204" pitchFamily="34" charset="0"/>
            </a:endParaRPr>
          </a:p>
        </p:txBody>
      </p:sp>
    </p:spTree>
    <p:extLst>
      <p:ext uri="{BB962C8B-B14F-4D97-AF65-F5344CB8AC3E}">
        <p14:creationId xmlns="" xmlns:p14="http://schemas.microsoft.com/office/powerpoint/2010/main" val="2791505570"/>
      </p:ext>
    </p:extLst>
  </p:cSld>
  <p:clrMapOvr>
    <a:masterClrMapping/>
  </p:clrMapOvr>
  <p:transition spd="slow" advClick="0" advTm="4000">
    <p:spli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57184A46-5F0D-5ADA-1473-76C7440AE6BF}"/>
              </a:ext>
            </a:extLst>
          </p:cNvPr>
          <p:cNvSpPr txBox="1"/>
          <p:nvPr/>
        </p:nvSpPr>
        <p:spPr>
          <a:xfrm>
            <a:off x="2200275" y="571502"/>
            <a:ext cx="6191251" cy="646331"/>
          </a:xfrm>
          <a:prstGeom prst="rect">
            <a:avLst/>
          </a:prstGeom>
          <a:blipFill>
            <a:blip r:embed="rId2"/>
            <a:tile tx="0" ty="0" sx="100000" sy="100000" flip="none" algn="tl"/>
          </a:blipFill>
        </p:spPr>
        <p:txBody>
          <a:bodyPr wrap="square" rtlCol="0">
            <a:spAutoFit/>
          </a:bodyPr>
          <a:lstStyle/>
          <a:p>
            <a:r>
              <a:rPr lang="en-GB" sz="3600" dirty="0"/>
              <a:t>PROJECT OVERVIEW:</a:t>
            </a:r>
            <a:endParaRPr lang="en-IN" sz="3600" dirty="0"/>
          </a:p>
        </p:txBody>
      </p:sp>
      <p:sp>
        <p:nvSpPr>
          <p:cNvPr id="7" name="TextBox 6">
            <a:extLst>
              <a:ext uri="{FF2B5EF4-FFF2-40B4-BE49-F238E27FC236}">
                <a16:creationId xmlns="" xmlns:a16="http://schemas.microsoft.com/office/drawing/2014/main" id="{0667E986-A097-3ACF-3B2C-87E0645B9F9F}"/>
              </a:ext>
            </a:extLst>
          </p:cNvPr>
          <p:cNvSpPr txBox="1"/>
          <p:nvPr/>
        </p:nvSpPr>
        <p:spPr>
          <a:xfrm>
            <a:off x="2894309" y="1493489"/>
            <a:ext cx="8001000" cy="4524315"/>
          </a:xfrm>
          <a:prstGeom prst="rect">
            <a:avLst/>
          </a:prstGeom>
          <a:blipFill>
            <a:blip r:embed="rId2"/>
            <a:tile tx="0" ty="0" sx="100000" sy="100000" flip="none" algn="tl"/>
          </a:blipFill>
        </p:spPr>
        <p:txBody>
          <a:bodyPr wrap="square" rtlCol="0">
            <a:spAutoFit/>
          </a:bodyPr>
          <a:lstStyle/>
          <a:p>
            <a:pPr marL="342900" indent="-342900">
              <a:buFont typeface="Wingdings" panose="05000000000000000000" pitchFamily="2" charset="2"/>
              <a:buChar char="Ø"/>
            </a:pPr>
            <a:r>
              <a:rPr lang="en-US" sz="3200" dirty="0" smtClean="0"/>
              <a:t>Data Analysis:  Analyze key automobile data (displacement, horsepower, weight) to assess vehicle performance and efficiency. </a:t>
            </a:r>
            <a:r>
              <a:rPr lang="en-GB" sz="3200" dirty="0" smtClean="0"/>
              <a:t>We </a:t>
            </a:r>
            <a:r>
              <a:rPr lang="en-GB" sz="3200" dirty="0"/>
              <a:t>seek accurately the turnover of the company.</a:t>
            </a:r>
          </a:p>
          <a:p>
            <a:pPr marL="342900" indent="-342900">
              <a:buFont typeface="Wingdings" panose="05000000000000000000" pitchFamily="2" charset="2"/>
              <a:buChar char="Ø"/>
            </a:pPr>
            <a:r>
              <a:rPr lang="en-US" sz="3200" dirty="0" smtClean="0"/>
              <a:t>Visualization: Use Excel charts and pivot tables to visualize trends and patterns.</a:t>
            </a:r>
            <a:endParaRPr lang="en-IN" sz="3200" dirty="0"/>
          </a:p>
        </p:txBody>
      </p:sp>
    </p:spTree>
    <p:extLst>
      <p:ext uri="{BB962C8B-B14F-4D97-AF65-F5344CB8AC3E}">
        <p14:creationId xmlns="" xmlns:p14="http://schemas.microsoft.com/office/powerpoint/2010/main" val="398425019"/>
      </p:ext>
    </p:extLst>
  </p:cSld>
  <p:clrMapOvr>
    <a:masterClrMapping/>
  </p:clrMapOvr>
  <p:transition spd="slow" advClick="0" advTm="4000">
    <p:spli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44B5987-8DDF-CF9E-461B-FF29BFB19F37}"/>
              </a:ext>
            </a:extLst>
          </p:cNvPr>
          <p:cNvSpPr txBox="1"/>
          <p:nvPr/>
        </p:nvSpPr>
        <p:spPr>
          <a:xfrm>
            <a:off x="2276475" y="752477"/>
            <a:ext cx="7524751" cy="646331"/>
          </a:xfrm>
          <a:prstGeom prst="rect">
            <a:avLst/>
          </a:prstGeom>
          <a:blipFill>
            <a:blip r:embed="rId2"/>
            <a:tile tx="0" ty="0" sx="100000" sy="100000" flip="none" algn="tl"/>
          </a:blipFill>
        </p:spPr>
        <p:txBody>
          <a:bodyPr wrap="square" rtlCol="0">
            <a:spAutoFit/>
          </a:bodyPr>
          <a:lstStyle/>
          <a:p>
            <a:r>
              <a:rPr lang="en-GB" sz="3600" dirty="0"/>
              <a:t>WHO ARE THE END USERS?</a:t>
            </a:r>
            <a:endParaRPr lang="en-IN" sz="3600" dirty="0"/>
          </a:p>
        </p:txBody>
      </p:sp>
      <p:sp>
        <p:nvSpPr>
          <p:cNvPr id="3" name="TextBox 2">
            <a:extLst>
              <a:ext uri="{FF2B5EF4-FFF2-40B4-BE49-F238E27FC236}">
                <a16:creationId xmlns="" xmlns:a16="http://schemas.microsoft.com/office/drawing/2014/main" id="{355948A1-B536-7603-1FAB-8A734252CBFA}"/>
              </a:ext>
            </a:extLst>
          </p:cNvPr>
          <p:cNvSpPr txBox="1"/>
          <p:nvPr/>
        </p:nvSpPr>
        <p:spPr>
          <a:xfrm>
            <a:off x="3181349" y="2390775"/>
            <a:ext cx="8172451" cy="3046988"/>
          </a:xfrm>
          <a:prstGeom prst="rect">
            <a:avLst/>
          </a:prstGeom>
          <a:blipFill>
            <a:blip r:embed="rId2"/>
            <a:tile tx="0" ty="0" sx="100000" sy="100000" flip="none" algn="tl"/>
          </a:blipFill>
        </p:spPr>
        <p:txBody>
          <a:bodyPr wrap="square" rtlCol="0">
            <a:spAutoFit/>
          </a:bodyPr>
          <a:lstStyle/>
          <a:p>
            <a:pPr marL="285750" indent="-285750">
              <a:buFont typeface="Wingdings" panose="05000000000000000000" pitchFamily="2" charset="2"/>
              <a:buChar char="Ø"/>
            </a:pPr>
            <a:r>
              <a:rPr lang="en-GB" sz="3200" dirty="0"/>
              <a:t>Company management </a:t>
            </a:r>
          </a:p>
          <a:p>
            <a:pPr marL="285750" indent="-285750">
              <a:buFont typeface="Wingdings" panose="05000000000000000000" pitchFamily="2" charset="2"/>
              <a:buChar char="Ø"/>
            </a:pPr>
            <a:r>
              <a:rPr lang="en-GB" sz="3200" dirty="0"/>
              <a:t>Share holders</a:t>
            </a:r>
          </a:p>
          <a:p>
            <a:pPr marL="285750" indent="-285750">
              <a:buFont typeface="Wingdings" panose="05000000000000000000" pitchFamily="2" charset="2"/>
              <a:buChar char="Ø"/>
            </a:pPr>
            <a:r>
              <a:rPr lang="en-GB" sz="3200" dirty="0"/>
              <a:t>Financial regulatory authority </a:t>
            </a:r>
          </a:p>
          <a:p>
            <a:pPr marL="285750" indent="-285750">
              <a:buFont typeface="Wingdings" panose="05000000000000000000" pitchFamily="2" charset="2"/>
              <a:buChar char="Ø"/>
            </a:pPr>
            <a:r>
              <a:rPr lang="en-GB" sz="3200" dirty="0"/>
              <a:t>Public offerors</a:t>
            </a:r>
          </a:p>
          <a:p>
            <a:pPr marL="285750" indent="-285750">
              <a:buFont typeface="Wingdings" panose="05000000000000000000" pitchFamily="2" charset="2"/>
              <a:buChar char="Ø"/>
            </a:pPr>
            <a:endParaRPr lang="en-GB" sz="3200" dirty="0"/>
          </a:p>
          <a:p>
            <a:endParaRPr lang="en-IN" sz="3200" dirty="0"/>
          </a:p>
        </p:txBody>
      </p:sp>
    </p:spTree>
    <p:extLst>
      <p:ext uri="{BB962C8B-B14F-4D97-AF65-F5344CB8AC3E}">
        <p14:creationId xmlns="" xmlns:p14="http://schemas.microsoft.com/office/powerpoint/2010/main" val="967790178"/>
      </p:ext>
    </p:extLst>
  </p:cSld>
  <p:clrMapOvr>
    <a:masterClrMapping/>
  </p:clrMapOvr>
  <p:transition spd="slow" advClick="0" advTm="4000">
    <p:spli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444EF91-6C69-D777-5DBF-92DDB51D22CA}"/>
              </a:ext>
            </a:extLst>
          </p:cNvPr>
          <p:cNvSpPr txBox="1"/>
          <p:nvPr/>
        </p:nvSpPr>
        <p:spPr>
          <a:xfrm>
            <a:off x="1762126" y="695327"/>
            <a:ext cx="9648825" cy="1200329"/>
          </a:xfrm>
          <a:prstGeom prst="rect">
            <a:avLst/>
          </a:prstGeom>
          <a:blipFill>
            <a:blip r:embed="rId2"/>
            <a:tile tx="0" ty="0" sx="100000" sy="100000" flip="none" algn="tl"/>
          </a:blipFill>
        </p:spPr>
        <p:txBody>
          <a:bodyPr wrap="square" rtlCol="0">
            <a:spAutoFit/>
          </a:bodyPr>
          <a:lstStyle/>
          <a:p>
            <a:r>
              <a:rPr lang="en-GB" sz="3600" dirty="0"/>
              <a:t>OUR SOLUTION AND ITS VALUE PROPOSITION:</a:t>
            </a:r>
            <a:endParaRPr lang="en-IN" sz="3600" dirty="0"/>
          </a:p>
        </p:txBody>
      </p:sp>
      <p:sp>
        <p:nvSpPr>
          <p:cNvPr id="3" name="TextBox 2">
            <a:extLst>
              <a:ext uri="{FF2B5EF4-FFF2-40B4-BE49-F238E27FC236}">
                <a16:creationId xmlns="" xmlns:a16="http://schemas.microsoft.com/office/drawing/2014/main" id="{3C3E423F-842E-7B10-55B2-5404D317BB40}"/>
              </a:ext>
            </a:extLst>
          </p:cNvPr>
          <p:cNvSpPr txBox="1"/>
          <p:nvPr/>
        </p:nvSpPr>
        <p:spPr>
          <a:xfrm>
            <a:off x="2298917" y="2131330"/>
            <a:ext cx="8505825" cy="4401205"/>
          </a:xfrm>
          <a:prstGeom prst="rect">
            <a:avLst/>
          </a:prstGeom>
          <a:blipFill>
            <a:blip r:embed="rId2"/>
            <a:tile tx="0" ty="0" sx="100000" sy="100000" flip="none" algn="tl"/>
          </a:blipFill>
        </p:spPr>
        <p:txBody>
          <a:bodyPr wrap="square" rtlCol="0">
            <a:spAutoFit/>
          </a:bodyPr>
          <a:lstStyle/>
          <a:p>
            <a:pPr marL="285750" indent="-285750"/>
            <a:r>
              <a:rPr lang="en-US" sz="2800" dirty="0" smtClean="0"/>
              <a:t>	We will utilize Microsoft Excel to analyze the relationships between automobile displacement, horsepower, and weight. Through detailed data visualization using charts and pivot tables, we will identify key performance trends and external factors affecting vehicle efficiency. The analysis will provide actionable insights to optimize vehicle performance, reduce costs, and enhance customer satisfaction.</a:t>
            </a:r>
            <a:endParaRPr lang="en-GB" sz="2800" dirty="0"/>
          </a:p>
        </p:txBody>
      </p:sp>
    </p:spTree>
    <p:extLst>
      <p:ext uri="{BB962C8B-B14F-4D97-AF65-F5344CB8AC3E}">
        <p14:creationId xmlns="" xmlns:p14="http://schemas.microsoft.com/office/powerpoint/2010/main" val="772897640"/>
      </p:ext>
    </p:extLst>
  </p:cSld>
  <p:clrMapOvr>
    <a:masterClrMapping/>
  </p:clrMapOvr>
  <p:transition spd="slow" advClick="0" advTm="4000">
    <p:spli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1642EED-A6C3-933D-9752-199F6C259EED}"/>
              </a:ext>
            </a:extLst>
          </p:cNvPr>
          <p:cNvSpPr txBox="1"/>
          <p:nvPr/>
        </p:nvSpPr>
        <p:spPr>
          <a:xfrm>
            <a:off x="2652309" y="535823"/>
            <a:ext cx="7410451" cy="1200329"/>
          </a:xfrm>
          <a:prstGeom prst="rect">
            <a:avLst/>
          </a:prstGeom>
          <a:blipFill>
            <a:blip r:embed="rId2"/>
            <a:tile tx="0" ty="0" sx="100000" sy="100000" flip="none" algn="tl"/>
          </a:blipFill>
        </p:spPr>
        <p:txBody>
          <a:bodyPr wrap="square" rtlCol="0">
            <a:spAutoFit/>
          </a:bodyPr>
          <a:lstStyle/>
          <a:p>
            <a:r>
              <a:rPr lang="en-GB" sz="3600" dirty="0"/>
              <a:t>THE “WOW” IN OUR SOLUTION:</a:t>
            </a:r>
            <a:endParaRPr lang="en-IN" sz="3600" dirty="0"/>
          </a:p>
        </p:txBody>
      </p:sp>
      <p:sp>
        <p:nvSpPr>
          <p:cNvPr id="3" name="TextBox 2">
            <a:extLst>
              <a:ext uri="{FF2B5EF4-FFF2-40B4-BE49-F238E27FC236}">
                <a16:creationId xmlns="" xmlns:a16="http://schemas.microsoft.com/office/drawing/2014/main" id="{C423D9F0-A28F-911E-46F1-F08130231394}"/>
              </a:ext>
            </a:extLst>
          </p:cNvPr>
          <p:cNvSpPr txBox="1"/>
          <p:nvPr/>
        </p:nvSpPr>
        <p:spPr>
          <a:xfrm>
            <a:off x="2365750" y="2118587"/>
            <a:ext cx="8324851" cy="4031873"/>
          </a:xfrm>
          <a:prstGeom prst="rect">
            <a:avLst/>
          </a:prstGeom>
          <a:blipFill>
            <a:blip r:embed="rId2"/>
            <a:tile tx="0" ty="0" sx="100000" sy="100000" flip="none" algn="tl"/>
          </a:blipFill>
        </p:spPr>
        <p:txBody>
          <a:bodyPr wrap="square" rtlCol="0">
            <a:spAutoFit/>
          </a:bodyPr>
          <a:lstStyle/>
          <a:p>
            <a:pPr marL="285750" indent="-285750">
              <a:buFont typeface="Wingdings" panose="05000000000000000000" pitchFamily="2" charset="2"/>
              <a:buChar char="Ø"/>
            </a:pPr>
            <a:r>
              <a:rPr lang="en-US" sz="3200" dirty="0" smtClean="0"/>
              <a:t>Yearly Performance Checklist: Ensure annual assessment of vehicle displacement, horsepower, and weight metrics.</a:t>
            </a:r>
            <a:endParaRPr lang="en-GB" sz="3200" dirty="0"/>
          </a:p>
          <a:p>
            <a:pPr marL="285750" indent="-285750">
              <a:buFont typeface="Wingdings" panose="05000000000000000000" pitchFamily="2" charset="2"/>
              <a:buChar char="Ø"/>
            </a:pPr>
            <a:r>
              <a:rPr lang="en-US" sz="3200" dirty="0" smtClean="0"/>
              <a:t>Scalability in Automotive Development: Solutions adaptable to a range of vehicles, from compact cars to heavy-duty trucks.</a:t>
            </a:r>
            <a:endParaRPr lang="en-GB" sz="3200" dirty="0"/>
          </a:p>
        </p:txBody>
      </p:sp>
    </p:spTree>
    <p:extLst>
      <p:ext uri="{BB962C8B-B14F-4D97-AF65-F5344CB8AC3E}">
        <p14:creationId xmlns="" xmlns:p14="http://schemas.microsoft.com/office/powerpoint/2010/main" val="1487535737"/>
      </p:ext>
    </p:extLst>
  </p:cSld>
  <p:clrMapOvr>
    <a:masterClrMapping/>
  </p:clrMapOvr>
  <p:transition spd="slow" advClick="0" advTm="4000">
    <p:spli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5F7D730-39B2-8673-A728-6FDB3F733FE1}"/>
              </a:ext>
            </a:extLst>
          </p:cNvPr>
          <p:cNvSpPr txBox="1"/>
          <p:nvPr/>
        </p:nvSpPr>
        <p:spPr>
          <a:xfrm>
            <a:off x="584737" y="367602"/>
            <a:ext cx="3714751" cy="646331"/>
          </a:xfrm>
          <a:prstGeom prst="rect">
            <a:avLst/>
          </a:prstGeom>
          <a:blipFill>
            <a:blip r:embed="rId2"/>
            <a:tile tx="0" ty="0" sx="100000" sy="100000" flip="none" algn="tl"/>
          </a:blipFill>
        </p:spPr>
        <p:txBody>
          <a:bodyPr wrap="square" rtlCol="0">
            <a:spAutoFit/>
          </a:bodyPr>
          <a:lstStyle/>
          <a:p>
            <a:r>
              <a:rPr lang="en-GB" sz="3600" b="1" dirty="0"/>
              <a:t>MODELING</a:t>
            </a:r>
            <a:endParaRPr lang="en-IN" sz="3600" b="1" dirty="0"/>
          </a:p>
        </p:txBody>
      </p:sp>
      <p:sp>
        <p:nvSpPr>
          <p:cNvPr id="3" name="TextBox 2">
            <a:extLst>
              <a:ext uri="{FF2B5EF4-FFF2-40B4-BE49-F238E27FC236}">
                <a16:creationId xmlns="" xmlns:a16="http://schemas.microsoft.com/office/drawing/2014/main" id="{B343E639-E38D-7492-42AE-97FFE1B27CE2}"/>
              </a:ext>
            </a:extLst>
          </p:cNvPr>
          <p:cNvSpPr txBox="1"/>
          <p:nvPr/>
        </p:nvSpPr>
        <p:spPr>
          <a:xfrm>
            <a:off x="644956" y="1293624"/>
            <a:ext cx="4819651" cy="5016758"/>
          </a:xfrm>
          <a:prstGeom prst="rect">
            <a:avLst/>
          </a:prstGeom>
          <a:blipFill>
            <a:blip r:embed="rId2"/>
            <a:tile tx="0" ty="0" sx="100000" sy="100000" flip="none" algn="tl"/>
          </a:blipFill>
        </p:spPr>
        <p:txBody>
          <a:bodyPr wrap="square" rtlCol="0">
            <a:spAutoFit/>
          </a:bodyPr>
          <a:lstStyle/>
          <a:p>
            <a:r>
              <a:rPr lang="en-US" sz="3200" b="1" dirty="0" smtClean="0"/>
              <a:t>Displacement Trend Analysis: </a:t>
            </a:r>
            <a:r>
              <a:rPr lang="en-US" sz="3200" dirty="0" smtClean="0"/>
              <a:t>Track changes in engine displacement over the last five years to determine if there's an upward, downward, or stable trend in engine size.</a:t>
            </a:r>
            <a:endParaRPr lang="en-IN" dirty="0"/>
          </a:p>
        </p:txBody>
      </p:sp>
      <p:sp>
        <p:nvSpPr>
          <p:cNvPr id="4" name="TextBox 3">
            <a:extLst>
              <a:ext uri="{FF2B5EF4-FFF2-40B4-BE49-F238E27FC236}">
                <a16:creationId xmlns="" xmlns:a16="http://schemas.microsoft.com/office/drawing/2014/main" id="{5763BAD3-CDE5-10C3-CAFA-50278F14D077}"/>
              </a:ext>
            </a:extLst>
          </p:cNvPr>
          <p:cNvSpPr txBox="1"/>
          <p:nvPr/>
        </p:nvSpPr>
        <p:spPr>
          <a:xfrm>
            <a:off x="6591945" y="363916"/>
            <a:ext cx="5181600" cy="6494085"/>
          </a:xfrm>
          <a:prstGeom prst="rect">
            <a:avLst/>
          </a:prstGeom>
          <a:blipFill>
            <a:blip r:embed="rId2"/>
            <a:tile tx="0" ty="0" sx="100000" sy="100000" flip="none" algn="tl"/>
          </a:blipFill>
        </p:spPr>
        <p:txBody>
          <a:bodyPr wrap="square" rtlCol="0">
            <a:spAutoFit/>
          </a:bodyPr>
          <a:lstStyle/>
          <a:p>
            <a:r>
              <a:rPr lang="en-US" sz="3200" b="1" dirty="0" smtClean="0"/>
              <a:t>Horsepower and Weight Correlation:</a:t>
            </a:r>
            <a:r>
              <a:rPr lang="en-US" sz="3200" dirty="0" smtClean="0"/>
              <a:t> Analyze the relationship between horsepower and vehicle weight to identify key drivers of performance. Determine whether changes in engine power or vehicle weight have a stronger impact on performance metrics.</a:t>
            </a:r>
            <a:endParaRPr lang="en-IN" dirty="0"/>
          </a:p>
        </p:txBody>
      </p:sp>
    </p:spTree>
    <p:extLst>
      <p:ext uri="{BB962C8B-B14F-4D97-AF65-F5344CB8AC3E}">
        <p14:creationId xmlns="" xmlns:p14="http://schemas.microsoft.com/office/powerpoint/2010/main" val="3714298355"/>
      </p:ext>
    </p:extLst>
  </p:cSld>
  <p:clrMapOvr>
    <a:masterClrMapping/>
  </p:clrMapOvr>
  <p:transition spd="slow" advClick="0" advTm="4000">
    <p:split dir="in"/>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369</Words>
  <Application>Microsoft Office PowerPoint</Application>
  <PresentationFormat>Custom</PresentationFormat>
  <Paragraphs>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Raghul .S</dc:creator>
  <cp:lastModifiedBy>Lenovo</cp:lastModifiedBy>
  <cp:revision>18</cp:revision>
  <dcterms:created xsi:type="dcterms:W3CDTF">2024-08-28T07:28:40Z</dcterms:created>
  <dcterms:modified xsi:type="dcterms:W3CDTF">2024-08-29T13:57:50Z</dcterms:modified>
</cp:coreProperties>
</file>