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296" y="1079627"/>
            <a:ext cx="15511653" cy="12058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47" y="3429749"/>
            <a:ext cx="7529830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hyperlink" Target="mailto:abdulhadi86411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682" y="2743695"/>
            <a:ext cx="1510538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2540">
              <a:lnSpc>
                <a:spcPct val="100200"/>
              </a:lnSpc>
              <a:spcBef>
                <a:spcPts val="105"/>
              </a:spcBef>
            </a:pPr>
            <a:r>
              <a:rPr dirty="0" sz="8450" spc="105" b="0">
                <a:solidFill>
                  <a:srgbClr val="332C2C"/>
                </a:solidFill>
                <a:latin typeface="Calibri"/>
                <a:cs typeface="Calibri"/>
              </a:rPr>
              <a:t>Connecting</a:t>
            </a:r>
            <a:r>
              <a:rPr dirty="0" sz="8450" spc="-28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150" b="0">
                <a:solidFill>
                  <a:srgbClr val="332C2C"/>
                </a:solidFill>
                <a:latin typeface="Calibri"/>
                <a:cs typeface="Calibri"/>
              </a:rPr>
              <a:t>Brands</a:t>
            </a:r>
            <a:r>
              <a:rPr dirty="0" sz="8450" spc="-28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60" b="0">
                <a:solidFill>
                  <a:srgbClr val="332C2C"/>
                </a:solidFill>
                <a:latin typeface="Calibri"/>
                <a:cs typeface="Calibri"/>
              </a:rPr>
              <a:t>and Inﬂuencers:</a:t>
            </a:r>
            <a:r>
              <a:rPr dirty="0" sz="8450" spc="-34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100" b="0">
                <a:solidFill>
                  <a:srgbClr val="332C2C"/>
                </a:solidFill>
                <a:latin typeface="Calibri"/>
                <a:cs typeface="Calibri"/>
              </a:rPr>
              <a:t>Unleashing</a:t>
            </a:r>
            <a:r>
              <a:rPr dirty="0" sz="8450" spc="-33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-20" b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8450" spc="-34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-10" b="0">
                <a:solidFill>
                  <a:srgbClr val="332C2C"/>
                </a:solidFill>
                <a:latin typeface="Calibri"/>
                <a:cs typeface="Calibri"/>
              </a:rPr>
              <a:t>Power </a:t>
            </a:r>
            <a:r>
              <a:rPr dirty="0" sz="8450" spc="-50" b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dirty="0" sz="8450" spc="-35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135" b="0">
                <a:solidFill>
                  <a:srgbClr val="332C2C"/>
                </a:solidFill>
                <a:latin typeface="Calibri"/>
                <a:cs typeface="Calibri"/>
              </a:rPr>
              <a:t>Inﬂuencer</a:t>
            </a:r>
            <a:r>
              <a:rPr dirty="0" sz="8450" spc="-35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8450" spc="300" b="0">
                <a:solidFill>
                  <a:srgbClr val="332C2C"/>
                </a:solidFill>
                <a:latin typeface="Calibri"/>
                <a:cs typeface="Calibri"/>
              </a:rPr>
              <a:t>Hub</a:t>
            </a:r>
            <a:endParaRPr sz="845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142" y="1626603"/>
            <a:ext cx="3504121" cy="3173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68799" y="1091190"/>
            <a:ext cx="16377919" cy="181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landscape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inﬂuencer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marketing</a:t>
            </a:r>
            <a:r>
              <a:rPr dirty="0" sz="31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constantly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332C2C"/>
                </a:solidFill>
                <a:latin typeface="Verdana"/>
                <a:cs typeface="Verdana"/>
              </a:rPr>
              <a:t>evolving.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Trends</a:t>
            </a:r>
            <a:r>
              <a:rPr dirty="0" sz="31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31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3150">
              <a:latin typeface="Verdana"/>
              <a:cs typeface="Verdana"/>
            </a:endParaRPr>
          </a:p>
          <a:p>
            <a:pPr marL="3552190">
              <a:lnSpc>
                <a:spcPts val="3450"/>
              </a:lnSpc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video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content,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increased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regulation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shaping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future.</a:t>
            </a:r>
            <a:endParaRPr sz="3150">
              <a:latin typeface="Verdana"/>
              <a:cs typeface="Verdana"/>
            </a:endParaRPr>
          </a:p>
          <a:p>
            <a:pPr marL="12700" marR="244475">
              <a:lnSpc>
                <a:spcPts val="3450"/>
              </a:lnSpc>
              <a:spcBef>
                <a:spcPts val="225"/>
              </a:spcBef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332C2C"/>
                </a:solidFill>
                <a:latin typeface="Verdana"/>
                <a:cs typeface="Verdana"/>
              </a:rPr>
              <a:t>need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332C2C"/>
                </a:solidFill>
                <a:latin typeface="Verdana"/>
                <a:cs typeface="Verdana"/>
              </a:rPr>
              <a:t>stay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ahead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trends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maximize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Inﬂuencer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Hub.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76" y="3930167"/>
              <a:ext cx="2590850" cy="27767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15249" y="3414852"/>
            <a:ext cx="7130415" cy="34270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4954905" algn="l"/>
              </a:tabLst>
            </a:pP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Connecting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inﬂuencers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unlocks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tremendous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marketing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success.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fostering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authentic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relationships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data-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driven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insights,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reach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digital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marketplace.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Let's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embrace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connection.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2524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3800" spc="50" b="0">
                <a:solidFill>
                  <a:srgbClr val="332C2C"/>
                </a:solidFill>
                <a:latin typeface="Calibri"/>
                <a:cs typeface="Calibri"/>
              </a:rPr>
              <a:t>Conclusion:</a:t>
            </a:r>
            <a:r>
              <a:rPr dirty="0" sz="3800" spc="-16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800" spc="75" b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3800" spc="-16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800" spc="-10" b="0">
                <a:solidFill>
                  <a:srgbClr val="332C2C"/>
                </a:solidFill>
                <a:latin typeface="Calibri"/>
                <a:cs typeface="Calibri"/>
              </a:rPr>
              <a:t>Power</a:t>
            </a:r>
            <a:r>
              <a:rPr dirty="0" sz="3800" spc="-16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800" b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dirty="0" sz="3800" spc="-16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800" spc="35" b="0">
                <a:solidFill>
                  <a:srgbClr val="332C2C"/>
                </a:solidFill>
                <a:latin typeface="Calibri"/>
                <a:cs typeface="Calibri"/>
              </a:rPr>
              <a:t>Connection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772" y="389839"/>
                  </a:lnTo>
                  <a:lnTo>
                    <a:pt x="438442" y="389839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041" y="389839"/>
                  </a:lnTo>
                  <a:lnTo>
                    <a:pt x="181711" y="389839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6003" y="389839"/>
                  </a:lnTo>
                  <a:lnTo>
                    <a:pt x="335673" y="389839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585703" y="3484841"/>
            <a:ext cx="9060815" cy="3097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00800"/>
              </a:lnSpc>
              <a:spcBef>
                <a:spcPts val="90"/>
              </a:spcBef>
            </a:pPr>
            <a:r>
              <a:rPr dirty="0" sz="4000" spc="65">
                <a:latin typeface="Calibri"/>
                <a:cs typeface="Calibri"/>
              </a:rPr>
              <a:t>Visit</a:t>
            </a:r>
            <a:r>
              <a:rPr dirty="0" sz="4000" spc="-145">
                <a:latin typeface="Calibri"/>
                <a:cs typeface="Calibri"/>
              </a:rPr>
              <a:t> </a:t>
            </a:r>
            <a:r>
              <a:rPr dirty="0" sz="4000" spc="60">
                <a:latin typeface="Calibri"/>
                <a:cs typeface="Calibri"/>
              </a:rPr>
              <a:t>us</a:t>
            </a:r>
            <a:r>
              <a:rPr dirty="0" sz="4000" spc="-14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or</a:t>
            </a:r>
            <a:r>
              <a:rPr dirty="0" sz="4000" spc="-14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contact</a:t>
            </a:r>
            <a:r>
              <a:rPr dirty="0" sz="4000" spc="-140">
                <a:latin typeface="Calibri"/>
                <a:cs typeface="Calibri"/>
              </a:rPr>
              <a:t> </a:t>
            </a:r>
            <a:r>
              <a:rPr dirty="0" sz="4000" spc="60">
                <a:latin typeface="Calibri"/>
                <a:cs typeface="Calibri"/>
              </a:rPr>
              <a:t>us</a:t>
            </a:r>
            <a:r>
              <a:rPr dirty="0" sz="4000" spc="-145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at </a:t>
            </a:r>
            <a:r>
              <a:rPr dirty="0" sz="4000" spc="-10">
                <a:latin typeface="Calibri"/>
                <a:cs typeface="Calibri"/>
                <a:hlinkClick r:id="rId3"/>
              </a:rPr>
              <a:t>abdulhadi86411@gmail.com.</a:t>
            </a:r>
            <a:r>
              <a:rPr dirty="0" sz="4000" spc="-185">
                <a:latin typeface="Calibri"/>
                <a:cs typeface="Calibri"/>
              </a:rPr>
              <a:t> </a:t>
            </a:r>
            <a:r>
              <a:rPr dirty="0" sz="4000" spc="-254">
                <a:latin typeface="Calibri"/>
                <a:cs typeface="Calibri"/>
              </a:rPr>
              <a:t>We</a:t>
            </a:r>
            <a:r>
              <a:rPr dirty="0" sz="4000" spc="-14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welcome </a:t>
            </a:r>
            <a:r>
              <a:rPr dirty="0" sz="4000" spc="55">
                <a:latin typeface="Calibri"/>
                <a:cs typeface="Calibri"/>
              </a:rPr>
              <a:t>your</a:t>
            </a:r>
            <a:r>
              <a:rPr dirty="0" sz="4000" spc="-110">
                <a:latin typeface="Calibri"/>
                <a:cs typeface="Calibri"/>
              </a:rPr>
              <a:t> </a:t>
            </a:r>
            <a:r>
              <a:rPr dirty="0" sz="4000" spc="100">
                <a:latin typeface="Calibri"/>
                <a:cs typeface="Calibri"/>
              </a:rPr>
              <a:t>inquiries</a:t>
            </a:r>
            <a:r>
              <a:rPr dirty="0" sz="4000" spc="-11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and</a:t>
            </a:r>
            <a:r>
              <a:rPr dirty="0" sz="4000" spc="-110">
                <a:latin typeface="Calibri"/>
                <a:cs typeface="Calibri"/>
              </a:rPr>
              <a:t> </a:t>
            </a:r>
            <a:r>
              <a:rPr dirty="0" sz="4000" spc="-45">
                <a:latin typeface="Calibri"/>
                <a:cs typeface="Calibri"/>
              </a:rPr>
              <a:t>feedback.</a:t>
            </a:r>
            <a:r>
              <a:rPr dirty="0" sz="4000" spc="-110">
                <a:latin typeface="Calibri"/>
                <a:cs typeface="Calibri"/>
              </a:rPr>
              <a:t> </a:t>
            </a:r>
            <a:r>
              <a:rPr dirty="0" sz="4000" spc="90">
                <a:latin typeface="Calibri"/>
                <a:cs typeface="Calibri"/>
              </a:rPr>
              <a:t>Your</a:t>
            </a:r>
            <a:r>
              <a:rPr dirty="0" sz="4000" spc="-10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thoughts </a:t>
            </a:r>
            <a:r>
              <a:rPr dirty="0" sz="4000">
                <a:latin typeface="Calibri"/>
                <a:cs typeface="Calibri"/>
              </a:rPr>
              <a:t>are</a:t>
            </a:r>
            <a:r>
              <a:rPr dirty="0" sz="4000" spc="-9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important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-95">
                <a:latin typeface="Calibri"/>
                <a:cs typeface="Calibri"/>
              </a:rPr>
              <a:t>to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us,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and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-185">
                <a:latin typeface="Calibri"/>
                <a:cs typeface="Calibri"/>
              </a:rPr>
              <a:t>we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look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forward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to </a:t>
            </a:r>
            <a:r>
              <a:rPr dirty="0" sz="4000">
                <a:latin typeface="Calibri"/>
                <a:cs typeface="Calibri"/>
              </a:rPr>
              <a:t>connecting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with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you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soon!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575300">
              <a:lnSpc>
                <a:spcPct val="100000"/>
              </a:lnSpc>
              <a:spcBef>
                <a:spcPts val="110"/>
              </a:spcBef>
            </a:pPr>
            <a:r>
              <a:rPr dirty="0" spc="110"/>
              <a:t>Thank</a:t>
            </a:r>
            <a:r>
              <a:rPr dirty="0" spc="-229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1026" y="1188453"/>
            <a:ext cx="2190889" cy="31734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1626" y="1626603"/>
            <a:ext cx="2961119" cy="31734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68799" y="1091190"/>
            <a:ext cx="16406494" cy="181991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7953375" algn="l"/>
                <a:tab pos="9319895" algn="l"/>
              </a:tabLst>
            </a:pPr>
            <a:r>
              <a:rPr dirty="0" sz="3150" spc="-13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1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332C2C"/>
                </a:solidFill>
                <a:latin typeface="Verdana"/>
                <a:cs typeface="Verdana"/>
              </a:rPr>
              <a:t>today's</a:t>
            </a:r>
            <a:r>
              <a:rPr dirty="0" sz="31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digital</a:t>
            </a:r>
            <a:r>
              <a:rPr dirty="0" sz="31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landscape,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35">
                <a:solidFill>
                  <a:srgbClr val="332C2C"/>
                </a:solidFill>
                <a:latin typeface="Verdana"/>
                <a:cs typeface="Verdana"/>
              </a:rPr>
              <a:t>play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brand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marketing.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dirty="0" sz="31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explores</a:t>
            </a:r>
            <a:r>
              <a:rPr dirty="0" sz="31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dirty="0" sz="31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connects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inﬂuencers,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maximizing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marketing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audience</a:t>
            </a:r>
            <a:r>
              <a:rPr dirty="0" sz="31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engagement.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332C2C"/>
                </a:solidFill>
                <a:latin typeface="Verdana"/>
                <a:cs typeface="Verdana"/>
              </a:rPr>
              <a:t>Let's</a:t>
            </a:r>
            <a:r>
              <a:rPr dirty="0" sz="31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dive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transform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dirty="0" sz="31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332C2C"/>
                </a:solidFill>
                <a:latin typeface="Verdana"/>
                <a:cs typeface="Verdana"/>
              </a:rPr>
              <a:t>brand's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outreach.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6672" rIns="0" bIns="0" rtlCol="0" vert="horz">
            <a:spAutoFit/>
          </a:bodyPr>
          <a:lstStyle/>
          <a:p>
            <a:pPr marL="8037195">
              <a:lnSpc>
                <a:spcPct val="100000"/>
              </a:lnSpc>
              <a:spcBef>
                <a:spcPts val="100"/>
              </a:spcBef>
            </a:pPr>
            <a:r>
              <a:rPr dirty="0" sz="3900" b="0">
                <a:solidFill>
                  <a:srgbClr val="332C2C"/>
                </a:solidFill>
                <a:latin typeface="Calibri"/>
                <a:cs typeface="Calibri"/>
              </a:rPr>
              <a:t>Understanding</a:t>
            </a:r>
            <a:r>
              <a:rPr dirty="0" sz="3900" spc="6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900" spc="55" b="0">
                <a:solidFill>
                  <a:srgbClr val="332C2C"/>
                </a:solidFill>
                <a:latin typeface="Calibri"/>
                <a:cs typeface="Calibri"/>
              </a:rPr>
              <a:t>Inﬂuencer</a:t>
            </a:r>
            <a:r>
              <a:rPr dirty="0" sz="3900" spc="6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900" spc="-10" b="0">
                <a:solidFill>
                  <a:srgbClr val="332C2C"/>
                </a:solidFill>
                <a:latin typeface="Calibri"/>
                <a:cs typeface="Calibri"/>
              </a:rPr>
              <a:t>Marketing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9894" y="3506800"/>
            <a:ext cx="3657231" cy="3455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6244" y="6096584"/>
            <a:ext cx="829983" cy="24057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00292" y="6061290"/>
            <a:ext cx="1725358" cy="34380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617303" y="3420110"/>
            <a:ext cx="7362825" cy="3427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3808729">
              <a:lnSpc>
                <a:spcPct val="101600"/>
              </a:lnSpc>
              <a:spcBef>
                <a:spcPts val="50"/>
              </a:spcBef>
              <a:tabLst>
                <a:tab pos="2094864" algn="l"/>
                <a:tab pos="4681220" algn="l"/>
              </a:tabLst>
            </a:pP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leverages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power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social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media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personalities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promote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products.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collaborating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with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inﬂuencers,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reach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targeted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audiences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strategy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not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only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increases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visibility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but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also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builds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among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consumers.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6939" y="3501440"/>
            <a:ext cx="2590850" cy="27767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7481" y="5627306"/>
            <a:ext cx="1606156" cy="27588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405253" y="3414751"/>
            <a:ext cx="7468234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315335" algn="l"/>
                <a:tab pos="4130675" algn="l"/>
              </a:tabLst>
            </a:pP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serves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platform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connects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suitable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inﬂuencers.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simpliﬁes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ﬁnding,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managing,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collaborating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with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inﬂuencers,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tap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right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marketing campaigns.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797" rIns="0" bIns="0" rtlCol="0" vert="horz">
            <a:spAutoFit/>
          </a:bodyPr>
          <a:lstStyle/>
          <a:p>
            <a:pPr marL="6804659">
              <a:lnSpc>
                <a:spcPct val="100000"/>
              </a:lnSpc>
              <a:spcBef>
                <a:spcPts val="125"/>
              </a:spcBef>
            </a:pPr>
            <a:r>
              <a:rPr dirty="0" sz="5300" spc="90" b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5300" spc="-204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5300" spc="50" b="0">
                <a:solidFill>
                  <a:srgbClr val="332C2C"/>
                </a:solidFill>
                <a:latin typeface="Calibri"/>
                <a:cs typeface="Calibri"/>
              </a:rPr>
              <a:t>Role</a:t>
            </a:r>
            <a:r>
              <a:rPr dirty="0" sz="5300" spc="-20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5300" spc="-30" b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dirty="0" sz="5300" spc="-20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5300" spc="90" b="0">
                <a:solidFill>
                  <a:srgbClr val="332C2C"/>
                </a:solidFill>
                <a:latin typeface="Calibri"/>
                <a:cs typeface="Calibri"/>
              </a:rPr>
              <a:t>Inﬂuencer</a:t>
            </a:r>
            <a:r>
              <a:rPr dirty="0" sz="5300" spc="-19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5300" spc="175" b="0">
                <a:solidFill>
                  <a:srgbClr val="332C2C"/>
                </a:solidFill>
                <a:latin typeface="Calibri"/>
                <a:cs typeface="Calibri"/>
              </a:rPr>
              <a:t>Hub</a:t>
            </a:r>
            <a:endParaRPr sz="5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0131" y="4401248"/>
            <a:ext cx="816825" cy="24058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1855" y="3982148"/>
            <a:ext cx="2295766" cy="30850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1555" y="6070930"/>
            <a:ext cx="1109116" cy="27588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12747" y="3429749"/>
            <a:ext cx="7539355" cy="34270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679450">
              <a:lnSpc>
                <a:spcPct val="102299"/>
              </a:lnSpc>
              <a:spcBef>
                <a:spcPts val="30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Choosing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right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inﬂuencer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crucial.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should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consider</a:t>
            </a:r>
            <a:endParaRPr sz="2750">
              <a:latin typeface="Verdana"/>
              <a:cs typeface="Verdana"/>
            </a:endParaRPr>
          </a:p>
          <a:p>
            <a:pPr marL="12700" marR="261620" indent="847725">
              <a:lnSpc>
                <a:spcPts val="3379"/>
              </a:lnSpc>
              <a:spcBef>
                <a:spcPts val="4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audience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demographics,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content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relevance.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Inﬂuencer</a:t>
            </a:r>
            <a:endParaRPr sz="2750">
              <a:latin typeface="Verdana"/>
              <a:cs typeface="Verdana"/>
            </a:endParaRPr>
          </a:p>
          <a:p>
            <a:pPr marL="12700" marR="881380">
              <a:lnSpc>
                <a:spcPts val="3300"/>
              </a:lnSpc>
              <a:spcBef>
                <a:spcPts val="55"/>
              </a:spcBef>
            </a:pPr>
            <a:r>
              <a:rPr dirty="0" sz="2750" spc="135">
                <a:solidFill>
                  <a:srgbClr val="332C2C"/>
                </a:solidFill>
                <a:latin typeface="Verdana"/>
                <a:cs typeface="Verdana"/>
              </a:rPr>
              <a:t>Hub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analyze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these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metrics,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partner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tabLst>
                <a:tab pos="684530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inﬂuencers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who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align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goals.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37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85" b="0">
                <a:solidFill>
                  <a:srgbClr val="332C2C"/>
                </a:solidFill>
                <a:latin typeface="Calibri"/>
                <a:cs typeface="Calibri"/>
              </a:rPr>
              <a:t>Identifying</a:t>
            </a:r>
            <a:r>
              <a:rPr dirty="0" sz="4400" spc="-17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4400" b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dirty="0" sz="4400" spc="-17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4400" spc="110" b="0">
                <a:solidFill>
                  <a:srgbClr val="332C2C"/>
                </a:solidFill>
                <a:latin typeface="Calibri"/>
                <a:cs typeface="Calibri"/>
              </a:rPr>
              <a:t>Right</a:t>
            </a:r>
            <a:r>
              <a:rPr dirty="0" sz="4400" spc="-17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4400" spc="60" b="0">
                <a:solidFill>
                  <a:srgbClr val="332C2C"/>
                </a:solidFill>
                <a:latin typeface="Calibri"/>
                <a:cs typeface="Calibri"/>
              </a:rPr>
              <a:t>Inﬂuencers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108"/>
            <a:ext cx="7204709" cy="7168515"/>
            <a:chOff x="11096307" y="3131108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108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084" y="3946855"/>
            <a:ext cx="3793109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9846" y="6070930"/>
            <a:ext cx="4070146" cy="343801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Authenticity</a:t>
            </a:r>
            <a:r>
              <a:rPr dirty="0" spc="-125"/>
              <a:t> </a:t>
            </a:r>
            <a:r>
              <a:rPr dirty="0" spc="-70"/>
              <a:t>is</a:t>
            </a:r>
            <a:r>
              <a:rPr dirty="0" spc="-120"/>
              <a:t> </a:t>
            </a:r>
            <a:r>
              <a:rPr dirty="0" spc="-75"/>
              <a:t>key</a:t>
            </a:r>
            <a:r>
              <a:rPr dirty="0" spc="-120"/>
              <a:t> </a:t>
            </a:r>
            <a:r>
              <a:rPr dirty="0" spc="50"/>
              <a:t>in</a:t>
            </a:r>
            <a:r>
              <a:rPr dirty="0" spc="-120"/>
              <a:t> </a:t>
            </a:r>
            <a:r>
              <a:rPr dirty="0"/>
              <a:t>inﬂuencer</a:t>
            </a:r>
            <a:r>
              <a:rPr dirty="0" spc="-120"/>
              <a:t> </a:t>
            </a:r>
            <a:r>
              <a:rPr dirty="0" spc="-10"/>
              <a:t>marketing.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Brands</a:t>
            </a:r>
            <a:r>
              <a:rPr dirty="0" spc="-190"/>
              <a:t> </a:t>
            </a:r>
            <a:r>
              <a:rPr dirty="0" spc="60"/>
              <a:t>must</a:t>
            </a:r>
            <a:r>
              <a:rPr dirty="0" spc="-190"/>
              <a:t> </a:t>
            </a:r>
            <a:r>
              <a:rPr dirty="0" spc="-10"/>
              <a:t>foster</a:t>
            </a:r>
          </a:p>
          <a:p>
            <a:pPr marL="12700" marR="691515">
              <a:lnSpc>
                <a:spcPts val="3379"/>
              </a:lnSpc>
              <a:spcBef>
                <a:spcPts val="45"/>
              </a:spcBef>
            </a:pPr>
            <a:r>
              <a:rPr dirty="0" spc="65"/>
              <a:t>with</a:t>
            </a:r>
            <a:r>
              <a:rPr dirty="0" spc="-190"/>
              <a:t> </a:t>
            </a:r>
            <a:r>
              <a:rPr dirty="0"/>
              <a:t>inﬂuencers</a:t>
            </a:r>
            <a:r>
              <a:rPr dirty="0" spc="-190"/>
              <a:t> </a:t>
            </a:r>
            <a:r>
              <a:rPr dirty="0"/>
              <a:t>to</a:t>
            </a:r>
            <a:r>
              <a:rPr dirty="0" spc="-185"/>
              <a:t> </a:t>
            </a:r>
            <a:r>
              <a:rPr dirty="0" spc="-25"/>
              <a:t>create</a:t>
            </a:r>
            <a:r>
              <a:rPr dirty="0" spc="-190"/>
              <a:t> </a:t>
            </a:r>
            <a:r>
              <a:rPr dirty="0" spc="35"/>
              <a:t>authentic </a:t>
            </a:r>
            <a:r>
              <a:rPr dirty="0" spc="50"/>
              <a:t>content</a:t>
            </a:r>
            <a:r>
              <a:rPr dirty="0" spc="-204"/>
              <a:t> </a:t>
            </a:r>
            <a:r>
              <a:rPr dirty="0"/>
              <a:t>that</a:t>
            </a:r>
            <a:r>
              <a:rPr dirty="0" spc="-200"/>
              <a:t> </a:t>
            </a:r>
            <a:r>
              <a:rPr dirty="0" spc="-30"/>
              <a:t>resonates</a:t>
            </a:r>
            <a:r>
              <a:rPr dirty="0" spc="-200"/>
              <a:t> </a:t>
            </a:r>
            <a:r>
              <a:rPr dirty="0" spc="65"/>
              <a:t>with</a:t>
            </a:r>
            <a:r>
              <a:rPr dirty="0" spc="-200"/>
              <a:t> </a:t>
            </a:r>
            <a:r>
              <a:rPr dirty="0" spc="-10"/>
              <a:t>audiences.</a:t>
            </a:r>
          </a:p>
          <a:p>
            <a:pPr marL="12700" marR="26034">
              <a:lnSpc>
                <a:spcPts val="33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-229"/>
              <a:t> </a:t>
            </a:r>
            <a:r>
              <a:rPr dirty="0" spc="-10"/>
              <a:t>Inﬂuencer</a:t>
            </a:r>
            <a:r>
              <a:rPr dirty="0" spc="-225"/>
              <a:t> </a:t>
            </a:r>
            <a:r>
              <a:rPr dirty="0" spc="135"/>
              <a:t>Hub</a:t>
            </a:r>
            <a:r>
              <a:rPr dirty="0" spc="-229"/>
              <a:t> </a:t>
            </a:r>
            <a:r>
              <a:rPr dirty="0" spc="-10"/>
              <a:t>facilitates </a:t>
            </a:r>
            <a:r>
              <a:rPr dirty="0" spc="75"/>
              <a:t>communication</a:t>
            </a:r>
            <a:r>
              <a:rPr dirty="0" spc="-210"/>
              <a:t> </a:t>
            </a:r>
            <a:r>
              <a:rPr dirty="0" spc="75"/>
              <a:t>and</a:t>
            </a:r>
            <a:r>
              <a:rPr dirty="0" spc="-210"/>
              <a:t> </a:t>
            </a:r>
            <a:r>
              <a:rPr dirty="0" spc="-25"/>
              <a:t>collaboration,</a:t>
            </a:r>
            <a:r>
              <a:rPr dirty="0" spc="-204"/>
              <a:t> </a:t>
            </a:r>
            <a:r>
              <a:rPr dirty="0" spc="65"/>
              <a:t>helping</a:t>
            </a:r>
          </a:p>
          <a:p>
            <a:pPr marL="12700">
              <a:lnSpc>
                <a:spcPts val="3265"/>
              </a:lnSpc>
              <a:tabLst>
                <a:tab pos="6613525" algn="l"/>
              </a:tabLst>
            </a:pPr>
            <a:r>
              <a:rPr dirty="0"/>
              <a:t>to</a:t>
            </a:r>
            <a:r>
              <a:rPr dirty="0" spc="-240"/>
              <a:t> </a:t>
            </a:r>
            <a:r>
              <a:rPr dirty="0" spc="70"/>
              <a:t>build</a:t>
            </a:r>
            <a:r>
              <a:rPr dirty="0" spc="-235"/>
              <a:t> </a:t>
            </a:r>
            <a:r>
              <a:rPr dirty="0" spc="-10"/>
              <a:t>these</a:t>
            </a:r>
            <a:r>
              <a:rPr dirty="0"/>
              <a:t>	</a:t>
            </a:r>
            <a:r>
              <a:rPr dirty="0" spc="-47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5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135" b="0">
                <a:solidFill>
                  <a:srgbClr val="332C2C"/>
                </a:solidFill>
                <a:latin typeface="Calibri"/>
                <a:cs typeface="Calibri"/>
              </a:rPr>
              <a:t>Building</a:t>
            </a:r>
            <a:r>
              <a:rPr dirty="0" sz="4350" spc="4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4350" b="0">
                <a:solidFill>
                  <a:srgbClr val="332C2C"/>
                </a:solidFill>
                <a:latin typeface="Calibri"/>
                <a:cs typeface="Calibri"/>
              </a:rPr>
              <a:t>Authentic</a:t>
            </a:r>
            <a:r>
              <a:rPr dirty="0" sz="4350" spc="50" b="0">
                <a:solidFill>
                  <a:srgbClr val="332C2C"/>
                </a:solidFill>
                <a:latin typeface="Calibri"/>
                <a:cs typeface="Calibri"/>
              </a:rPr>
              <a:t> Relationships</a:t>
            </a:r>
            <a:endParaRPr sz="4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5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9089" y="4386249"/>
            <a:ext cx="2295766" cy="30850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2637" y="4350956"/>
            <a:ext cx="926338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23063" y="4350956"/>
            <a:ext cx="2829560" cy="27588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05253" y="3414751"/>
            <a:ext cx="7219315" cy="29984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404495">
              <a:lnSpc>
                <a:spcPct val="102299"/>
              </a:lnSpc>
              <a:spcBef>
                <a:spcPts val="3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Evaluating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success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inﬂuencer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campaigns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essential.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Metrics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  <a:p>
            <a:pPr marL="991235">
              <a:lnSpc>
                <a:spcPct val="100000"/>
              </a:lnSpc>
              <a:tabLst>
                <a:tab pos="3463925" algn="l"/>
              </a:tabLst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campaign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effectiveness.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Inﬂuencer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35">
                <a:solidFill>
                  <a:srgbClr val="332C2C"/>
                </a:solidFill>
                <a:latin typeface="Verdana"/>
                <a:cs typeface="Verdana"/>
              </a:rPr>
              <a:t>Hub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offers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analytics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track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metrics,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enabling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reﬁne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847" rIns="0" bIns="0" rtlCol="0" vert="horz">
            <a:spAutoFit/>
          </a:bodyPr>
          <a:lstStyle/>
          <a:p>
            <a:pPr marL="6804659">
              <a:lnSpc>
                <a:spcPct val="100000"/>
              </a:lnSpc>
              <a:spcBef>
                <a:spcPts val="125"/>
              </a:spcBef>
            </a:pPr>
            <a:r>
              <a:rPr dirty="0" sz="4850" b="0">
                <a:solidFill>
                  <a:srgbClr val="332C2C"/>
                </a:solidFill>
                <a:latin typeface="Calibri"/>
                <a:cs typeface="Calibri"/>
              </a:rPr>
              <a:t>Measuring</a:t>
            </a:r>
            <a:r>
              <a:rPr dirty="0" sz="4850" spc="-6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4850" spc="95" b="0">
                <a:solidFill>
                  <a:srgbClr val="332C2C"/>
                </a:solidFill>
                <a:latin typeface="Calibri"/>
                <a:cs typeface="Calibri"/>
              </a:rPr>
              <a:t>Campaign</a:t>
            </a:r>
            <a:r>
              <a:rPr dirty="0" sz="4850" spc="-6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4850" spc="-10" b="0">
                <a:solidFill>
                  <a:srgbClr val="332C2C"/>
                </a:solidFill>
                <a:latin typeface="Calibri"/>
                <a:cs typeface="Calibri"/>
              </a:rPr>
              <a:t>Success</a:t>
            </a:r>
            <a:endParaRPr sz="4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4038" y="4779581"/>
            <a:ext cx="3923563" cy="27588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405253" y="3414751"/>
            <a:ext cx="7282815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0810">
              <a:lnSpc>
                <a:spcPct val="101499"/>
              </a:lnSpc>
              <a:spcBef>
                <a:spcPts val="55"/>
              </a:spcBef>
            </a:pP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User-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generated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(UGC)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powerful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tool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brands.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encouraging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inﬂuencers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share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experiences,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harness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credibility.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Inﬂuencer </a:t>
            </a:r>
            <a:r>
              <a:rPr dirty="0" sz="2750" spc="135">
                <a:solidFill>
                  <a:srgbClr val="332C2C"/>
                </a:solidFill>
                <a:latin typeface="Verdana"/>
                <a:cs typeface="Verdana"/>
              </a:rPr>
              <a:t>Hub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brands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curate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promote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content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2422" rIns="0" bIns="0" rtlCol="0" vert="horz">
            <a:spAutoFit/>
          </a:bodyPr>
          <a:lstStyle/>
          <a:p>
            <a:pPr marL="6804659">
              <a:lnSpc>
                <a:spcPct val="100000"/>
              </a:lnSpc>
              <a:spcBef>
                <a:spcPts val="125"/>
              </a:spcBef>
            </a:pPr>
            <a:r>
              <a:rPr dirty="0" sz="3950" spc="45" b="0">
                <a:solidFill>
                  <a:srgbClr val="332C2C"/>
                </a:solidFill>
                <a:latin typeface="Calibri"/>
                <a:cs typeface="Calibri"/>
              </a:rPr>
              <a:t>Leveraging</a:t>
            </a:r>
            <a:r>
              <a:rPr dirty="0" sz="3950" spc="-13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950" b="0">
                <a:solidFill>
                  <a:srgbClr val="332C2C"/>
                </a:solidFill>
                <a:latin typeface="Calibri"/>
                <a:cs typeface="Calibri"/>
              </a:rPr>
              <a:t>User-Generated</a:t>
            </a:r>
            <a:r>
              <a:rPr dirty="0" sz="3950" spc="-12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950" spc="-10" b="0">
                <a:solidFill>
                  <a:srgbClr val="332C2C"/>
                </a:solidFill>
                <a:latin typeface="Calibri"/>
                <a:cs typeface="Calibri"/>
              </a:rPr>
              <a:t>Content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5331" y="4364164"/>
            <a:ext cx="2386457" cy="27767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5876925" algn="l"/>
              </a:tabLst>
            </a:pPr>
            <a:r>
              <a:rPr dirty="0" spc="80"/>
              <a:t>While</a:t>
            </a:r>
            <a:r>
              <a:rPr dirty="0" spc="-35"/>
              <a:t> </a:t>
            </a:r>
            <a:r>
              <a:rPr dirty="0"/>
              <a:t>inﬂuencer</a:t>
            </a:r>
            <a:r>
              <a:rPr dirty="0" spc="-30"/>
              <a:t> </a:t>
            </a:r>
            <a:r>
              <a:rPr dirty="0"/>
              <a:t>marketing</a:t>
            </a:r>
            <a:r>
              <a:rPr dirty="0" spc="-35"/>
              <a:t> </a:t>
            </a:r>
            <a:r>
              <a:rPr dirty="0" spc="-10"/>
              <a:t>offers </a:t>
            </a:r>
            <a:r>
              <a:rPr dirty="0" spc="70"/>
              <a:t>immense</a:t>
            </a:r>
            <a:r>
              <a:rPr dirty="0" spc="-235"/>
              <a:t> </a:t>
            </a:r>
            <a:r>
              <a:rPr dirty="0" spc="-25"/>
              <a:t>potential,</a:t>
            </a:r>
            <a:r>
              <a:rPr dirty="0" spc="-229"/>
              <a:t> </a:t>
            </a:r>
            <a:r>
              <a:rPr dirty="0"/>
              <a:t>it</a:t>
            </a:r>
            <a:r>
              <a:rPr dirty="0" spc="-235"/>
              <a:t> </a:t>
            </a:r>
            <a:r>
              <a:rPr dirty="0" spc="50"/>
              <a:t>comes</a:t>
            </a:r>
            <a:r>
              <a:rPr dirty="0" spc="-229"/>
              <a:t> </a:t>
            </a:r>
            <a:r>
              <a:rPr dirty="0" spc="45"/>
              <a:t>with </a:t>
            </a:r>
            <a:r>
              <a:rPr dirty="0"/>
              <a:t>challenges</a:t>
            </a:r>
            <a:r>
              <a:rPr dirty="0" spc="5"/>
              <a:t> </a:t>
            </a:r>
            <a:r>
              <a:rPr dirty="0"/>
              <a:t>such</a:t>
            </a:r>
            <a:r>
              <a:rPr dirty="0" spc="5"/>
              <a:t> </a:t>
            </a:r>
            <a:r>
              <a:rPr dirty="0" spc="-25"/>
              <a:t>as</a:t>
            </a:r>
            <a:r>
              <a:rPr dirty="0"/>
              <a:t>	</a:t>
            </a:r>
            <a:r>
              <a:rPr dirty="0" spc="50"/>
              <a:t>and </a:t>
            </a:r>
            <a:r>
              <a:rPr dirty="0" spc="55"/>
              <a:t>misalignment</a:t>
            </a:r>
            <a:r>
              <a:rPr dirty="0" spc="-185"/>
              <a:t> </a:t>
            </a:r>
            <a:r>
              <a:rPr dirty="0"/>
              <a:t>of</a:t>
            </a:r>
            <a:r>
              <a:rPr dirty="0" spc="-180"/>
              <a:t> </a:t>
            </a:r>
            <a:r>
              <a:rPr dirty="0"/>
              <a:t>brand</a:t>
            </a:r>
            <a:r>
              <a:rPr dirty="0" spc="-180"/>
              <a:t> </a:t>
            </a:r>
            <a:r>
              <a:rPr dirty="0" spc="-100"/>
              <a:t>values.</a:t>
            </a:r>
            <a:r>
              <a:rPr dirty="0" spc="-185"/>
              <a:t> </a:t>
            </a:r>
            <a:r>
              <a:rPr dirty="0" spc="-10"/>
              <a:t>Brands </a:t>
            </a:r>
            <a:r>
              <a:rPr dirty="0" spc="60"/>
              <a:t>must</a:t>
            </a:r>
            <a:r>
              <a:rPr dirty="0" spc="-215"/>
              <a:t> </a:t>
            </a:r>
            <a:r>
              <a:rPr dirty="0" spc="80"/>
              <a:t>be</a:t>
            </a:r>
            <a:r>
              <a:rPr dirty="0" spc="-210"/>
              <a:t> </a:t>
            </a:r>
            <a:r>
              <a:rPr dirty="0"/>
              <a:t>vigilant</a:t>
            </a:r>
            <a:r>
              <a:rPr dirty="0" spc="-210"/>
              <a:t> </a:t>
            </a:r>
            <a:r>
              <a:rPr dirty="0" spc="75"/>
              <a:t>and</a:t>
            </a:r>
            <a:r>
              <a:rPr dirty="0" spc="-210"/>
              <a:t> </a:t>
            </a:r>
            <a:r>
              <a:rPr dirty="0"/>
              <a:t>use</a:t>
            </a:r>
            <a:r>
              <a:rPr dirty="0" spc="-210"/>
              <a:t> </a:t>
            </a:r>
            <a:r>
              <a:rPr dirty="0"/>
              <a:t>the</a:t>
            </a:r>
            <a:r>
              <a:rPr dirty="0" spc="-210"/>
              <a:t> </a:t>
            </a:r>
            <a:r>
              <a:rPr dirty="0" spc="-10"/>
              <a:t>Inﬂuencer </a:t>
            </a:r>
            <a:r>
              <a:rPr dirty="0"/>
              <a:t>Hub's</a:t>
            </a:r>
            <a:r>
              <a:rPr dirty="0" spc="-150"/>
              <a:t> </a:t>
            </a:r>
            <a:r>
              <a:rPr dirty="0" spc="-30"/>
              <a:t>resources</a:t>
            </a:r>
            <a:r>
              <a:rPr dirty="0" spc="-150"/>
              <a:t> </a:t>
            </a:r>
            <a:r>
              <a:rPr dirty="0"/>
              <a:t>to</a:t>
            </a:r>
            <a:r>
              <a:rPr dirty="0" spc="-150"/>
              <a:t> </a:t>
            </a:r>
            <a:r>
              <a:rPr dirty="0"/>
              <a:t>mitigate</a:t>
            </a:r>
            <a:r>
              <a:rPr dirty="0" spc="-150"/>
              <a:t> </a:t>
            </a:r>
            <a:r>
              <a:rPr dirty="0"/>
              <a:t>these</a:t>
            </a:r>
            <a:r>
              <a:rPr dirty="0" spc="-150"/>
              <a:t> </a:t>
            </a:r>
            <a:r>
              <a:rPr dirty="0" spc="-80"/>
              <a:t>risks</a:t>
            </a:r>
            <a:r>
              <a:rPr dirty="0" spc="-150"/>
              <a:t> </a:t>
            </a:r>
            <a:r>
              <a:rPr dirty="0" spc="50"/>
              <a:t>and </a:t>
            </a:r>
            <a:r>
              <a:rPr dirty="0"/>
              <a:t>ensure</a:t>
            </a:r>
            <a:r>
              <a:rPr dirty="0" spc="-195"/>
              <a:t> </a:t>
            </a:r>
            <a:r>
              <a:rPr dirty="0" spc="-10"/>
              <a:t>successful</a:t>
            </a:r>
            <a:r>
              <a:rPr dirty="0" spc="-190"/>
              <a:t> </a:t>
            </a:r>
            <a:r>
              <a:rPr dirty="0" spc="-10"/>
              <a:t>collaborations.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647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b="0">
                <a:solidFill>
                  <a:srgbClr val="332C2C"/>
                </a:solidFill>
                <a:latin typeface="Calibri"/>
                <a:cs typeface="Calibri"/>
              </a:rPr>
              <a:t>Navigating</a:t>
            </a:r>
            <a:r>
              <a:rPr dirty="0" sz="3050" spc="1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050" spc="55" b="0">
                <a:solidFill>
                  <a:srgbClr val="332C2C"/>
                </a:solidFill>
                <a:latin typeface="Calibri"/>
                <a:cs typeface="Calibri"/>
              </a:rPr>
              <a:t>Challenges</a:t>
            </a:r>
            <a:r>
              <a:rPr dirty="0" sz="3050" spc="2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050" spc="130" b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dirty="0" sz="3050" spc="20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050" spc="55" b="0">
                <a:solidFill>
                  <a:srgbClr val="332C2C"/>
                </a:solidFill>
                <a:latin typeface="Calibri"/>
                <a:cs typeface="Calibri"/>
              </a:rPr>
              <a:t>Inﬂuencer</a:t>
            </a:r>
            <a:r>
              <a:rPr dirty="0" sz="3050" spc="15" b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dirty="0" sz="3050" spc="-10" b="0">
                <a:solidFill>
                  <a:srgbClr val="332C2C"/>
                </a:solidFill>
                <a:latin typeface="Calibri"/>
                <a:cs typeface="Calibri"/>
              </a:rPr>
              <a:t>Marketing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2024-10-31T18:34:42Z</dcterms:created>
  <dcterms:modified xsi:type="dcterms:W3CDTF">2024-10-31T18:34:42Z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2024-10-31T00:00:00Z</vt:filetime>
  </property>
  <property fmtid="{D5CDD505-2E9C-101B-9397-08002B2CF9AE}" pid="5" name="Producer">
    <vt:lpwstr>GPL Ghostscript 10.04.0</vt:lpwstr>
  </property>
</Properties>
</file>