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1"/>
  </p:notesMasterIdLst>
  <p:sldIdLst>
    <p:sldId id="256" r:id="rId2"/>
    <p:sldId id="714" r:id="rId3"/>
    <p:sldId id="716" r:id="rId4"/>
    <p:sldId id="717" r:id="rId5"/>
    <p:sldId id="718" r:id="rId6"/>
    <p:sldId id="719" r:id="rId7"/>
    <p:sldId id="720" r:id="rId8"/>
    <p:sldId id="722" r:id="rId9"/>
    <p:sldId id="730" r:id="rId10"/>
    <p:sldId id="731" r:id="rId11"/>
    <p:sldId id="723" r:id="rId12"/>
    <p:sldId id="724" r:id="rId13"/>
    <p:sldId id="729" r:id="rId14"/>
    <p:sldId id="725" r:id="rId15"/>
    <p:sldId id="728" r:id="rId16"/>
    <p:sldId id="726" r:id="rId17"/>
    <p:sldId id="727" r:id="rId18"/>
    <p:sldId id="711" r:id="rId19"/>
    <p:sldId id="30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85" d="100"/>
          <a:sy n="85" d="100"/>
        </p:scale>
        <p:origin x="485" y="7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23-02-2025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dirty="0"/>
              <a:t>E-commerce Product Delivery Prediction</a:t>
            </a:r>
            <a:endParaRPr lang="en-US" sz="4400" b="1" dirty="0">
              <a:latin typeface="Calibri" panose="020F0502020204030204" pitchFamily="34" charset="0"/>
            </a:endParaRPr>
          </a:p>
        </p:txBody>
      </p:sp>
      <p:sp>
        <p:nvSpPr>
          <p:cNvPr id="3" name="TextBox 2">
            <a:extLst>
              <a:ext uri="{FF2B5EF4-FFF2-40B4-BE49-F238E27FC236}">
                <a16:creationId xmlns:a16="http://schemas.microsoft.com/office/drawing/2014/main" id="{9BA3F673-00D2-0BA5-BECF-4BCEDC8AFEE6}"/>
              </a:ext>
            </a:extLst>
          </p:cNvPr>
          <p:cNvSpPr txBox="1"/>
          <p:nvPr/>
        </p:nvSpPr>
        <p:spPr>
          <a:xfrm>
            <a:off x="8610600" y="3560343"/>
            <a:ext cx="3581400" cy="646331"/>
          </a:xfrm>
          <a:prstGeom prst="rect">
            <a:avLst/>
          </a:prstGeom>
          <a:noFill/>
        </p:spPr>
        <p:txBody>
          <a:bodyPr wrap="square" rtlCol="0">
            <a:spAutoFit/>
          </a:bodyPr>
          <a:lstStyle/>
          <a:p>
            <a:r>
              <a:rPr lang="en-IN" sz="3600" b="1" dirty="0">
                <a:solidFill>
                  <a:schemeClr val="bg1"/>
                </a:solidFill>
              </a:rPr>
              <a:t>- By Abdul Hadi S</a:t>
            </a:r>
            <a:endParaRPr lang="en-IN" sz="3600" dirty="0"/>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02BB71-B3E1-0F81-44E0-56C6A7C1583D}"/>
              </a:ext>
            </a:extLst>
          </p:cNvPr>
          <p:cNvPicPr>
            <a:picLocks noChangeAspect="1"/>
          </p:cNvPicPr>
          <p:nvPr/>
        </p:nvPicPr>
        <p:blipFill>
          <a:blip r:embed="rId2"/>
          <a:stretch>
            <a:fillRect/>
          </a:stretch>
        </p:blipFill>
        <p:spPr>
          <a:xfrm>
            <a:off x="548079" y="721191"/>
            <a:ext cx="10571053" cy="5415617"/>
          </a:xfrm>
          <a:prstGeom prst="rect">
            <a:avLst/>
          </a:prstGeom>
        </p:spPr>
      </p:pic>
      <p:sp>
        <p:nvSpPr>
          <p:cNvPr id="4" name="TextBox 3">
            <a:extLst>
              <a:ext uri="{FF2B5EF4-FFF2-40B4-BE49-F238E27FC236}">
                <a16:creationId xmlns:a16="http://schemas.microsoft.com/office/drawing/2014/main" id="{D8576CDE-0CEB-1DD8-A5BD-CE630CA7CDBA}"/>
              </a:ext>
            </a:extLst>
          </p:cNvPr>
          <p:cNvSpPr txBox="1"/>
          <p:nvPr/>
        </p:nvSpPr>
        <p:spPr>
          <a:xfrm>
            <a:off x="699247" y="96377"/>
            <a:ext cx="5495365" cy="707886"/>
          </a:xfrm>
          <a:prstGeom prst="rect">
            <a:avLst/>
          </a:prstGeom>
          <a:noFill/>
        </p:spPr>
        <p:txBody>
          <a:bodyPr wrap="square" rtlCol="0">
            <a:spAutoFit/>
          </a:bodyPr>
          <a:lstStyle/>
          <a:p>
            <a:r>
              <a:rPr lang="en-IN" sz="4000" b="1" dirty="0"/>
              <a:t>Overall Visualization</a:t>
            </a:r>
          </a:p>
        </p:txBody>
      </p:sp>
    </p:spTree>
    <p:extLst>
      <p:ext uri="{BB962C8B-B14F-4D97-AF65-F5344CB8AC3E}">
        <p14:creationId xmlns:p14="http://schemas.microsoft.com/office/powerpoint/2010/main" val="68772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E260-1624-7DCE-8D23-45490D6299C5}"/>
              </a:ext>
            </a:extLst>
          </p:cNvPr>
          <p:cNvSpPr>
            <a:spLocks noGrp="1"/>
          </p:cNvSpPr>
          <p:nvPr>
            <p:ph type="title"/>
          </p:nvPr>
        </p:nvSpPr>
        <p:spPr>
          <a:xfrm>
            <a:off x="374084" y="172084"/>
            <a:ext cx="10834234" cy="612775"/>
          </a:xfrm>
        </p:spPr>
        <p:txBody>
          <a:bodyPr>
            <a:normAutofit/>
          </a:bodyPr>
          <a:lstStyle/>
          <a:p>
            <a:r>
              <a:rPr lang="en-IN" sz="4400" dirty="0">
                <a:latin typeface="+mn-lt"/>
              </a:rPr>
              <a:t>Correlation Analysis</a:t>
            </a:r>
          </a:p>
        </p:txBody>
      </p:sp>
      <p:pic>
        <p:nvPicPr>
          <p:cNvPr id="6146" name="Picture 2">
            <a:extLst>
              <a:ext uri="{FF2B5EF4-FFF2-40B4-BE49-F238E27FC236}">
                <a16:creationId xmlns:a16="http://schemas.microsoft.com/office/drawing/2014/main" id="{ADCA6E31-8BA1-27BF-FE2D-F99AA4C86E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784859"/>
            <a:ext cx="5824590" cy="5113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B5256E-5364-4416-1E72-96929B16D204}"/>
              </a:ext>
            </a:extLst>
          </p:cNvPr>
          <p:cNvSpPr txBox="1"/>
          <p:nvPr/>
        </p:nvSpPr>
        <p:spPr>
          <a:xfrm>
            <a:off x="271410" y="944880"/>
            <a:ext cx="5824590" cy="4770537"/>
          </a:xfrm>
          <a:prstGeom prst="rect">
            <a:avLst/>
          </a:prstGeom>
          <a:noFill/>
        </p:spPr>
        <p:txBody>
          <a:bodyPr wrap="square" rtlCol="0">
            <a:spAutoFit/>
          </a:bodyPr>
          <a:lstStyle/>
          <a:p>
            <a:r>
              <a:rPr lang="en-US" sz="2200" b="1" dirty="0"/>
              <a:t>Discount Offered &amp; On-Time Delivery (-0.40):</a:t>
            </a:r>
            <a:endParaRPr lang="en-US" sz="2200" dirty="0"/>
          </a:p>
          <a:p>
            <a:pPr>
              <a:buFont typeface="Arial" panose="020B0604020202020204" pitchFamily="34" charset="0"/>
              <a:buChar char="•"/>
            </a:pPr>
            <a:r>
              <a:rPr lang="en-US" sz="2000" dirty="0"/>
              <a:t>Higher discounts are linked to delayed deliveries.</a:t>
            </a:r>
          </a:p>
          <a:p>
            <a:pPr>
              <a:buFont typeface="Arial" panose="020B0604020202020204" pitchFamily="34" charset="0"/>
              <a:buChar char="•"/>
            </a:pPr>
            <a:r>
              <a:rPr lang="en-US" sz="2000" dirty="0"/>
              <a:t>Possible reasons: Discounted products may have longer shipping times or stock issues.</a:t>
            </a:r>
          </a:p>
          <a:p>
            <a:pPr>
              <a:buFont typeface="Arial" panose="020B0604020202020204" pitchFamily="34" charset="0"/>
              <a:buChar char="•"/>
            </a:pPr>
            <a:endParaRPr lang="en-US" sz="2000" dirty="0"/>
          </a:p>
          <a:p>
            <a:r>
              <a:rPr lang="en-US" sz="2200" b="1" dirty="0"/>
              <a:t>Weight of Product &amp; Delivery Time (-0.27):</a:t>
            </a:r>
            <a:endParaRPr lang="en-US" sz="2200" dirty="0"/>
          </a:p>
          <a:p>
            <a:pPr>
              <a:buFont typeface="Arial" panose="020B0604020202020204" pitchFamily="34" charset="0"/>
              <a:buChar char="•"/>
            </a:pPr>
            <a:r>
              <a:rPr lang="en-US" sz="2000" dirty="0"/>
              <a:t>Heavier packages tend to arrive late.</a:t>
            </a:r>
          </a:p>
          <a:p>
            <a:pPr>
              <a:buFont typeface="Arial" panose="020B0604020202020204" pitchFamily="34" charset="0"/>
              <a:buChar char="•"/>
            </a:pPr>
            <a:r>
              <a:rPr lang="en-US" sz="2000" dirty="0"/>
              <a:t>This suggests logistics challenges with bulky shipments.</a:t>
            </a:r>
          </a:p>
          <a:p>
            <a:pPr>
              <a:buFont typeface="Arial" panose="020B0604020202020204" pitchFamily="34" charset="0"/>
              <a:buChar char="•"/>
            </a:pPr>
            <a:endParaRPr lang="en-US" sz="2000" dirty="0"/>
          </a:p>
          <a:p>
            <a:r>
              <a:rPr lang="en-US" sz="2200" b="1" dirty="0"/>
              <a:t>Customer Care Calls &amp; Cost of Product (0.32):</a:t>
            </a:r>
            <a:endParaRPr lang="en-US" sz="2200" dirty="0"/>
          </a:p>
          <a:p>
            <a:pPr>
              <a:buFont typeface="Arial" panose="020B0604020202020204" pitchFamily="34" charset="0"/>
              <a:buChar char="•"/>
            </a:pPr>
            <a:r>
              <a:rPr lang="en-US" sz="2000" dirty="0"/>
              <a:t>Expensive products receive more customer inquiries.</a:t>
            </a:r>
          </a:p>
          <a:p>
            <a:pPr>
              <a:buFont typeface="Arial" panose="020B0604020202020204" pitchFamily="34" charset="0"/>
              <a:buChar char="•"/>
            </a:pPr>
            <a:r>
              <a:rPr lang="en-US" sz="2000" dirty="0"/>
              <a:t>Could indicate concerns about product quality or delivery status.</a:t>
            </a:r>
          </a:p>
          <a:p>
            <a:endParaRPr lang="en-IN" dirty="0"/>
          </a:p>
        </p:txBody>
      </p:sp>
    </p:spTree>
    <p:extLst>
      <p:ext uri="{BB962C8B-B14F-4D97-AF65-F5344CB8AC3E}">
        <p14:creationId xmlns:p14="http://schemas.microsoft.com/office/powerpoint/2010/main" val="113547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28C9-9FFE-FCE5-E393-0A89CAB91413}"/>
              </a:ext>
            </a:extLst>
          </p:cNvPr>
          <p:cNvSpPr>
            <a:spLocks noGrp="1"/>
          </p:cNvSpPr>
          <p:nvPr>
            <p:ph type="title"/>
          </p:nvPr>
        </p:nvSpPr>
        <p:spPr>
          <a:xfrm>
            <a:off x="358844" y="172084"/>
            <a:ext cx="10834234" cy="612775"/>
          </a:xfrm>
        </p:spPr>
        <p:txBody>
          <a:bodyPr>
            <a:normAutofit/>
          </a:bodyPr>
          <a:lstStyle/>
          <a:p>
            <a:r>
              <a:rPr lang="en-IN" sz="4400" dirty="0">
                <a:latin typeface="+mn-lt"/>
              </a:rPr>
              <a:t>Machine learning Models</a:t>
            </a:r>
          </a:p>
        </p:txBody>
      </p:sp>
      <p:sp>
        <p:nvSpPr>
          <p:cNvPr id="3" name="Content Placeholder 2">
            <a:extLst>
              <a:ext uri="{FF2B5EF4-FFF2-40B4-BE49-F238E27FC236}">
                <a16:creationId xmlns:a16="http://schemas.microsoft.com/office/drawing/2014/main" id="{6CEDA9E0-A085-BAAB-E577-7A825CC2617D}"/>
              </a:ext>
            </a:extLst>
          </p:cNvPr>
          <p:cNvSpPr>
            <a:spLocks noGrp="1"/>
          </p:cNvSpPr>
          <p:nvPr>
            <p:ph idx="1"/>
          </p:nvPr>
        </p:nvSpPr>
        <p:spPr>
          <a:xfrm>
            <a:off x="358844" y="1051560"/>
            <a:ext cx="11154274" cy="5021581"/>
          </a:xfrm>
        </p:spPr>
        <p:txBody>
          <a:bodyPr>
            <a:normAutofit lnSpcReduction="10000"/>
          </a:bodyPr>
          <a:lstStyle/>
          <a:p>
            <a:pPr marL="0" indent="0">
              <a:buNone/>
            </a:pPr>
            <a:r>
              <a:rPr lang="en-IN" sz="2600" b="1" dirty="0">
                <a:solidFill>
                  <a:schemeClr val="tx1"/>
                </a:solidFill>
                <a:latin typeface="+mn-lt"/>
              </a:rPr>
              <a:t>Models Used:</a:t>
            </a:r>
          </a:p>
          <a:p>
            <a:pPr marL="0" indent="0">
              <a:buNone/>
            </a:pPr>
            <a:r>
              <a:rPr lang="en-IN" sz="2400" b="1" dirty="0">
                <a:solidFill>
                  <a:schemeClr val="tx1"/>
                </a:solidFill>
                <a:latin typeface="+mn-lt"/>
              </a:rPr>
              <a:t>Tree-Based Models</a:t>
            </a:r>
            <a:r>
              <a:rPr lang="en-IN" sz="2400" dirty="0">
                <a:solidFill>
                  <a:schemeClr val="tx1"/>
                </a:solidFill>
                <a:latin typeface="+mn-lt"/>
              </a:rPr>
              <a:t>: Decision Tree, Random Forest</a:t>
            </a:r>
            <a:br>
              <a:rPr lang="en-IN" sz="2400" dirty="0">
                <a:solidFill>
                  <a:schemeClr val="tx1"/>
                </a:solidFill>
                <a:latin typeface="+mn-lt"/>
              </a:rPr>
            </a:br>
            <a:r>
              <a:rPr lang="en-IN" sz="2400" b="1" dirty="0">
                <a:solidFill>
                  <a:schemeClr val="tx1"/>
                </a:solidFill>
                <a:latin typeface="+mn-lt"/>
              </a:rPr>
              <a:t>Other Classifiers</a:t>
            </a:r>
            <a:r>
              <a:rPr lang="en-IN" sz="2400" dirty="0">
                <a:solidFill>
                  <a:schemeClr val="tx1"/>
                </a:solidFill>
                <a:latin typeface="+mn-lt"/>
              </a:rPr>
              <a:t>: Logistic Regression, K-Nearest </a:t>
            </a:r>
            <a:r>
              <a:rPr lang="en-IN" sz="2400" dirty="0" err="1">
                <a:solidFill>
                  <a:schemeClr val="tx1"/>
                </a:solidFill>
                <a:latin typeface="+mn-lt"/>
              </a:rPr>
              <a:t>Neighbors</a:t>
            </a:r>
            <a:r>
              <a:rPr lang="en-IN" sz="2400" dirty="0">
                <a:solidFill>
                  <a:schemeClr val="tx1"/>
                </a:solidFill>
                <a:latin typeface="+mn-lt"/>
              </a:rPr>
              <a:t> (KNN), Support Vector Machine (SVM)</a:t>
            </a:r>
            <a:br>
              <a:rPr lang="en-IN" sz="2400" dirty="0">
                <a:solidFill>
                  <a:schemeClr val="tx1"/>
                </a:solidFill>
                <a:latin typeface="+mn-lt"/>
              </a:rPr>
            </a:br>
            <a:r>
              <a:rPr lang="en-IN" sz="2400" b="1" dirty="0">
                <a:solidFill>
                  <a:schemeClr val="tx1"/>
                </a:solidFill>
                <a:latin typeface="+mn-lt"/>
              </a:rPr>
              <a:t>Boosting Model</a:t>
            </a:r>
            <a:r>
              <a:rPr lang="en-IN" sz="2400" dirty="0">
                <a:solidFill>
                  <a:schemeClr val="tx1"/>
                </a:solidFill>
                <a:latin typeface="+mn-lt"/>
              </a:rPr>
              <a:t>: </a:t>
            </a:r>
            <a:r>
              <a:rPr lang="en-IN" sz="2400" dirty="0" err="1">
                <a:solidFill>
                  <a:schemeClr val="tx1"/>
                </a:solidFill>
                <a:latin typeface="+mn-lt"/>
              </a:rPr>
              <a:t>XGBoost</a:t>
            </a:r>
            <a:r>
              <a:rPr lang="en-IN" sz="2400" dirty="0">
                <a:solidFill>
                  <a:schemeClr val="tx1"/>
                </a:solidFill>
                <a:latin typeface="+mn-lt"/>
              </a:rPr>
              <a:t> , Gradient Boosting</a:t>
            </a:r>
          </a:p>
          <a:p>
            <a:pPr marL="0" indent="0">
              <a:buNone/>
            </a:pPr>
            <a:r>
              <a:rPr lang="en-IN" sz="2600" b="1" dirty="0">
                <a:solidFill>
                  <a:schemeClr val="tx1"/>
                </a:solidFill>
                <a:latin typeface="+mn-lt"/>
              </a:rPr>
              <a:t>Evaluation Metrics:</a:t>
            </a:r>
          </a:p>
          <a:p>
            <a:pPr marL="0" indent="0">
              <a:buNone/>
            </a:pPr>
            <a:r>
              <a:rPr lang="en-IN" sz="2400" b="1" dirty="0">
                <a:solidFill>
                  <a:schemeClr val="tx1"/>
                </a:solidFill>
                <a:latin typeface="+mn-lt"/>
              </a:rPr>
              <a:t>Accuracy</a:t>
            </a:r>
            <a:r>
              <a:rPr lang="en-IN" sz="2400" dirty="0">
                <a:solidFill>
                  <a:schemeClr val="tx1"/>
                </a:solidFill>
                <a:latin typeface="+mn-lt"/>
              </a:rPr>
              <a:t> – Measures overall prediction correctness.</a:t>
            </a:r>
            <a:br>
              <a:rPr lang="en-IN" sz="2400" dirty="0">
                <a:solidFill>
                  <a:schemeClr val="tx1"/>
                </a:solidFill>
                <a:latin typeface="+mn-lt"/>
              </a:rPr>
            </a:br>
            <a:r>
              <a:rPr lang="en-IN" sz="2400" b="1" dirty="0">
                <a:solidFill>
                  <a:schemeClr val="tx1"/>
                </a:solidFill>
                <a:latin typeface="+mn-lt"/>
              </a:rPr>
              <a:t>AUC (Area Under Curve)</a:t>
            </a:r>
            <a:r>
              <a:rPr lang="en-IN" sz="2400" dirty="0">
                <a:solidFill>
                  <a:schemeClr val="tx1"/>
                </a:solidFill>
                <a:latin typeface="+mn-lt"/>
              </a:rPr>
              <a:t> – Assesses model discrimination ability.</a:t>
            </a:r>
            <a:br>
              <a:rPr lang="en-IN" sz="2400" dirty="0">
                <a:solidFill>
                  <a:schemeClr val="tx1"/>
                </a:solidFill>
                <a:latin typeface="+mn-lt"/>
              </a:rPr>
            </a:br>
            <a:r>
              <a:rPr lang="en-IN" sz="2400" b="1" dirty="0">
                <a:solidFill>
                  <a:schemeClr val="tx1"/>
                </a:solidFill>
                <a:latin typeface="+mn-lt"/>
              </a:rPr>
              <a:t>Precision &amp; Recall</a:t>
            </a:r>
            <a:r>
              <a:rPr lang="en-IN" sz="2400" dirty="0">
                <a:solidFill>
                  <a:schemeClr val="tx1"/>
                </a:solidFill>
                <a:latin typeface="+mn-lt"/>
              </a:rPr>
              <a:t> – Evaluates prediction quality.</a:t>
            </a:r>
            <a:br>
              <a:rPr lang="en-IN" sz="2400" dirty="0">
                <a:solidFill>
                  <a:schemeClr val="tx1"/>
                </a:solidFill>
                <a:latin typeface="+mn-lt"/>
              </a:rPr>
            </a:br>
            <a:r>
              <a:rPr lang="en-IN" sz="2400" b="1" dirty="0">
                <a:solidFill>
                  <a:schemeClr val="tx1"/>
                </a:solidFill>
                <a:latin typeface="+mn-lt"/>
              </a:rPr>
              <a:t>F1-Score</a:t>
            </a:r>
            <a:r>
              <a:rPr lang="en-IN" sz="2400" dirty="0">
                <a:solidFill>
                  <a:schemeClr val="tx1"/>
                </a:solidFill>
                <a:latin typeface="+mn-lt"/>
              </a:rPr>
              <a:t> – Balances Precision and Recall.</a:t>
            </a:r>
            <a:br>
              <a:rPr lang="en-IN" sz="2400" dirty="0">
                <a:solidFill>
                  <a:schemeClr val="tx1"/>
                </a:solidFill>
                <a:latin typeface="+mn-lt"/>
              </a:rPr>
            </a:br>
            <a:r>
              <a:rPr lang="en-IN" sz="2400" b="1" dirty="0">
                <a:solidFill>
                  <a:schemeClr val="tx1"/>
                </a:solidFill>
                <a:latin typeface="+mn-lt"/>
              </a:rPr>
              <a:t>Training Time</a:t>
            </a:r>
            <a:r>
              <a:rPr lang="en-IN" sz="2400" dirty="0">
                <a:solidFill>
                  <a:schemeClr val="tx1"/>
                </a:solidFill>
                <a:latin typeface="+mn-lt"/>
              </a:rPr>
              <a:t> – Important for performance efficiency.</a:t>
            </a:r>
          </a:p>
          <a:p>
            <a:pPr marL="0" indent="0">
              <a:buNone/>
            </a:pPr>
            <a:r>
              <a:rPr lang="en-IN" sz="2400" b="1" dirty="0">
                <a:solidFill>
                  <a:schemeClr val="tx1"/>
                </a:solidFill>
                <a:latin typeface="+mn-lt"/>
              </a:rPr>
              <a:t>Before Model Building:</a:t>
            </a:r>
          </a:p>
          <a:p>
            <a:r>
              <a:rPr lang="en-IN" sz="2400" dirty="0">
                <a:solidFill>
                  <a:schemeClr val="tx1"/>
                </a:solidFill>
                <a:latin typeface="+mn-lt"/>
              </a:rPr>
              <a:t>Scaled all the features with standard scalar And Training 80% and Test 20%</a:t>
            </a:r>
          </a:p>
          <a:p>
            <a:r>
              <a:rPr lang="en-IN" sz="2400" dirty="0">
                <a:solidFill>
                  <a:schemeClr val="tx1"/>
                </a:solidFill>
                <a:latin typeface="+mn-lt"/>
              </a:rPr>
              <a:t>Using SMOTE to Balance the target </a:t>
            </a:r>
          </a:p>
          <a:p>
            <a:endParaRPr lang="en-IN" dirty="0"/>
          </a:p>
        </p:txBody>
      </p:sp>
    </p:spTree>
    <p:extLst>
      <p:ext uri="{BB962C8B-B14F-4D97-AF65-F5344CB8AC3E}">
        <p14:creationId xmlns:p14="http://schemas.microsoft.com/office/powerpoint/2010/main" val="413585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D3CF-0F71-B036-30D7-ED0339072D49}"/>
              </a:ext>
            </a:extLst>
          </p:cNvPr>
          <p:cNvSpPr>
            <a:spLocks noGrp="1"/>
          </p:cNvSpPr>
          <p:nvPr>
            <p:ph type="title"/>
          </p:nvPr>
        </p:nvSpPr>
        <p:spPr>
          <a:xfrm>
            <a:off x="404564" y="283626"/>
            <a:ext cx="10834234" cy="612775"/>
          </a:xfrm>
        </p:spPr>
        <p:txBody>
          <a:bodyPr>
            <a:normAutofit/>
          </a:bodyPr>
          <a:lstStyle/>
          <a:p>
            <a:r>
              <a:rPr lang="en-IN" sz="4400" dirty="0">
                <a:latin typeface="+mn-lt"/>
              </a:rPr>
              <a:t>Model Evaluation</a:t>
            </a:r>
          </a:p>
        </p:txBody>
      </p:sp>
      <p:pic>
        <p:nvPicPr>
          <p:cNvPr id="10242" name="Picture 2">
            <a:extLst>
              <a:ext uri="{FF2B5EF4-FFF2-40B4-BE49-F238E27FC236}">
                <a16:creationId xmlns:a16="http://schemas.microsoft.com/office/drawing/2014/main" id="{F821D513-8828-FA08-B1F5-F25CCAF63C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1787" y="1570752"/>
            <a:ext cx="6803954" cy="39941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E94653B-FB5E-53E2-C1B0-8991E1A3A6CA}"/>
              </a:ext>
            </a:extLst>
          </p:cNvPr>
          <p:cNvSpPr txBox="1"/>
          <p:nvPr/>
        </p:nvSpPr>
        <p:spPr>
          <a:xfrm>
            <a:off x="404564" y="1051560"/>
            <a:ext cx="10058400" cy="830997"/>
          </a:xfrm>
          <a:prstGeom prst="rect">
            <a:avLst/>
          </a:prstGeom>
          <a:noFill/>
        </p:spPr>
        <p:txBody>
          <a:bodyPr wrap="square" rtlCol="0">
            <a:spAutoFit/>
          </a:bodyPr>
          <a:lstStyle/>
          <a:p>
            <a:r>
              <a:rPr lang="en-IN" sz="2400" dirty="0"/>
              <a:t>We have done model evaluation by plotting ROC curves and confusion matrix for </a:t>
            </a:r>
            <a:r>
              <a:rPr lang="en-IN" sz="2400" dirty="0" err="1"/>
              <a:t>XGBoost</a:t>
            </a:r>
            <a:r>
              <a:rPr lang="en-IN" sz="2400" dirty="0"/>
              <a:t>.</a:t>
            </a:r>
          </a:p>
        </p:txBody>
      </p:sp>
    </p:spTree>
    <p:extLst>
      <p:ext uri="{BB962C8B-B14F-4D97-AF65-F5344CB8AC3E}">
        <p14:creationId xmlns:p14="http://schemas.microsoft.com/office/powerpoint/2010/main" val="245459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4EE1-6F6F-CED4-4D35-F6E815911A48}"/>
              </a:ext>
            </a:extLst>
          </p:cNvPr>
          <p:cNvSpPr>
            <a:spLocks noGrp="1"/>
          </p:cNvSpPr>
          <p:nvPr>
            <p:ph type="title"/>
          </p:nvPr>
        </p:nvSpPr>
        <p:spPr>
          <a:xfrm>
            <a:off x="404564" y="344011"/>
            <a:ext cx="10834234" cy="612775"/>
          </a:xfrm>
        </p:spPr>
        <p:txBody>
          <a:bodyPr>
            <a:normAutofit/>
          </a:bodyPr>
          <a:lstStyle/>
          <a:p>
            <a:r>
              <a:rPr lang="en-IN" sz="4400" dirty="0">
                <a:latin typeface="+mn-lt"/>
              </a:rPr>
              <a:t>Model Performance</a:t>
            </a:r>
          </a:p>
        </p:txBody>
      </p:sp>
      <p:graphicFrame>
        <p:nvGraphicFramePr>
          <p:cNvPr id="4" name="Content Placeholder 3">
            <a:extLst>
              <a:ext uri="{FF2B5EF4-FFF2-40B4-BE49-F238E27FC236}">
                <a16:creationId xmlns:a16="http://schemas.microsoft.com/office/drawing/2014/main" id="{229D3750-E316-5CEC-425A-5C779CAF8A00}"/>
              </a:ext>
            </a:extLst>
          </p:cNvPr>
          <p:cNvGraphicFramePr>
            <a:graphicFrameLocks noGrp="1"/>
          </p:cNvGraphicFramePr>
          <p:nvPr>
            <p:ph idx="1"/>
            <p:extLst>
              <p:ext uri="{D42A27DB-BD31-4B8C-83A1-F6EECF244321}">
                <p14:modId xmlns:p14="http://schemas.microsoft.com/office/powerpoint/2010/main" val="1141802391"/>
              </p:ext>
            </p:extLst>
          </p:nvPr>
        </p:nvGraphicFramePr>
        <p:xfrm>
          <a:off x="404564" y="1363265"/>
          <a:ext cx="10833100" cy="3564255"/>
        </p:xfrm>
        <a:graphic>
          <a:graphicData uri="http://schemas.openxmlformats.org/drawingml/2006/table">
            <a:tbl>
              <a:tblPr/>
              <a:tblGrid>
                <a:gridCol w="2708275">
                  <a:extLst>
                    <a:ext uri="{9D8B030D-6E8A-4147-A177-3AD203B41FA5}">
                      <a16:colId xmlns:a16="http://schemas.microsoft.com/office/drawing/2014/main" val="1078547241"/>
                    </a:ext>
                  </a:extLst>
                </a:gridCol>
                <a:gridCol w="2708275">
                  <a:extLst>
                    <a:ext uri="{9D8B030D-6E8A-4147-A177-3AD203B41FA5}">
                      <a16:colId xmlns:a16="http://schemas.microsoft.com/office/drawing/2014/main" val="3827358521"/>
                    </a:ext>
                  </a:extLst>
                </a:gridCol>
                <a:gridCol w="2708275">
                  <a:extLst>
                    <a:ext uri="{9D8B030D-6E8A-4147-A177-3AD203B41FA5}">
                      <a16:colId xmlns:a16="http://schemas.microsoft.com/office/drawing/2014/main" val="2988379056"/>
                    </a:ext>
                  </a:extLst>
                </a:gridCol>
                <a:gridCol w="2708275">
                  <a:extLst>
                    <a:ext uri="{9D8B030D-6E8A-4147-A177-3AD203B41FA5}">
                      <a16:colId xmlns:a16="http://schemas.microsoft.com/office/drawing/2014/main" val="1538460370"/>
                    </a:ext>
                  </a:extLst>
                </a:gridCol>
              </a:tblGrid>
              <a:tr h="443865">
                <a:tc>
                  <a:txBody>
                    <a:bodyPr/>
                    <a:lstStyle/>
                    <a:p>
                      <a:r>
                        <a:rPr lang="en-IN" sz="2400" b="1" dirty="0">
                          <a:solidFill>
                            <a:srgbClr val="C00000"/>
                          </a:solidFill>
                        </a:rPr>
                        <a:t>Model</a:t>
                      </a:r>
                    </a:p>
                  </a:txBody>
                  <a:tcPr anchor="ctr">
                    <a:lnL>
                      <a:noFill/>
                    </a:lnL>
                    <a:lnR>
                      <a:noFill/>
                    </a:lnR>
                    <a:lnT>
                      <a:noFill/>
                    </a:lnT>
                    <a:lnB>
                      <a:noFill/>
                    </a:lnB>
                    <a:noFill/>
                  </a:tcPr>
                </a:tc>
                <a:tc>
                  <a:txBody>
                    <a:bodyPr/>
                    <a:lstStyle/>
                    <a:p>
                      <a:r>
                        <a:rPr lang="en-IN" sz="2400" b="1" dirty="0">
                          <a:solidFill>
                            <a:srgbClr val="C00000"/>
                          </a:solidFill>
                        </a:rPr>
                        <a:t>Accuracy</a:t>
                      </a:r>
                    </a:p>
                  </a:txBody>
                  <a:tcPr anchor="ctr">
                    <a:lnL>
                      <a:noFill/>
                    </a:lnL>
                    <a:lnR>
                      <a:noFill/>
                    </a:lnR>
                    <a:lnT>
                      <a:noFill/>
                    </a:lnT>
                    <a:lnB>
                      <a:noFill/>
                    </a:lnB>
                    <a:noFill/>
                  </a:tcPr>
                </a:tc>
                <a:tc>
                  <a:txBody>
                    <a:bodyPr/>
                    <a:lstStyle/>
                    <a:p>
                      <a:r>
                        <a:rPr lang="en-IN" sz="2400" b="1" dirty="0">
                          <a:solidFill>
                            <a:srgbClr val="C00000"/>
                          </a:solidFill>
                        </a:rPr>
                        <a:t>AUC</a:t>
                      </a:r>
                    </a:p>
                  </a:txBody>
                  <a:tcPr anchor="ctr">
                    <a:lnL>
                      <a:noFill/>
                    </a:lnL>
                    <a:lnR>
                      <a:noFill/>
                    </a:lnR>
                    <a:lnT>
                      <a:noFill/>
                    </a:lnT>
                    <a:lnB>
                      <a:noFill/>
                    </a:lnB>
                    <a:noFill/>
                  </a:tcPr>
                </a:tc>
                <a:tc>
                  <a:txBody>
                    <a:bodyPr/>
                    <a:lstStyle/>
                    <a:p>
                      <a:r>
                        <a:rPr lang="en-IN" sz="2400" b="1" dirty="0">
                          <a:solidFill>
                            <a:srgbClr val="C00000"/>
                          </a:solidFill>
                        </a:rPr>
                        <a:t>Training Time</a:t>
                      </a:r>
                    </a:p>
                  </a:txBody>
                  <a:tcPr anchor="ctr">
                    <a:lnL>
                      <a:noFill/>
                    </a:lnL>
                    <a:lnR>
                      <a:noFill/>
                    </a:lnR>
                    <a:lnT>
                      <a:noFill/>
                    </a:lnT>
                    <a:lnB>
                      <a:noFill/>
                    </a:lnB>
                    <a:noFill/>
                  </a:tcPr>
                </a:tc>
                <a:extLst>
                  <a:ext uri="{0D108BD9-81ED-4DB2-BD59-A6C34878D82A}">
                    <a16:rowId xmlns:a16="http://schemas.microsoft.com/office/drawing/2014/main" val="2718160022"/>
                  </a:ext>
                </a:extLst>
              </a:tr>
              <a:tr h="443865">
                <a:tc>
                  <a:txBody>
                    <a:bodyPr/>
                    <a:lstStyle/>
                    <a:p>
                      <a:r>
                        <a:rPr lang="en-IN" sz="2000" b="1" dirty="0" err="1">
                          <a:solidFill>
                            <a:schemeClr val="tx1"/>
                          </a:solidFill>
                        </a:rPr>
                        <a:t>XGBoost</a:t>
                      </a:r>
                      <a:endParaRPr lang="en-IN" sz="2000" dirty="0">
                        <a:solidFill>
                          <a:schemeClr val="tx1"/>
                        </a:solidFill>
                      </a:endParaRPr>
                    </a:p>
                  </a:txBody>
                  <a:tcPr anchor="ctr">
                    <a:lnL>
                      <a:noFill/>
                    </a:lnL>
                    <a:lnR>
                      <a:noFill/>
                    </a:lnR>
                    <a:lnT>
                      <a:noFill/>
                    </a:lnT>
                    <a:lnB>
                      <a:noFill/>
                    </a:lnB>
                    <a:noFill/>
                  </a:tcPr>
                </a:tc>
                <a:tc>
                  <a:txBody>
                    <a:bodyPr/>
                    <a:lstStyle/>
                    <a:p>
                      <a:r>
                        <a:rPr lang="en-IN" sz="2000" b="1">
                          <a:solidFill>
                            <a:schemeClr val="tx1"/>
                          </a:solidFill>
                        </a:rPr>
                        <a:t>73.31%</a:t>
                      </a:r>
                      <a:endParaRPr lang="en-IN" sz="2000">
                        <a:solidFill>
                          <a:schemeClr val="tx1"/>
                        </a:solidFill>
                      </a:endParaRPr>
                    </a:p>
                  </a:txBody>
                  <a:tcPr anchor="ctr">
                    <a:lnL>
                      <a:noFill/>
                    </a:lnL>
                    <a:lnR>
                      <a:noFill/>
                    </a:lnR>
                    <a:lnT>
                      <a:noFill/>
                    </a:lnT>
                    <a:lnB>
                      <a:noFill/>
                    </a:lnB>
                    <a:noFill/>
                  </a:tcPr>
                </a:tc>
                <a:tc>
                  <a:txBody>
                    <a:bodyPr/>
                    <a:lstStyle/>
                    <a:p>
                      <a:r>
                        <a:rPr lang="en-IN" sz="2000" b="1">
                          <a:solidFill>
                            <a:schemeClr val="tx1"/>
                          </a:solidFill>
                        </a:rPr>
                        <a:t>80.10%</a:t>
                      </a:r>
                      <a:endParaRPr lang="en-IN" sz="2000">
                        <a:solidFill>
                          <a:schemeClr val="tx1"/>
                        </a:solidFill>
                      </a:endParaRPr>
                    </a:p>
                  </a:txBody>
                  <a:tcPr anchor="ctr">
                    <a:lnL>
                      <a:noFill/>
                    </a:lnL>
                    <a:lnR>
                      <a:noFill/>
                    </a:lnR>
                    <a:lnT>
                      <a:noFill/>
                    </a:lnT>
                    <a:lnB>
                      <a:noFill/>
                    </a:lnB>
                    <a:noFill/>
                  </a:tcPr>
                </a:tc>
                <a:tc>
                  <a:txBody>
                    <a:bodyPr/>
                    <a:lstStyle/>
                    <a:p>
                      <a:r>
                        <a:rPr lang="en-IN" sz="2000" b="1">
                          <a:solidFill>
                            <a:schemeClr val="tx1"/>
                          </a:solidFill>
                        </a:rPr>
                        <a:t>0.79 sec</a:t>
                      </a:r>
                      <a:endParaRPr lang="en-IN" sz="2000">
                        <a:solidFill>
                          <a:schemeClr val="tx1"/>
                        </a:solidFill>
                      </a:endParaRPr>
                    </a:p>
                  </a:txBody>
                  <a:tcPr anchor="ctr">
                    <a:lnL>
                      <a:noFill/>
                    </a:lnL>
                    <a:lnR>
                      <a:noFill/>
                    </a:lnR>
                    <a:lnT>
                      <a:noFill/>
                    </a:lnT>
                    <a:lnB>
                      <a:noFill/>
                    </a:lnB>
                    <a:noFill/>
                  </a:tcPr>
                </a:tc>
                <a:extLst>
                  <a:ext uri="{0D108BD9-81ED-4DB2-BD59-A6C34878D82A}">
                    <a16:rowId xmlns:a16="http://schemas.microsoft.com/office/drawing/2014/main" val="2407097972"/>
                  </a:ext>
                </a:extLst>
              </a:tr>
              <a:tr h="443865">
                <a:tc>
                  <a:txBody>
                    <a:bodyPr/>
                    <a:lstStyle/>
                    <a:p>
                      <a:r>
                        <a:rPr lang="en-IN" sz="2000" dirty="0">
                          <a:solidFill>
                            <a:schemeClr val="tx1"/>
                          </a:solidFill>
                        </a:rPr>
                        <a:t>Random Forest</a:t>
                      </a:r>
                    </a:p>
                  </a:txBody>
                  <a:tcPr anchor="ctr">
                    <a:lnL>
                      <a:noFill/>
                    </a:lnL>
                    <a:lnR>
                      <a:noFill/>
                    </a:lnR>
                    <a:lnT>
                      <a:noFill/>
                    </a:lnT>
                    <a:lnB>
                      <a:noFill/>
                    </a:lnB>
                    <a:noFill/>
                  </a:tcPr>
                </a:tc>
                <a:tc>
                  <a:txBody>
                    <a:bodyPr/>
                    <a:lstStyle/>
                    <a:p>
                      <a:r>
                        <a:rPr lang="en-IN" sz="2000" dirty="0">
                          <a:solidFill>
                            <a:schemeClr val="tx1"/>
                          </a:solidFill>
                        </a:rPr>
                        <a:t>73.15%</a:t>
                      </a:r>
                    </a:p>
                  </a:txBody>
                  <a:tcPr anchor="ctr">
                    <a:lnL>
                      <a:noFill/>
                    </a:lnL>
                    <a:lnR>
                      <a:noFill/>
                    </a:lnR>
                    <a:lnT>
                      <a:noFill/>
                    </a:lnT>
                    <a:lnB>
                      <a:noFill/>
                    </a:lnB>
                    <a:noFill/>
                  </a:tcPr>
                </a:tc>
                <a:tc>
                  <a:txBody>
                    <a:bodyPr/>
                    <a:lstStyle/>
                    <a:p>
                      <a:r>
                        <a:rPr lang="en-IN" sz="2000">
                          <a:solidFill>
                            <a:schemeClr val="tx1"/>
                          </a:solidFill>
                        </a:rPr>
                        <a:t>80.57%</a:t>
                      </a:r>
                    </a:p>
                  </a:txBody>
                  <a:tcPr anchor="ctr">
                    <a:lnL>
                      <a:noFill/>
                    </a:lnL>
                    <a:lnR>
                      <a:noFill/>
                    </a:lnR>
                    <a:lnT>
                      <a:noFill/>
                    </a:lnT>
                    <a:lnB>
                      <a:noFill/>
                    </a:lnB>
                    <a:noFill/>
                  </a:tcPr>
                </a:tc>
                <a:tc>
                  <a:txBody>
                    <a:bodyPr/>
                    <a:lstStyle/>
                    <a:p>
                      <a:r>
                        <a:rPr lang="en-IN" sz="2000">
                          <a:solidFill>
                            <a:schemeClr val="tx1"/>
                          </a:solidFill>
                        </a:rPr>
                        <a:t>220.93 sec</a:t>
                      </a:r>
                    </a:p>
                  </a:txBody>
                  <a:tcPr anchor="ctr">
                    <a:lnL>
                      <a:noFill/>
                    </a:lnL>
                    <a:lnR>
                      <a:noFill/>
                    </a:lnR>
                    <a:lnT>
                      <a:noFill/>
                    </a:lnT>
                    <a:lnB>
                      <a:noFill/>
                    </a:lnB>
                    <a:noFill/>
                  </a:tcPr>
                </a:tc>
                <a:extLst>
                  <a:ext uri="{0D108BD9-81ED-4DB2-BD59-A6C34878D82A}">
                    <a16:rowId xmlns:a16="http://schemas.microsoft.com/office/drawing/2014/main" val="2331482670"/>
                  </a:ext>
                </a:extLst>
              </a:tr>
              <a:tr h="443865">
                <a:tc>
                  <a:txBody>
                    <a:bodyPr/>
                    <a:lstStyle/>
                    <a:p>
                      <a:r>
                        <a:rPr lang="en-IN" sz="2000">
                          <a:solidFill>
                            <a:schemeClr val="tx1"/>
                          </a:solidFill>
                        </a:rPr>
                        <a:t>Gradient Boosting</a:t>
                      </a:r>
                    </a:p>
                  </a:txBody>
                  <a:tcPr anchor="ctr">
                    <a:lnL>
                      <a:noFill/>
                    </a:lnL>
                    <a:lnR>
                      <a:noFill/>
                    </a:lnR>
                    <a:lnT>
                      <a:noFill/>
                    </a:lnT>
                    <a:lnB>
                      <a:noFill/>
                    </a:lnB>
                    <a:noFill/>
                  </a:tcPr>
                </a:tc>
                <a:tc>
                  <a:txBody>
                    <a:bodyPr/>
                    <a:lstStyle/>
                    <a:p>
                      <a:r>
                        <a:rPr lang="en-IN" sz="2000">
                          <a:solidFill>
                            <a:schemeClr val="tx1"/>
                          </a:solidFill>
                        </a:rPr>
                        <a:t>73.12%</a:t>
                      </a:r>
                    </a:p>
                  </a:txBody>
                  <a:tcPr anchor="ctr">
                    <a:lnL>
                      <a:noFill/>
                    </a:lnL>
                    <a:lnR>
                      <a:noFill/>
                    </a:lnR>
                    <a:lnT>
                      <a:noFill/>
                    </a:lnT>
                    <a:lnB>
                      <a:noFill/>
                    </a:lnB>
                    <a:noFill/>
                  </a:tcPr>
                </a:tc>
                <a:tc>
                  <a:txBody>
                    <a:bodyPr/>
                    <a:lstStyle/>
                    <a:p>
                      <a:r>
                        <a:rPr lang="en-IN" sz="2000" b="1">
                          <a:solidFill>
                            <a:schemeClr val="tx1"/>
                          </a:solidFill>
                        </a:rPr>
                        <a:t>80.72%</a:t>
                      </a:r>
                      <a:endParaRPr lang="en-IN" sz="2000">
                        <a:solidFill>
                          <a:schemeClr val="tx1"/>
                        </a:solidFill>
                      </a:endParaRPr>
                    </a:p>
                  </a:txBody>
                  <a:tcPr anchor="ctr">
                    <a:lnL>
                      <a:noFill/>
                    </a:lnL>
                    <a:lnR>
                      <a:noFill/>
                    </a:lnR>
                    <a:lnT>
                      <a:noFill/>
                    </a:lnT>
                    <a:lnB>
                      <a:noFill/>
                    </a:lnB>
                    <a:noFill/>
                  </a:tcPr>
                </a:tc>
                <a:tc>
                  <a:txBody>
                    <a:bodyPr/>
                    <a:lstStyle/>
                    <a:p>
                      <a:r>
                        <a:rPr lang="en-IN" sz="2000">
                          <a:solidFill>
                            <a:schemeClr val="tx1"/>
                          </a:solidFill>
                        </a:rPr>
                        <a:t>179.07 sec</a:t>
                      </a:r>
                    </a:p>
                  </a:txBody>
                  <a:tcPr anchor="ctr">
                    <a:lnL>
                      <a:noFill/>
                    </a:lnL>
                    <a:lnR>
                      <a:noFill/>
                    </a:lnR>
                    <a:lnT>
                      <a:noFill/>
                    </a:lnT>
                    <a:lnB>
                      <a:noFill/>
                    </a:lnB>
                    <a:noFill/>
                  </a:tcPr>
                </a:tc>
                <a:extLst>
                  <a:ext uri="{0D108BD9-81ED-4DB2-BD59-A6C34878D82A}">
                    <a16:rowId xmlns:a16="http://schemas.microsoft.com/office/drawing/2014/main" val="1902529971"/>
                  </a:ext>
                </a:extLst>
              </a:tr>
              <a:tr h="443865">
                <a:tc>
                  <a:txBody>
                    <a:bodyPr/>
                    <a:lstStyle/>
                    <a:p>
                      <a:r>
                        <a:rPr lang="en-IN" sz="2000">
                          <a:solidFill>
                            <a:schemeClr val="tx1"/>
                          </a:solidFill>
                        </a:rPr>
                        <a:t>Decision Tree</a:t>
                      </a:r>
                    </a:p>
                  </a:txBody>
                  <a:tcPr anchor="ctr">
                    <a:lnL>
                      <a:noFill/>
                    </a:lnL>
                    <a:lnR>
                      <a:noFill/>
                    </a:lnR>
                    <a:lnT>
                      <a:noFill/>
                    </a:lnT>
                    <a:lnB>
                      <a:noFill/>
                    </a:lnB>
                    <a:noFill/>
                  </a:tcPr>
                </a:tc>
                <a:tc>
                  <a:txBody>
                    <a:bodyPr/>
                    <a:lstStyle/>
                    <a:p>
                      <a:r>
                        <a:rPr lang="en-IN" sz="2000" dirty="0">
                          <a:solidFill>
                            <a:schemeClr val="tx1"/>
                          </a:solidFill>
                        </a:rPr>
                        <a:t>72.77%</a:t>
                      </a:r>
                    </a:p>
                  </a:txBody>
                  <a:tcPr anchor="ctr">
                    <a:lnL>
                      <a:noFill/>
                    </a:lnL>
                    <a:lnR>
                      <a:noFill/>
                    </a:lnR>
                    <a:lnT>
                      <a:noFill/>
                    </a:lnT>
                    <a:lnB>
                      <a:noFill/>
                    </a:lnB>
                    <a:noFill/>
                  </a:tcPr>
                </a:tc>
                <a:tc>
                  <a:txBody>
                    <a:bodyPr/>
                    <a:lstStyle/>
                    <a:p>
                      <a:r>
                        <a:rPr lang="en-IN" sz="2000">
                          <a:solidFill>
                            <a:schemeClr val="tx1"/>
                          </a:solidFill>
                        </a:rPr>
                        <a:t>76.10%</a:t>
                      </a:r>
                    </a:p>
                  </a:txBody>
                  <a:tcPr anchor="ctr">
                    <a:lnL>
                      <a:noFill/>
                    </a:lnL>
                    <a:lnR>
                      <a:noFill/>
                    </a:lnR>
                    <a:lnT>
                      <a:noFill/>
                    </a:lnT>
                    <a:lnB>
                      <a:noFill/>
                    </a:lnB>
                    <a:noFill/>
                  </a:tcPr>
                </a:tc>
                <a:tc>
                  <a:txBody>
                    <a:bodyPr/>
                    <a:lstStyle/>
                    <a:p>
                      <a:r>
                        <a:rPr lang="en-IN" sz="2000">
                          <a:solidFill>
                            <a:schemeClr val="tx1"/>
                          </a:solidFill>
                        </a:rPr>
                        <a:t>0.93 sec</a:t>
                      </a:r>
                    </a:p>
                  </a:txBody>
                  <a:tcPr anchor="ctr">
                    <a:lnL>
                      <a:noFill/>
                    </a:lnL>
                    <a:lnR>
                      <a:noFill/>
                    </a:lnR>
                    <a:lnT>
                      <a:noFill/>
                    </a:lnT>
                    <a:lnB>
                      <a:noFill/>
                    </a:lnB>
                    <a:noFill/>
                  </a:tcPr>
                </a:tc>
                <a:extLst>
                  <a:ext uri="{0D108BD9-81ED-4DB2-BD59-A6C34878D82A}">
                    <a16:rowId xmlns:a16="http://schemas.microsoft.com/office/drawing/2014/main" val="2492904017"/>
                  </a:ext>
                </a:extLst>
              </a:tr>
              <a:tr h="443865">
                <a:tc>
                  <a:txBody>
                    <a:bodyPr/>
                    <a:lstStyle/>
                    <a:p>
                      <a:r>
                        <a:rPr lang="en-IN" sz="2000">
                          <a:solidFill>
                            <a:schemeClr val="tx1"/>
                          </a:solidFill>
                        </a:rPr>
                        <a:t>SVM</a:t>
                      </a:r>
                    </a:p>
                  </a:txBody>
                  <a:tcPr anchor="ctr">
                    <a:lnL>
                      <a:noFill/>
                    </a:lnL>
                    <a:lnR>
                      <a:noFill/>
                    </a:lnR>
                    <a:lnT>
                      <a:noFill/>
                    </a:lnT>
                    <a:lnB>
                      <a:noFill/>
                    </a:lnB>
                    <a:noFill/>
                  </a:tcPr>
                </a:tc>
                <a:tc>
                  <a:txBody>
                    <a:bodyPr/>
                    <a:lstStyle/>
                    <a:p>
                      <a:r>
                        <a:rPr lang="en-IN" sz="2000">
                          <a:solidFill>
                            <a:schemeClr val="tx1"/>
                          </a:solidFill>
                        </a:rPr>
                        <a:t>72.01%</a:t>
                      </a:r>
                    </a:p>
                  </a:txBody>
                  <a:tcPr anchor="ctr">
                    <a:lnL>
                      <a:noFill/>
                    </a:lnL>
                    <a:lnR>
                      <a:noFill/>
                    </a:lnR>
                    <a:lnT>
                      <a:noFill/>
                    </a:lnT>
                    <a:lnB>
                      <a:noFill/>
                    </a:lnB>
                    <a:noFill/>
                  </a:tcPr>
                </a:tc>
                <a:tc>
                  <a:txBody>
                    <a:bodyPr/>
                    <a:lstStyle/>
                    <a:p>
                      <a:r>
                        <a:rPr lang="en-IN" sz="2000">
                          <a:solidFill>
                            <a:schemeClr val="tx1"/>
                          </a:solidFill>
                        </a:rPr>
                        <a:t>75.32%</a:t>
                      </a:r>
                    </a:p>
                  </a:txBody>
                  <a:tcPr anchor="ctr">
                    <a:lnL>
                      <a:noFill/>
                    </a:lnL>
                    <a:lnR>
                      <a:noFill/>
                    </a:lnR>
                    <a:lnT>
                      <a:noFill/>
                    </a:lnT>
                    <a:lnB>
                      <a:noFill/>
                    </a:lnB>
                    <a:noFill/>
                  </a:tcPr>
                </a:tc>
                <a:tc>
                  <a:txBody>
                    <a:bodyPr/>
                    <a:lstStyle/>
                    <a:p>
                      <a:r>
                        <a:rPr lang="en-IN" sz="2000" b="1">
                          <a:solidFill>
                            <a:schemeClr val="tx1"/>
                          </a:solidFill>
                        </a:rPr>
                        <a:t>308.54 sec</a:t>
                      </a:r>
                      <a:r>
                        <a:rPr lang="en-IN" sz="2000">
                          <a:solidFill>
                            <a:schemeClr val="tx1"/>
                          </a:solidFill>
                        </a:rPr>
                        <a:t> (Slowest)</a:t>
                      </a:r>
                    </a:p>
                  </a:txBody>
                  <a:tcPr anchor="ctr">
                    <a:lnL>
                      <a:noFill/>
                    </a:lnL>
                    <a:lnR>
                      <a:noFill/>
                    </a:lnR>
                    <a:lnT>
                      <a:noFill/>
                    </a:lnT>
                    <a:lnB>
                      <a:noFill/>
                    </a:lnB>
                    <a:noFill/>
                  </a:tcPr>
                </a:tc>
                <a:extLst>
                  <a:ext uri="{0D108BD9-81ED-4DB2-BD59-A6C34878D82A}">
                    <a16:rowId xmlns:a16="http://schemas.microsoft.com/office/drawing/2014/main" val="3929642829"/>
                  </a:ext>
                </a:extLst>
              </a:tr>
              <a:tr h="443865">
                <a:tc>
                  <a:txBody>
                    <a:bodyPr/>
                    <a:lstStyle/>
                    <a:p>
                      <a:r>
                        <a:rPr lang="en-IN" sz="2000">
                          <a:solidFill>
                            <a:schemeClr val="tx1"/>
                          </a:solidFill>
                        </a:rPr>
                        <a:t>KNN</a:t>
                      </a:r>
                    </a:p>
                  </a:txBody>
                  <a:tcPr anchor="ctr">
                    <a:lnL>
                      <a:noFill/>
                    </a:lnL>
                    <a:lnR>
                      <a:noFill/>
                    </a:lnR>
                    <a:lnT>
                      <a:noFill/>
                    </a:lnT>
                    <a:lnB>
                      <a:noFill/>
                    </a:lnB>
                    <a:noFill/>
                  </a:tcPr>
                </a:tc>
                <a:tc>
                  <a:txBody>
                    <a:bodyPr/>
                    <a:lstStyle/>
                    <a:p>
                      <a:r>
                        <a:rPr lang="en-IN" sz="2000">
                          <a:solidFill>
                            <a:schemeClr val="tx1"/>
                          </a:solidFill>
                        </a:rPr>
                        <a:t>69.53%</a:t>
                      </a:r>
                    </a:p>
                  </a:txBody>
                  <a:tcPr anchor="ctr">
                    <a:lnL>
                      <a:noFill/>
                    </a:lnL>
                    <a:lnR>
                      <a:noFill/>
                    </a:lnR>
                    <a:lnT>
                      <a:noFill/>
                    </a:lnT>
                    <a:lnB>
                      <a:noFill/>
                    </a:lnB>
                    <a:noFill/>
                  </a:tcPr>
                </a:tc>
                <a:tc>
                  <a:txBody>
                    <a:bodyPr/>
                    <a:lstStyle/>
                    <a:p>
                      <a:r>
                        <a:rPr lang="en-IN" sz="2000">
                          <a:solidFill>
                            <a:schemeClr val="tx1"/>
                          </a:solidFill>
                        </a:rPr>
                        <a:t>76.05%</a:t>
                      </a:r>
                    </a:p>
                  </a:txBody>
                  <a:tcPr anchor="ctr">
                    <a:lnL>
                      <a:noFill/>
                    </a:lnL>
                    <a:lnR>
                      <a:noFill/>
                    </a:lnR>
                    <a:lnT>
                      <a:noFill/>
                    </a:lnT>
                    <a:lnB>
                      <a:noFill/>
                    </a:lnB>
                    <a:noFill/>
                  </a:tcPr>
                </a:tc>
                <a:tc>
                  <a:txBody>
                    <a:bodyPr/>
                    <a:lstStyle/>
                    <a:p>
                      <a:r>
                        <a:rPr lang="en-IN" sz="2000">
                          <a:solidFill>
                            <a:schemeClr val="tx1"/>
                          </a:solidFill>
                        </a:rPr>
                        <a:t>2.88 sec</a:t>
                      </a:r>
                    </a:p>
                  </a:txBody>
                  <a:tcPr anchor="ctr">
                    <a:lnL>
                      <a:noFill/>
                    </a:lnL>
                    <a:lnR>
                      <a:noFill/>
                    </a:lnR>
                    <a:lnT>
                      <a:noFill/>
                    </a:lnT>
                    <a:lnB>
                      <a:noFill/>
                    </a:lnB>
                    <a:noFill/>
                  </a:tcPr>
                </a:tc>
                <a:extLst>
                  <a:ext uri="{0D108BD9-81ED-4DB2-BD59-A6C34878D82A}">
                    <a16:rowId xmlns:a16="http://schemas.microsoft.com/office/drawing/2014/main" val="763755144"/>
                  </a:ext>
                </a:extLst>
              </a:tr>
              <a:tr h="443865">
                <a:tc>
                  <a:txBody>
                    <a:bodyPr/>
                    <a:lstStyle/>
                    <a:p>
                      <a:r>
                        <a:rPr lang="en-IN" sz="2000">
                          <a:solidFill>
                            <a:schemeClr val="tx1"/>
                          </a:solidFill>
                        </a:rPr>
                        <a:t>Logistic Regression</a:t>
                      </a:r>
                    </a:p>
                  </a:txBody>
                  <a:tcPr anchor="ctr">
                    <a:lnL>
                      <a:noFill/>
                    </a:lnL>
                    <a:lnR>
                      <a:noFill/>
                    </a:lnR>
                    <a:lnT>
                      <a:noFill/>
                    </a:lnT>
                    <a:lnB>
                      <a:noFill/>
                    </a:lnB>
                    <a:noFill/>
                  </a:tcPr>
                </a:tc>
                <a:tc>
                  <a:txBody>
                    <a:bodyPr/>
                    <a:lstStyle/>
                    <a:p>
                      <a:r>
                        <a:rPr lang="en-IN" sz="2000">
                          <a:solidFill>
                            <a:schemeClr val="tx1"/>
                          </a:solidFill>
                        </a:rPr>
                        <a:t>69.04%</a:t>
                      </a:r>
                    </a:p>
                  </a:txBody>
                  <a:tcPr anchor="ctr">
                    <a:lnL>
                      <a:noFill/>
                    </a:lnL>
                    <a:lnR>
                      <a:noFill/>
                    </a:lnR>
                    <a:lnT>
                      <a:noFill/>
                    </a:lnT>
                    <a:lnB>
                      <a:noFill/>
                    </a:lnB>
                    <a:noFill/>
                  </a:tcPr>
                </a:tc>
                <a:tc>
                  <a:txBody>
                    <a:bodyPr/>
                    <a:lstStyle/>
                    <a:p>
                      <a:r>
                        <a:rPr lang="en-IN" sz="2000">
                          <a:solidFill>
                            <a:schemeClr val="tx1"/>
                          </a:solidFill>
                        </a:rPr>
                        <a:t>72.28%</a:t>
                      </a:r>
                    </a:p>
                  </a:txBody>
                  <a:tcPr anchor="ctr">
                    <a:lnL>
                      <a:noFill/>
                    </a:lnL>
                    <a:lnR>
                      <a:noFill/>
                    </a:lnR>
                    <a:lnT>
                      <a:noFill/>
                    </a:lnT>
                    <a:lnB>
                      <a:noFill/>
                    </a:lnB>
                    <a:noFill/>
                  </a:tcPr>
                </a:tc>
                <a:tc>
                  <a:txBody>
                    <a:bodyPr/>
                    <a:lstStyle/>
                    <a:p>
                      <a:r>
                        <a:rPr lang="en-IN" sz="2000" b="1" dirty="0">
                          <a:solidFill>
                            <a:schemeClr val="tx1"/>
                          </a:solidFill>
                        </a:rPr>
                        <a:t>0.21 sec</a:t>
                      </a:r>
                      <a:r>
                        <a:rPr lang="en-IN" sz="2000" dirty="0">
                          <a:solidFill>
                            <a:schemeClr val="tx1"/>
                          </a:solidFill>
                        </a:rPr>
                        <a:t> (Fastest)</a:t>
                      </a:r>
                    </a:p>
                  </a:txBody>
                  <a:tcPr anchor="ctr">
                    <a:lnL>
                      <a:noFill/>
                    </a:lnL>
                    <a:lnR>
                      <a:noFill/>
                    </a:lnR>
                    <a:lnT>
                      <a:noFill/>
                    </a:lnT>
                    <a:lnB>
                      <a:noFill/>
                    </a:lnB>
                    <a:noFill/>
                  </a:tcPr>
                </a:tc>
                <a:extLst>
                  <a:ext uri="{0D108BD9-81ED-4DB2-BD59-A6C34878D82A}">
                    <a16:rowId xmlns:a16="http://schemas.microsoft.com/office/drawing/2014/main" val="2169078010"/>
                  </a:ext>
                </a:extLst>
              </a:tr>
            </a:tbl>
          </a:graphicData>
        </a:graphic>
      </p:graphicFrame>
      <p:sp>
        <p:nvSpPr>
          <p:cNvPr id="6" name="TextBox 5">
            <a:extLst>
              <a:ext uri="{FF2B5EF4-FFF2-40B4-BE49-F238E27FC236}">
                <a16:creationId xmlns:a16="http://schemas.microsoft.com/office/drawing/2014/main" id="{C67D6345-90F2-ACCC-B763-4E15A54BB5C9}"/>
              </a:ext>
            </a:extLst>
          </p:cNvPr>
          <p:cNvSpPr txBox="1"/>
          <p:nvPr/>
        </p:nvSpPr>
        <p:spPr>
          <a:xfrm>
            <a:off x="404564" y="5334000"/>
            <a:ext cx="10833100" cy="492443"/>
          </a:xfrm>
          <a:prstGeom prst="rect">
            <a:avLst/>
          </a:prstGeom>
          <a:noFill/>
        </p:spPr>
        <p:txBody>
          <a:bodyPr wrap="square" rtlCol="0">
            <a:spAutoFit/>
          </a:bodyPr>
          <a:lstStyle/>
          <a:p>
            <a:r>
              <a:rPr kumimoji="0" lang="en-US" altLang="en-US" sz="2600" b="1" i="0" u="none" strike="noStrike" cap="none" normalizeH="0" baseline="0" dirty="0">
                <a:ln>
                  <a:noFill/>
                </a:ln>
                <a:solidFill>
                  <a:schemeClr val="tx1"/>
                </a:solidFill>
                <a:effectLst/>
              </a:rPr>
              <a:t>Best Model:</a:t>
            </a:r>
            <a:r>
              <a:rPr kumimoji="0" lang="en-US" altLang="en-US" sz="2600" b="0" i="0" u="none" strike="noStrike" cap="none" normalizeH="0" baseline="0" dirty="0">
                <a:ln>
                  <a:noFill/>
                </a:ln>
                <a:solidFill>
                  <a:schemeClr val="tx1"/>
                </a:solidFill>
                <a:effectLst/>
              </a:rPr>
              <a:t> </a:t>
            </a:r>
            <a:r>
              <a:rPr kumimoji="0" lang="en-US" altLang="en-US" sz="2400" b="1" i="0" u="none" strike="noStrike" cap="none" normalizeH="0" baseline="0" dirty="0" err="1">
                <a:ln>
                  <a:noFill/>
                </a:ln>
                <a:solidFill>
                  <a:schemeClr val="tx1"/>
                </a:solidFill>
                <a:effectLst/>
              </a:rPr>
              <a:t>XGBoost</a:t>
            </a:r>
            <a:r>
              <a:rPr kumimoji="0" lang="en-US" altLang="en-US" sz="2400" b="0" i="0" u="none" strike="noStrike" cap="none" normalizeH="0" baseline="0" dirty="0">
                <a:ln>
                  <a:noFill/>
                </a:ln>
                <a:solidFill>
                  <a:schemeClr val="tx1"/>
                </a:solidFill>
                <a:effectLst/>
              </a:rPr>
              <a:t> – Highest Accuracy &amp; AUC with minimal training time</a:t>
            </a:r>
            <a:endParaRPr lang="en-IN" sz="2400" dirty="0"/>
          </a:p>
        </p:txBody>
      </p:sp>
    </p:spTree>
    <p:extLst>
      <p:ext uri="{BB962C8B-B14F-4D97-AF65-F5344CB8AC3E}">
        <p14:creationId xmlns:p14="http://schemas.microsoft.com/office/powerpoint/2010/main" val="165281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5B45-2D24-9DFD-EBB7-DDFB4281BF16}"/>
              </a:ext>
            </a:extLst>
          </p:cNvPr>
          <p:cNvSpPr>
            <a:spLocks noGrp="1"/>
          </p:cNvSpPr>
          <p:nvPr>
            <p:ph type="title"/>
          </p:nvPr>
        </p:nvSpPr>
        <p:spPr>
          <a:xfrm>
            <a:off x="358844" y="185903"/>
            <a:ext cx="10834234" cy="612775"/>
          </a:xfrm>
        </p:spPr>
        <p:txBody>
          <a:bodyPr>
            <a:normAutofit/>
          </a:bodyPr>
          <a:lstStyle/>
          <a:p>
            <a:r>
              <a:rPr lang="en-IN" sz="4400" dirty="0">
                <a:latin typeface="+mn-lt"/>
              </a:rPr>
              <a:t>Model Deployment</a:t>
            </a:r>
          </a:p>
        </p:txBody>
      </p:sp>
      <p:sp>
        <p:nvSpPr>
          <p:cNvPr id="4" name="Rectangle 1">
            <a:extLst>
              <a:ext uri="{FF2B5EF4-FFF2-40B4-BE49-F238E27FC236}">
                <a16:creationId xmlns:a16="http://schemas.microsoft.com/office/drawing/2014/main" id="{34BCAB8A-0369-B39C-2549-27F24BF83D51}"/>
              </a:ext>
            </a:extLst>
          </p:cNvPr>
          <p:cNvSpPr>
            <a:spLocks noGrp="1" noChangeArrowheads="1"/>
          </p:cNvSpPr>
          <p:nvPr>
            <p:ph idx="1"/>
          </p:nvPr>
        </p:nvSpPr>
        <p:spPr bwMode="auto">
          <a:xfrm>
            <a:off x="358843" y="1119009"/>
            <a:ext cx="706303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mn-lt"/>
              </a:rPr>
              <a:t>Why Deploy?</a:t>
            </a: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Provides a user-friendly web interface for real-time delivery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Allows business teams to make data-driven decisions without technical expertise.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mn-lt"/>
              </a:rPr>
              <a:t>Deployment Steps:</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1. Trained the best </a:t>
            </a:r>
            <a:r>
              <a:rPr kumimoji="0" lang="en-US" altLang="en-US" sz="2000" b="0" i="0" u="none" strike="noStrike" cap="none" normalizeH="0" baseline="0" dirty="0" err="1">
                <a:ln>
                  <a:noFill/>
                </a:ln>
                <a:solidFill>
                  <a:schemeClr val="tx1"/>
                </a:solidFill>
                <a:effectLst/>
                <a:latin typeface="+mn-lt"/>
              </a:rPr>
              <a:t>XGBoost</a:t>
            </a:r>
            <a:r>
              <a:rPr kumimoji="0" lang="en-US" altLang="en-US" sz="2000" b="0" i="0" u="none" strike="noStrike" cap="none" normalizeH="0" baseline="0" dirty="0">
                <a:ln>
                  <a:noFill/>
                </a:ln>
                <a:solidFill>
                  <a:schemeClr val="tx1"/>
                </a:solidFill>
                <a:effectLst/>
                <a:latin typeface="+mn-lt"/>
              </a:rPr>
              <a:t> model on the full dataset.</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2. Saved the model (</a:t>
            </a:r>
            <a:r>
              <a:rPr kumimoji="0" lang="en-US" altLang="en-US" sz="2000" b="0" i="0" u="none" strike="noStrike" cap="none" normalizeH="0" baseline="0" dirty="0" err="1">
                <a:ln>
                  <a:noFill/>
                </a:ln>
                <a:solidFill>
                  <a:schemeClr val="tx1"/>
                </a:solidFill>
                <a:effectLst/>
                <a:latin typeface="+mn-lt"/>
              </a:rPr>
              <a:t>best_model.pkl</a:t>
            </a:r>
            <a:r>
              <a:rPr kumimoji="0" lang="en-US" altLang="en-US" sz="2000" b="0" i="0" u="none" strike="noStrike" cap="none" normalizeH="0" baseline="0" dirty="0">
                <a:ln>
                  <a:noFill/>
                </a:ln>
                <a:solidFill>
                  <a:schemeClr val="tx1"/>
                </a:solidFill>
                <a:effectLst/>
                <a:latin typeface="+mn-lt"/>
              </a:rPr>
              <a:t>) and scaler (</a:t>
            </a:r>
            <a:r>
              <a:rPr kumimoji="0" lang="en-US" altLang="en-US" sz="2000" b="0" i="0" u="none" strike="noStrike" cap="none" normalizeH="0" baseline="0" dirty="0" err="1">
                <a:ln>
                  <a:noFill/>
                </a:ln>
                <a:solidFill>
                  <a:schemeClr val="tx1"/>
                </a:solidFill>
                <a:effectLst/>
                <a:latin typeface="+mn-lt"/>
              </a:rPr>
              <a:t>scaler.pkl</a:t>
            </a:r>
            <a:r>
              <a:rPr kumimoji="0" lang="en-US" altLang="en-US" sz="2000" b="0" i="0" u="none" strike="noStrike" cap="none" normalizeH="0" baseline="0" dirty="0">
                <a:ln>
                  <a:noFill/>
                </a:ln>
                <a:solidFill>
                  <a:schemeClr val="tx1"/>
                </a:solidFill>
                <a:effectLst/>
                <a:latin typeface="+mn-lt"/>
              </a:rPr>
              <a:t>) using </a:t>
            </a:r>
            <a:r>
              <a:rPr kumimoji="0" lang="en-US" altLang="en-US" sz="2000" b="0" i="0" u="none" strike="noStrike" cap="none" normalizeH="0" baseline="0" dirty="0" err="1">
                <a:ln>
                  <a:noFill/>
                </a:ln>
                <a:solidFill>
                  <a:schemeClr val="tx1"/>
                </a:solidFill>
                <a:effectLst/>
                <a:latin typeface="+mn-lt"/>
              </a:rPr>
              <a:t>Joblib</a:t>
            </a:r>
            <a:r>
              <a:rPr kumimoji="0" lang="en-US" altLang="en-US" sz="2000" b="0" i="0" u="none" strike="noStrike" cap="none" normalizeH="0" baseline="0" dirty="0">
                <a:ln>
                  <a:noFill/>
                </a:ln>
                <a:solidFill>
                  <a:schemeClr val="tx1"/>
                </a:solidFill>
                <a:effectLst/>
                <a:latin typeface="+mn-lt"/>
              </a:rPr>
              <a:t>.</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3. Built a </a:t>
            </a:r>
            <a:r>
              <a:rPr kumimoji="0" lang="en-US" altLang="en-US" sz="2000" b="1" i="0" u="none" strike="noStrike" cap="none" normalizeH="0" baseline="0" dirty="0" err="1">
                <a:ln>
                  <a:noFill/>
                </a:ln>
                <a:solidFill>
                  <a:schemeClr val="tx1"/>
                </a:solidFill>
                <a:effectLst/>
                <a:latin typeface="+mn-lt"/>
              </a:rPr>
              <a:t>Streamlit</a:t>
            </a:r>
            <a:r>
              <a:rPr kumimoji="0" lang="en-US" altLang="en-US" sz="2000" b="1" i="0" u="none" strike="noStrike" cap="none" normalizeH="0" baseline="0" dirty="0">
                <a:ln>
                  <a:noFill/>
                </a:ln>
                <a:solidFill>
                  <a:schemeClr val="tx1"/>
                </a:solidFill>
                <a:effectLst/>
                <a:latin typeface="+mn-lt"/>
              </a:rPr>
              <a:t> app</a:t>
            </a:r>
            <a:r>
              <a:rPr kumimoji="0" lang="en-US" altLang="en-US" sz="2000" b="0" i="0" u="none" strike="noStrike" cap="none" normalizeH="0" baseline="0" dirty="0">
                <a:ln>
                  <a:noFill/>
                </a:ln>
                <a:solidFill>
                  <a:schemeClr val="tx1"/>
                </a:solidFill>
                <a:effectLst/>
                <a:latin typeface="+mn-lt"/>
              </a:rPr>
              <a:t> to take user inputs (Weight, Discount, Cost, etc.).</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4. Hosted the app locally to test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mn-lt"/>
              </a:rPr>
              <a:t>Final Output:</a:t>
            </a: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The app predicts whether a product will be delivered on time or delayed.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n-lt"/>
              </a:rPr>
              <a:t>Simple, interactive UI for easy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AF0E707-2D92-1FFF-42F8-26EC7684DEE7}"/>
              </a:ext>
            </a:extLst>
          </p:cNvPr>
          <p:cNvPicPr>
            <a:picLocks noChangeAspect="1"/>
          </p:cNvPicPr>
          <p:nvPr/>
        </p:nvPicPr>
        <p:blipFill>
          <a:blip r:embed="rId2"/>
          <a:stretch>
            <a:fillRect/>
          </a:stretch>
        </p:blipFill>
        <p:spPr>
          <a:xfrm>
            <a:off x="7421881" y="1119009"/>
            <a:ext cx="4411276" cy="4733151"/>
          </a:xfrm>
          <a:prstGeom prst="rect">
            <a:avLst/>
          </a:prstGeom>
        </p:spPr>
      </p:pic>
    </p:spTree>
    <p:extLst>
      <p:ext uri="{BB962C8B-B14F-4D97-AF65-F5344CB8AC3E}">
        <p14:creationId xmlns:p14="http://schemas.microsoft.com/office/powerpoint/2010/main" val="336993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C2D2-3F85-1145-C406-0D4AB4B4DAA0}"/>
              </a:ext>
            </a:extLst>
          </p:cNvPr>
          <p:cNvSpPr>
            <a:spLocks noGrp="1"/>
          </p:cNvSpPr>
          <p:nvPr>
            <p:ph type="title"/>
          </p:nvPr>
        </p:nvSpPr>
        <p:spPr>
          <a:xfrm>
            <a:off x="275726" y="334600"/>
            <a:ext cx="10834234" cy="612775"/>
          </a:xfrm>
        </p:spPr>
        <p:txBody>
          <a:bodyPr>
            <a:normAutofit/>
          </a:bodyPr>
          <a:lstStyle/>
          <a:p>
            <a:r>
              <a:rPr lang="en-IN" sz="4400" dirty="0">
                <a:latin typeface="+mn-lt"/>
              </a:rPr>
              <a:t>Key insights and Recommendation</a:t>
            </a:r>
          </a:p>
        </p:txBody>
      </p:sp>
      <p:sp>
        <p:nvSpPr>
          <p:cNvPr id="3" name="Text Placeholder 2">
            <a:extLst>
              <a:ext uri="{FF2B5EF4-FFF2-40B4-BE49-F238E27FC236}">
                <a16:creationId xmlns:a16="http://schemas.microsoft.com/office/drawing/2014/main" id="{1A274941-18B5-D31F-EE7D-08CAD751001D}"/>
              </a:ext>
            </a:extLst>
          </p:cNvPr>
          <p:cNvSpPr>
            <a:spLocks noGrp="1"/>
          </p:cNvSpPr>
          <p:nvPr>
            <p:ph type="body" idx="1"/>
          </p:nvPr>
        </p:nvSpPr>
        <p:spPr>
          <a:xfrm>
            <a:off x="275726" y="1332159"/>
            <a:ext cx="5318693" cy="655349"/>
          </a:xfrm>
        </p:spPr>
        <p:txBody>
          <a:bodyPr>
            <a:normAutofit/>
          </a:bodyPr>
          <a:lstStyle/>
          <a:p>
            <a:r>
              <a:rPr lang="en-IN" sz="2600" dirty="0">
                <a:solidFill>
                  <a:schemeClr val="tx1"/>
                </a:solidFill>
                <a:latin typeface="+mn-lt"/>
              </a:rPr>
              <a:t>Key insights</a:t>
            </a:r>
          </a:p>
        </p:txBody>
      </p:sp>
      <p:sp>
        <p:nvSpPr>
          <p:cNvPr id="5" name="Text Placeholder 4">
            <a:extLst>
              <a:ext uri="{FF2B5EF4-FFF2-40B4-BE49-F238E27FC236}">
                <a16:creationId xmlns:a16="http://schemas.microsoft.com/office/drawing/2014/main" id="{1715FF17-5A2D-1FE2-AB22-083DEDD90270}"/>
              </a:ext>
            </a:extLst>
          </p:cNvPr>
          <p:cNvSpPr>
            <a:spLocks noGrp="1"/>
          </p:cNvSpPr>
          <p:nvPr>
            <p:ph type="body" sz="quarter" idx="3"/>
          </p:nvPr>
        </p:nvSpPr>
        <p:spPr>
          <a:xfrm>
            <a:off x="6096000" y="1332159"/>
            <a:ext cx="5340914" cy="655349"/>
          </a:xfrm>
        </p:spPr>
        <p:txBody>
          <a:bodyPr>
            <a:normAutofit/>
          </a:bodyPr>
          <a:lstStyle/>
          <a:p>
            <a:r>
              <a:rPr lang="en-IN" sz="2600" dirty="0">
                <a:solidFill>
                  <a:schemeClr val="tx1"/>
                </a:solidFill>
                <a:latin typeface="+mn-lt"/>
              </a:rPr>
              <a:t>Recommendations</a:t>
            </a:r>
          </a:p>
        </p:txBody>
      </p:sp>
      <p:sp>
        <p:nvSpPr>
          <p:cNvPr id="7" name="Rectangle 1">
            <a:extLst>
              <a:ext uri="{FF2B5EF4-FFF2-40B4-BE49-F238E27FC236}">
                <a16:creationId xmlns:a16="http://schemas.microsoft.com/office/drawing/2014/main" id="{D7DC6F63-BED3-BE06-B90C-405C963909A8}"/>
              </a:ext>
            </a:extLst>
          </p:cNvPr>
          <p:cNvSpPr>
            <a:spLocks noGrp="1" noChangeArrowheads="1"/>
          </p:cNvSpPr>
          <p:nvPr>
            <p:ph sz="half" idx="2"/>
          </p:nvPr>
        </p:nvSpPr>
        <p:spPr bwMode="auto">
          <a:xfrm>
            <a:off x="275726" y="2192837"/>
            <a:ext cx="534091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n-lt"/>
              </a:rPr>
              <a:t>0-10% discounts</a:t>
            </a:r>
            <a:r>
              <a:rPr kumimoji="0" lang="en-US" altLang="en-US" sz="2400" b="0" i="0" u="none" strike="noStrike" cap="none" normalizeH="0" baseline="0" dirty="0">
                <a:ln>
                  <a:noFill/>
                </a:ln>
                <a:solidFill>
                  <a:schemeClr val="tx1"/>
                </a:solidFill>
                <a:effectLst/>
                <a:latin typeface="+mn-lt"/>
              </a:rPr>
              <a:t> have the most orders but also the highest late deliveries.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n-lt"/>
              </a:rPr>
              <a:t>₹200-250 orders</a:t>
            </a:r>
            <a:r>
              <a:rPr kumimoji="0" lang="en-US" altLang="en-US" sz="2400" b="0" i="0" u="none" strike="noStrike" cap="none" normalizeH="0" baseline="0" dirty="0">
                <a:ln>
                  <a:noFill/>
                </a:ln>
                <a:solidFill>
                  <a:schemeClr val="tx1"/>
                </a:solidFill>
                <a:effectLst/>
                <a:latin typeface="+mn-lt"/>
              </a:rPr>
              <a:t> generate the most customer calls and delays.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n-lt"/>
              </a:rPr>
              <a:t>Heavy shipments (&gt;4500g)</a:t>
            </a:r>
            <a:r>
              <a:rPr kumimoji="0" lang="en-US" altLang="en-US" sz="2400" b="0" i="0" u="none" strike="noStrike" cap="none" normalizeH="0" baseline="0" dirty="0">
                <a:ln>
                  <a:noFill/>
                </a:ln>
                <a:solidFill>
                  <a:schemeClr val="tx1"/>
                </a:solidFill>
                <a:effectLst/>
                <a:latin typeface="+mn-lt"/>
              </a:rPr>
              <a:t> are more likely to be delayed.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n-lt"/>
              </a:rPr>
              <a:t>Lower-cost orders (₹50-100)</a:t>
            </a:r>
            <a:r>
              <a:rPr kumimoji="0" lang="en-US" altLang="en-US" sz="2400" b="0" i="0" u="none" strike="noStrike" cap="none" normalizeH="0" baseline="0" dirty="0">
                <a:ln>
                  <a:noFill/>
                </a:ln>
                <a:solidFill>
                  <a:schemeClr val="tx1"/>
                </a:solidFill>
                <a:effectLst/>
                <a:latin typeface="+mn-lt"/>
              </a:rPr>
              <a:t> have better on-time delivery rates. </a:t>
            </a:r>
          </a:p>
        </p:txBody>
      </p:sp>
      <p:sp>
        <p:nvSpPr>
          <p:cNvPr id="8" name="Rectangle 2">
            <a:extLst>
              <a:ext uri="{FF2B5EF4-FFF2-40B4-BE49-F238E27FC236}">
                <a16:creationId xmlns:a16="http://schemas.microsoft.com/office/drawing/2014/main" id="{F1355B1F-260E-98C5-2DFA-84876E251BCB}"/>
              </a:ext>
            </a:extLst>
          </p:cNvPr>
          <p:cNvSpPr>
            <a:spLocks noGrp="1" noChangeArrowheads="1"/>
          </p:cNvSpPr>
          <p:nvPr>
            <p:ph sz="quarter" idx="4"/>
          </p:nvPr>
        </p:nvSpPr>
        <p:spPr bwMode="auto">
          <a:xfrm>
            <a:off x="6096000" y="2192837"/>
            <a:ext cx="582027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n-lt"/>
              </a:rPr>
              <a:t>Optimize logistics</a:t>
            </a:r>
            <a:r>
              <a:rPr kumimoji="0" lang="en-US" altLang="en-US" sz="2400" b="0" i="0" u="none" strike="noStrike" cap="none" normalizeH="0" baseline="0" dirty="0">
                <a:ln>
                  <a:noFill/>
                </a:ln>
                <a:solidFill>
                  <a:schemeClr val="tx1"/>
                </a:solidFill>
                <a:effectLst/>
                <a:latin typeface="+mn-lt"/>
              </a:rPr>
              <a:t> for bulky shipments to reduce delays.</a:t>
            </a:r>
          </a:p>
          <a:p>
            <a:pPr marR="0" lvl="0" algn="l" defTabSz="914400" rtl="0" eaLnBrk="0" fontAlgn="base" latinLnBrk="0" hangingPunct="0">
              <a:lnSpc>
                <a:spcPct val="100000"/>
              </a:lnSpc>
              <a:spcBef>
                <a:spcPct val="0"/>
              </a:spcBef>
              <a:spcAft>
                <a:spcPct val="0"/>
              </a:spcAft>
              <a:buClrTx/>
              <a:buSzTx/>
              <a:tabLst/>
            </a:pPr>
            <a:r>
              <a:rPr lang="en-US" sz="2400" b="1" dirty="0">
                <a:solidFill>
                  <a:schemeClr val="tx1"/>
                </a:solidFill>
                <a:latin typeface="+mn-lt"/>
              </a:rPr>
              <a:t>Improve Customer Support: </a:t>
            </a:r>
            <a:r>
              <a:rPr lang="en-US" sz="2400" dirty="0">
                <a:solidFill>
                  <a:schemeClr val="tx1"/>
                </a:solidFill>
                <a:latin typeface="+mn-lt"/>
              </a:rPr>
              <a:t>Focus on high-value orders (₹200-250) to reduce complaints and improve satisfaction. </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n-lt"/>
              </a:rPr>
              <a:t>Prioritize handling</a:t>
            </a:r>
            <a:r>
              <a:rPr kumimoji="0" lang="en-US" altLang="en-US" sz="2400" b="0" i="0" u="none" strike="noStrike" cap="none" normalizeH="0" baseline="0" dirty="0">
                <a:ln>
                  <a:noFill/>
                </a:ln>
                <a:solidFill>
                  <a:schemeClr val="tx1"/>
                </a:solidFill>
                <a:effectLst/>
                <a:latin typeface="+mn-lt"/>
              </a:rPr>
              <a:t> of ₹200-250 orders to enhance delivery speed. </a:t>
            </a:r>
          </a:p>
        </p:txBody>
      </p:sp>
    </p:spTree>
    <p:extLst>
      <p:ext uri="{BB962C8B-B14F-4D97-AF65-F5344CB8AC3E}">
        <p14:creationId xmlns:p14="http://schemas.microsoft.com/office/powerpoint/2010/main" val="879556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77AA-B212-F5E3-5B37-5D6F94A363AA}"/>
              </a:ext>
            </a:extLst>
          </p:cNvPr>
          <p:cNvSpPr>
            <a:spLocks noGrp="1"/>
          </p:cNvSpPr>
          <p:nvPr>
            <p:ph type="title"/>
          </p:nvPr>
        </p:nvSpPr>
        <p:spPr>
          <a:xfrm>
            <a:off x="404564" y="314106"/>
            <a:ext cx="10834234" cy="612775"/>
          </a:xfrm>
        </p:spPr>
        <p:txBody>
          <a:bodyPr>
            <a:normAutofit/>
          </a:bodyPr>
          <a:lstStyle/>
          <a:p>
            <a:r>
              <a:rPr lang="en-IN" sz="4400" dirty="0">
                <a:latin typeface="+mn-lt"/>
              </a:rPr>
              <a:t>Conclusion</a:t>
            </a:r>
          </a:p>
        </p:txBody>
      </p:sp>
      <p:sp>
        <p:nvSpPr>
          <p:cNvPr id="3" name="Content Placeholder 2">
            <a:extLst>
              <a:ext uri="{FF2B5EF4-FFF2-40B4-BE49-F238E27FC236}">
                <a16:creationId xmlns:a16="http://schemas.microsoft.com/office/drawing/2014/main" id="{A4CB6FB0-7518-630A-F8AA-BA739149582D}"/>
              </a:ext>
            </a:extLst>
          </p:cNvPr>
          <p:cNvSpPr>
            <a:spLocks noGrp="1"/>
          </p:cNvSpPr>
          <p:nvPr>
            <p:ph idx="1"/>
          </p:nvPr>
        </p:nvSpPr>
        <p:spPr>
          <a:xfrm>
            <a:off x="404564" y="1370275"/>
            <a:ext cx="10834234" cy="4398066"/>
          </a:xfrm>
        </p:spPr>
        <p:txBody>
          <a:bodyPr/>
          <a:lstStyle/>
          <a:p>
            <a:pPr marL="0" indent="0">
              <a:buNone/>
            </a:pPr>
            <a:r>
              <a:rPr lang="en-US" sz="2600" b="1" dirty="0">
                <a:solidFill>
                  <a:schemeClr val="tx1"/>
                </a:solidFill>
                <a:latin typeface="+mn-lt"/>
              </a:rPr>
              <a:t>Key Insights:</a:t>
            </a:r>
            <a:r>
              <a:rPr lang="en-US" sz="2600" dirty="0">
                <a:solidFill>
                  <a:schemeClr val="tx1"/>
                </a:solidFill>
                <a:latin typeface="+mn-lt"/>
              </a:rPr>
              <a:t> Product weight, cost, and customer behavior significantly impact delivery times. Orders with low discounts (0-10%) and frequent customer care calls face more delays.</a:t>
            </a:r>
          </a:p>
          <a:p>
            <a:pPr marL="0" indent="0">
              <a:buNone/>
            </a:pPr>
            <a:r>
              <a:rPr lang="en-US" sz="2600" b="1" dirty="0">
                <a:solidFill>
                  <a:schemeClr val="tx1"/>
                </a:solidFill>
                <a:latin typeface="+mn-lt"/>
              </a:rPr>
              <a:t>Final Model Selection:</a:t>
            </a:r>
            <a:r>
              <a:rPr lang="en-US" sz="2600" dirty="0">
                <a:solidFill>
                  <a:schemeClr val="tx1"/>
                </a:solidFill>
                <a:latin typeface="+mn-lt"/>
              </a:rPr>
              <a:t> </a:t>
            </a:r>
            <a:r>
              <a:rPr lang="en-US" sz="2600" dirty="0" err="1">
                <a:solidFill>
                  <a:schemeClr val="tx1"/>
                </a:solidFill>
                <a:latin typeface="+mn-lt"/>
              </a:rPr>
              <a:t>XGBoost</a:t>
            </a:r>
            <a:r>
              <a:rPr lang="en-US" sz="2600" dirty="0">
                <a:solidFill>
                  <a:schemeClr val="tx1"/>
                </a:solidFill>
                <a:latin typeface="+mn-lt"/>
              </a:rPr>
              <a:t> was chosen for its highest accuracy (73.31%), strong AUC score (0.8010), and faster training time (0.79 sec).</a:t>
            </a:r>
          </a:p>
          <a:p>
            <a:pPr marL="0" indent="0">
              <a:buNone/>
            </a:pPr>
            <a:r>
              <a:rPr lang="en-US" sz="2600" b="1" dirty="0">
                <a:solidFill>
                  <a:schemeClr val="tx1"/>
                </a:solidFill>
                <a:latin typeface="+mn-lt"/>
              </a:rPr>
              <a:t>Recommendations:</a:t>
            </a:r>
            <a:r>
              <a:rPr lang="en-US" sz="2600" dirty="0">
                <a:solidFill>
                  <a:schemeClr val="tx1"/>
                </a:solidFill>
                <a:latin typeface="+mn-lt"/>
              </a:rPr>
              <a:t> Optimize logistics for heavy and high-cost products, improve support for delayed orders, and reassess discount strategies.</a:t>
            </a:r>
          </a:p>
          <a:p>
            <a:pPr marL="0" indent="0">
              <a:buNone/>
            </a:pPr>
            <a:r>
              <a:rPr lang="en-US" sz="2600" b="1" dirty="0">
                <a:solidFill>
                  <a:schemeClr val="tx1"/>
                </a:solidFill>
                <a:latin typeface="+mn-lt"/>
              </a:rPr>
              <a:t>Final Step:</a:t>
            </a:r>
            <a:r>
              <a:rPr lang="en-US" sz="2600" dirty="0">
                <a:solidFill>
                  <a:schemeClr val="tx1"/>
                </a:solidFill>
                <a:latin typeface="+mn-lt"/>
              </a:rPr>
              <a:t> Model successfully deployed using </a:t>
            </a:r>
            <a:r>
              <a:rPr lang="en-US" sz="2600" dirty="0" err="1">
                <a:solidFill>
                  <a:schemeClr val="tx1"/>
                </a:solidFill>
                <a:latin typeface="+mn-lt"/>
              </a:rPr>
              <a:t>Streamlit</a:t>
            </a:r>
            <a:r>
              <a:rPr lang="en-US" sz="2600" dirty="0">
                <a:solidFill>
                  <a:schemeClr val="tx1"/>
                </a:solidFill>
                <a:latin typeface="+mn-lt"/>
              </a:rPr>
              <a:t> for real-time delivery predictions!</a:t>
            </a:r>
          </a:p>
          <a:p>
            <a:endParaRPr lang="en-IN" dirty="0"/>
          </a:p>
        </p:txBody>
      </p:sp>
    </p:spTree>
    <p:extLst>
      <p:ext uri="{BB962C8B-B14F-4D97-AF65-F5344CB8AC3E}">
        <p14:creationId xmlns:p14="http://schemas.microsoft.com/office/powerpoint/2010/main" val="187794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2" name="TextBox 1">
            <a:extLst>
              <a:ext uri="{FF2B5EF4-FFF2-40B4-BE49-F238E27FC236}">
                <a16:creationId xmlns:a16="http://schemas.microsoft.com/office/drawing/2014/main" id="{F93E0A16-4FFC-7ADE-0F26-0014FAD70AE8}"/>
              </a:ext>
            </a:extLst>
          </p:cNvPr>
          <p:cNvSpPr txBox="1"/>
          <p:nvPr/>
        </p:nvSpPr>
        <p:spPr>
          <a:xfrm>
            <a:off x="7757160" y="3472451"/>
            <a:ext cx="4434840" cy="769441"/>
          </a:xfrm>
          <a:prstGeom prst="rect">
            <a:avLst/>
          </a:prstGeom>
          <a:noFill/>
        </p:spPr>
        <p:txBody>
          <a:bodyPr wrap="square" rtlCol="0">
            <a:spAutoFit/>
          </a:bodyPr>
          <a:lstStyle/>
          <a:p>
            <a:r>
              <a:rPr lang="en-IN" sz="4400" dirty="0">
                <a:solidFill>
                  <a:schemeClr val="bg1"/>
                </a:solidFill>
              </a:rPr>
              <a:t>-By Abdul Hadi S</a:t>
            </a: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511243" y="329346"/>
            <a:ext cx="10834234" cy="612775"/>
          </a:xfrm>
        </p:spPr>
        <p:txBody>
          <a:bodyPr>
            <a:normAutofit/>
          </a:bodyPr>
          <a:lstStyle/>
          <a:p>
            <a:r>
              <a:rPr lang="en-US" sz="4400" dirty="0">
                <a:latin typeface="+mn-lt"/>
              </a:rPr>
              <a:t>Agenda</a:t>
            </a:r>
            <a:endParaRPr lang="en-IN" sz="4400" dirty="0">
              <a:latin typeface="+mn-lt"/>
            </a:endParaRPr>
          </a:p>
        </p:txBody>
      </p:sp>
      <p:sp>
        <p:nvSpPr>
          <p:cNvPr id="4" name="Rectangle 1">
            <a:extLst>
              <a:ext uri="{FF2B5EF4-FFF2-40B4-BE49-F238E27FC236}">
                <a16:creationId xmlns:a16="http://schemas.microsoft.com/office/drawing/2014/main" id="{A64B298E-4B2F-9CF9-FE9F-7409537E8CED}"/>
              </a:ext>
            </a:extLst>
          </p:cNvPr>
          <p:cNvSpPr>
            <a:spLocks noGrp="1" noChangeArrowheads="1"/>
          </p:cNvSpPr>
          <p:nvPr>
            <p:ph idx="1"/>
          </p:nvPr>
        </p:nvSpPr>
        <p:spPr bwMode="auto">
          <a:xfrm>
            <a:off x="511243" y="1064041"/>
            <a:ext cx="68464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mn-lt"/>
              </a:rPr>
              <a:t>Project Objective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Dataset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Data Preprocessi</a:t>
            </a:r>
            <a:r>
              <a:rPr lang="en-US" altLang="en-US" dirty="0">
                <a:solidFill>
                  <a:schemeClr val="tx1"/>
                </a:solidFill>
                <a:latin typeface="+mn-lt"/>
              </a:rPr>
              <a:t>ng</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mn-lt"/>
              </a:rPr>
              <a:t>Machine Learning Models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Model Selection &amp; Performance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Model Deployment (</a:t>
            </a:r>
            <a:r>
              <a:rPr kumimoji="0" lang="en-US" altLang="en-US" b="0" i="0" u="none" strike="noStrike" cap="none" normalizeH="0" baseline="0" dirty="0" err="1">
                <a:ln>
                  <a:noFill/>
                </a:ln>
                <a:solidFill>
                  <a:schemeClr val="tx1"/>
                </a:solidFill>
                <a:effectLst/>
                <a:latin typeface="+mn-lt"/>
              </a:rPr>
              <a:t>Streamlit.app</a:t>
            </a:r>
            <a:r>
              <a:rPr kumimoji="0" lang="en-US" altLang="en-US"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mn-lt"/>
              </a:rPr>
              <a:t>Key Insights and Recommendation</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Conclusion </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CA1-04A0-340D-695E-B4C97866B7BB}"/>
              </a:ext>
            </a:extLst>
          </p:cNvPr>
          <p:cNvSpPr>
            <a:spLocks noGrp="1"/>
          </p:cNvSpPr>
          <p:nvPr>
            <p:ph type="title"/>
          </p:nvPr>
        </p:nvSpPr>
        <p:spPr>
          <a:xfrm>
            <a:off x="404563" y="301959"/>
            <a:ext cx="10834234" cy="612775"/>
          </a:xfrm>
        </p:spPr>
        <p:txBody>
          <a:bodyPr>
            <a:normAutofit/>
          </a:bodyPr>
          <a:lstStyle/>
          <a:p>
            <a:r>
              <a:rPr lang="en-IN" sz="4400" dirty="0">
                <a:latin typeface="+mn-lt"/>
              </a:rPr>
              <a:t>Project objective</a:t>
            </a:r>
          </a:p>
        </p:txBody>
      </p:sp>
      <p:sp>
        <p:nvSpPr>
          <p:cNvPr id="6" name="Rectangle 3">
            <a:extLst>
              <a:ext uri="{FF2B5EF4-FFF2-40B4-BE49-F238E27FC236}">
                <a16:creationId xmlns:a16="http://schemas.microsoft.com/office/drawing/2014/main" id="{D7A512CD-96E1-E337-F343-17EAC7AD1FD0}"/>
              </a:ext>
            </a:extLst>
          </p:cNvPr>
          <p:cNvSpPr>
            <a:spLocks noGrp="1" noChangeArrowheads="1"/>
          </p:cNvSpPr>
          <p:nvPr>
            <p:ph idx="1"/>
          </p:nvPr>
        </p:nvSpPr>
        <p:spPr bwMode="auto">
          <a:xfrm>
            <a:off x="404563" y="1182231"/>
            <a:ext cx="1140587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1" i="0" u="none" strike="noStrike" cap="none" normalizeH="0" baseline="0" dirty="0">
                <a:ln>
                  <a:noFill/>
                </a:ln>
                <a:solidFill>
                  <a:schemeClr val="tx1"/>
                </a:solidFill>
                <a:effectLst/>
                <a:latin typeface="+mn-lt"/>
              </a:rPr>
              <a:t>Predicting Delivery Timeliness:</a:t>
            </a:r>
            <a:endParaRPr kumimoji="0" lang="en-US" altLang="en-US" sz="2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mn-lt"/>
              </a:rPr>
              <a:t>    Develop a machine learning model to predict whether an e-commerce product will be delivered </a:t>
            </a:r>
            <a:r>
              <a:rPr kumimoji="0" lang="en-US" altLang="en-US" sz="2400" b="1" i="0" u="none" strike="noStrike" cap="none" normalizeH="0" baseline="0" dirty="0">
                <a:ln>
                  <a:noFill/>
                </a:ln>
                <a:solidFill>
                  <a:schemeClr val="tx1"/>
                </a:solidFill>
                <a:effectLst/>
                <a:latin typeface="+mn-lt"/>
              </a:rPr>
              <a:t>on time or delayed</a:t>
            </a:r>
            <a:r>
              <a:rPr kumimoji="0" lang="en-US" altLang="en-US" sz="2400" b="0" i="0" u="none" strike="noStrike" cap="none" normalizeH="0" baseline="0" dirty="0">
                <a:ln>
                  <a:noFill/>
                </a:ln>
                <a:solidFill>
                  <a:schemeClr val="tx1"/>
                </a:solidFill>
                <a:effectLst/>
                <a:latin typeface="+mn-lt"/>
              </a:rPr>
              <a:t> based on various factors.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1" i="0" u="none" strike="noStrike" cap="none" normalizeH="0" baseline="0" dirty="0">
                <a:ln>
                  <a:noFill/>
                </a:ln>
                <a:solidFill>
                  <a:schemeClr val="tx1"/>
                </a:solidFill>
                <a:effectLst/>
                <a:latin typeface="+mn-lt"/>
              </a:rPr>
              <a:t>Understanding Key Influencing Factors:</a:t>
            </a:r>
            <a:endParaRPr kumimoji="0" lang="en-US" altLang="en-US" sz="2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mn-lt"/>
              </a:rPr>
              <a:t>     Analyze how attributes like </a:t>
            </a:r>
            <a:r>
              <a:rPr kumimoji="0" lang="en-US" altLang="en-US" sz="2400" b="1" i="0" u="none" strike="noStrike" cap="none" normalizeH="0" baseline="0" dirty="0">
                <a:ln>
                  <a:noFill/>
                </a:ln>
                <a:solidFill>
                  <a:schemeClr val="tx1"/>
                </a:solidFill>
                <a:effectLst/>
                <a:latin typeface="+mn-lt"/>
              </a:rPr>
              <a:t>product weight, discount offered, customer behavior, and shipment mode</a:t>
            </a:r>
            <a:r>
              <a:rPr kumimoji="0" lang="en-US" altLang="en-US" sz="2400" b="0" i="0" u="none" strike="noStrike" cap="none" normalizeH="0" baseline="0" dirty="0">
                <a:ln>
                  <a:noFill/>
                </a:ln>
                <a:solidFill>
                  <a:schemeClr val="tx1"/>
                </a:solidFill>
                <a:effectLst/>
                <a:latin typeface="+mn-lt"/>
              </a:rPr>
              <a:t> impact delivery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1" i="0" u="none" strike="noStrike" cap="none" normalizeH="0" baseline="0" dirty="0">
                <a:ln>
                  <a:noFill/>
                </a:ln>
                <a:solidFill>
                  <a:schemeClr val="tx1"/>
                </a:solidFill>
                <a:effectLst/>
                <a:latin typeface="+mn-lt"/>
              </a:rPr>
              <a:t>Enhancing Business Decision-Making:</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mn-lt"/>
              </a:rPr>
              <a:t>     </a:t>
            </a:r>
            <a:r>
              <a:rPr kumimoji="0" lang="en-US" altLang="en-US" sz="2400" b="0" i="0" u="none" strike="noStrike" cap="none" normalizeH="0" baseline="0" dirty="0">
                <a:ln>
                  <a:noFill/>
                </a:ln>
                <a:solidFill>
                  <a:schemeClr val="tx1"/>
                </a:solidFill>
                <a:effectLst/>
                <a:latin typeface="+mn-lt"/>
              </a:rPr>
              <a:t>Help e-commerce companies </a:t>
            </a:r>
            <a:r>
              <a:rPr kumimoji="0" lang="en-US" altLang="en-US" sz="2400" b="1" i="0" u="none" strike="noStrike" cap="none" normalizeH="0" baseline="0" dirty="0">
                <a:ln>
                  <a:noFill/>
                </a:ln>
                <a:solidFill>
                  <a:schemeClr val="tx1"/>
                </a:solidFill>
                <a:effectLst/>
                <a:latin typeface="+mn-lt"/>
              </a:rPr>
              <a:t>optimize logistics, improve customer satisfaction, and reduce delivery delays</a:t>
            </a:r>
            <a:r>
              <a:rPr kumimoji="0" lang="en-US" altLang="en-US" sz="2400" b="0" i="0" u="none" strike="noStrike" cap="none" normalizeH="0" baseline="0" dirty="0">
                <a:ln>
                  <a:noFill/>
                </a:ln>
                <a:solidFill>
                  <a:schemeClr val="tx1"/>
                </a:solidFill>
                <a:effectLst/>
                <a:latin typeface="+mn-lt"/>
              </a:rPr>
              <a:t> by identifying trends in shipping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84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D43DFB-3805-509D-A17F-E674FE552B03}"/>
              </a:ext>
            </a:extLst>
          </p:cNvPr>
          <p:cNvSpPr>
            <a:spLocks noGrp="1"/>
          </p:cNvSpPr>
          <p:nvPr>
            <p:ph type="title"/>
          </p:nvPr>
        </p:nvSpPr>
        <p:spPr>
          <a:xfrm>
            <a:off x="274320" y="2049670"/>
            <a:ext cx="3307082" cy="2562226"/>
          </a:xfrm>
        </p:spPr>
        <p:txBody>
          <a:bodyPr>
            <a:normAutofit/>
          </a:bodyPr>
          <a:lstStyle/>
          <a:p>
            <a:pPr algn="ctr"/>
            <a:r>
              <a:rPr lang="en-IN" sz="4400" dirty="0">
                <a:latin typeface="+mn-lt"/>
              </a:rPr>
              <a:t>Dataset Overview</a:t>
            </a:r>
          </a:p>
        </p:txBody>
      </p:sp>
      <p:sp>
        <p:nvSpPr>
          <p:cNvPr id="4" name="Rectangle 1">
            <a:extLst>
              <a:ext uri="{FF2B5EF4-FFF2-40B4-BE49-F238E27FC236}">
                <a16:creationId xmlns:a16="http://schemas.microsoft.com/office/drawing/2014/main" id="{60ECFC4E-AEED-898A-AB08-736DB9F9D3BA}"/>
              </a:ext>
            </a:extLst>
          </p:cNvPr>
          <p:cNvSpPr>
            <a:spLocks noGrp="1" noChangeArrowheads="1"/>
          </p:cNvSpPr>
          <p:nvPr>
            <p:ph idx="1"/>
          </p:nvPr>
        </p:nvSpPr>
        <p:spPr bwMode="auto">
          <a:xfrm>
            <a:off x="4328160" y="360741"/>
            <a:ext cx="755670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Dataset Summary:</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Total Records:</a:t>
            </a:r>
            <a:r>
              <a:rPr kumimoji="0" lang="en-US" altLang="en-US" sz="2000" b="0" i="0" u="none" strike="noStrike" cap="none" normalizeH="0" baseline="0" dirty="0">
                <a:ln>
                  <a:noFill/>
                </a:ln>
                <a:solidFill>
                  <a:schemeClr val="tx1"/>
                </a:solidFill>
                <a:effectLst/>
                <a:latin typeface="+mn-lt"/>
              </a:rPr>
              <a:t> 10,999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Total Features:</a:t>
            </a:r>
            <a:r>
              <a:rPr kumimoji="0" lang="en-US" altLang="en-US" sz="2000" b="0" i="0" u="none" strike="noStrike" cap="none" normalizeH="0" baseline="0" dirty="0">
                <a:ln>
                  <a:noFill/>
                </a:ln>
                <a:solidFill>
                  <a:schemeClr val="tx1"/>
                </a:solidFill>
                <a:effectLst/>
                <a:latin typeface="+mn-lt"/>
              </a:rPr>
              <a:t> 12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n-lt"/>
              </a:rPr>
              <a:t>Target Variable:</a:t>
            </a:r>
            <a:r>
              <a:rPr kumimoji="0" lang="en-US" altLang="en-US" sz="2000" b="0" i="0" u="none" strike="noStrike" cap="none" normalizeH="0" baseline="0" dirty="0">
                <a:ln>
                  <a:noFill/>
                </a:ln>
                <a:solidFill>
                  <a:schemeClr val="tx1"/>
                </a:solidFill>
                <a:effectLst/>
                <a:latin typeface="+mn-lt"/>
              </a:rPr>
              <a:t> </a:t>
            </a:r>
            <a:r>
              <a:rPr kumimoji="0" lang="en-US" altLang="en-US" sz="2000" b="0" i="0" u="none" strike="noStrike" cap="none" normalizeH="0" baseline="0" dirty="0" err="1">
                <a:ln>
                  <a:noFill/>
                </a:ln>
                <a:solidFill>
                  <a:schemeClr val="tx1"/>
                </a:solidFill>
                <a:effectLst/>
                <a:latin typeface="+mn-lt"/>
              </a:rPr>
              <a:t>Reached.on.Time_Y.N</a:t>
            </a:r>
            <a:endParaRPr kumimoji="0" lang="en-US" altLang="en-US" sz="20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n-lt"/>
              </a:rPr>
              <a:t>1 = On-time Delivery</a:t>
            </a:r>
            <a:endParaRPr kumimoji="0" lang="en-US" altLang="en-US" sz="20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n-lt"/>
              </a:rPr>
              <a:t>0 = Delayed Delivery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Key Attributes &amp; Their Importance: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n-lt"/>
              </a:rPr>
              <a:t>Warehouse_block</a:t>
            </a:r>
            <a:r>
              <a:rPr kumimoji="0" lang="en-US" altLang="en-US" sz="2000" b="0" i="0" u="none" strike="noStrike" cap="none" normalizeH="0" baseline="0" dirty="0">
                <a:ln>
                  <a:noFill/>
                </a:ln>
                <a:solidFill>
                  <a:schemeClr val="tx1"/>
                </a:solidFill>
                <a:effectLst/>
                <a:latin typeface="+mn-lt"/>
              </a:rPr>
              <a:t> – Shipment source location (A to 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n-lt"/>
              </a:rPr>
              <a:t>Mode_of_Shipment</a:t>
            </a:r>
            <a:r>
              <a:rPr kumimoji="0" lang="en-US" altLang="en-US" sz="2000" b="0" i="0" u="none" strike="noStrike" cap="none" normalizeH="0" baseline="0" dirty="0">
                <a:ln>
                  <a:noFill/>
                </a:ln>
                <a:solidFill>
                  <a:schemeClr val="tx1"/>
                </a:solidFill>
                <a:effectLst/>
                <a:latin typeface="+mn-lt"/>
              </a:rPr>
              <a:t> – Transport method (Ship, Flight, Road).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n-lt"/>
              </a:rPr>
              <a:t>Discount_offered</a:t>
            </a:r>
            <a:r>
              <a:rPr kumimoji="0" lang="en-US" altLang="en-US" sz="2000" b="0" i="0" u="none" strike="noStrike" cap="none" normalizeH="0" baseline="0" dirty="0">
                <a:ln>
                  <a:noFill/>
                </a:ln>
                <a:solidFill>
                  <a:schemeClr val="tx1"/>
                </a:solidFill>
                <a:effectLst/>
                <a:latin typeface="+mn-lt"/>
              </a:rPr>
              <a:t> – Promotional discounts applied.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n-lt"/>
              </a:rPr>
              <a:t>Product_importance</a:t>
            </a:r>
            <a:r>
              <a:rPr kumimoji="0" lang="en-US" altLang="en-US" sz="2000" b="0" i="0" u="none" strike="noStrike" cap="none" normalizeH="0" baseline="0" dirty="0">
                <a:ln>
                  <a:noFill/>
                </a:ln>
                <a:solidFill>
                  <a:schemeClr val="tx1"/>
                </a:solidFill>
                <a:effectLst/>
                <a:latin typeface="+mn-lt"/>
              </a:rPr>
              <a:t> – Importance level (Low, Medium, 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n-lt"/>
              </a:rPr>
              <a:t>Weight_in_gms</a:t>
            </a:r>
            <a:r>
              <a:rPr kumimoji="0" lang="en-US" altLang="en-US" sz="2000" b="0" i="0" u="none" strike="noStrike" cap="none" normalizeH="0" baseline="0" dirty="0">
                <a:ln>
                  <a:noFill/>
                </a:ln>
                <a:solidFill>
                  <a:schemeClr val="tx1"/>
                </a:solidFill>
                <a:effectLst/>
                <a:latin typeface="+mn-lt"/>
              </a:rPr>
              <a:t> – Product weight affecting delivery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n-lt"/>
              </a:rPr>
              <a:t>Customer_care_calls</a:t>
            </a:r>
            <a:r>
              <a:rPr kumimoji="0" lang="en-US" altLang="en-US" sz="2000" b="0" i="0" u="none" strike="noStrike" cap="none" normalizeH="0" baseline="0" dirty="0">
                <a:ln>
                  <a:noFill/>
                </a:ln>
                <a:solidFill>
                  <a:schemeClr val="tx1"/>
                </a:solidFill>
                <a:effectLst/>
                <a:latin typeface="+mn-lt"/>
              </a:rPr>
              <a:t> – Number of calls related to the order.</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rPr>
              <a:t>ID- Customer ID		</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err="1">
                <a:ln>
                  <a:noFill/>
                </a:ln>
                <a:solidFill>
                  <a:schemeClr val="tx1"/>
                </a:solidFill>
                <a:effectLst/>
                <a:latin typeface="+mn-lt"/>
              </a:rPr>
              <a:t>Customer_rating</a:t>
            </a:r>
            <a:r>
              <a:rPr kumimoji="0" lang="en-US" altLang="en-US" sz="2000" i="0" u="none" strike="noStrike" cap="none" normalizeH="0" baseline="0" dirty="0">
                <a:ln>
                  <a:noFill/>
                </a:ln>
                <a:solidFill>
                  <a:schemeClr val="tx1"/>
                </a:solidFill>
                <a:effectLst/>
                <a:latin typeface="+mn-lt"/>
              </a:rPr>
              <a:t>- Ratings given by customer	</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err="1">
                <a:ln>
                  <a:noFill/>
                </a:ln>
                <a:solidFill>
                  <a:schemeClr val="tx1"/>
                </a:solidFill>
                <a:effectLst/>
                <a:latin typeface="+mn-lt"/>
              </a:rPr>
              <a:t>Cost_of_the_Product</a:t>
            </a:r>
            <a:r>
              <a:rPr lang="en-US" altLang="en-US" sz="2000" dirty="0">
                <a:solidFill>
                  <a:schemeClr val="tx1"/>
                </a:solidFill>
                <a:latin typeface="+mn-lt"/>
              </a:rPr>
              <a:t> – Product </a:t>
            </a:r>
            <a:r>
              <a:rPr lang="en-US" altLang="en-US" sz="2000" dirty="0" err="1">
                <a:solidFill>
                  <a:schemeClr val="tx1"/>
                </a:solidFill>
                <a:latin typeface="+mn-lt"/>
              </a:rPr>
              <a:t>cose</a:t>
            </a:r>
            <a:endParaRPr lang="en-US" altLang="en-US" sz="2000" dirty="0">
              <a:solidFill>
                <a:schemeClr val="tx1"/>
              </a:solidFill>
              <a:latin typeface="+mn-lt"/>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err="1">
                <a:ln>
                  <a:noFill/>
                </a:ln>
                <a:solidFill>
                  <a:schemeClr val="tx1"/>
                </a:solidFill>
                <a:effectLst/>
                <a:latin typeface="+mn-lt"/>
              </a:rPr>
              <a:t>Prior_purchases</a:t>
            </a:r>
            <a:r>
              <a:rPr kumimoji="0" lang="en-US" altLang="en-US" sz="2000" i="0" u="none" strike="noStrike" cap="none" normalizeH="0" baseline="0" dirty="0">
                <a:ln>
                  <a:noFill/>
                </a:ln>
                <a:solidFill>
                  <a:schemeClr val="tx1"/>
                </a:solidFill>
                <a:effectLst/>
                <a:latin typeface="+mn-lt"/>
              </a:rPr>
              <a:t>- Number of prior purchase		</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mn-lt"/>
              </a:rPr>
              <a:t>Gender</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graphicFrame>
        <p:nvGraphicFramePr>
          <p:cNvPr id="2" name="Table 1">
            <a:extLst>
              <a:ext uri="{FF2B5EF4-FFF2-40B4-BE49-F238E27FC236}">
                <a16:creationId xmlns:a16="http://schemas.microsoft.com/office/drawing/2014/main" id="{8847A1FB-73A4-78A2-7A29-21503A3F2393}"/>
              </a:ext>
            </a:extLst>
          </p:cNvPr>
          <p:cNvGraphicFramePr>
            <a:graphicFrameLocks noGrp="1"/>
          </p:cNvGraphicFramePr>
          <p:nvPr>
            <p:extLst>
              <p:ext uri="{D42A27DB-BD31-4B8C-83A1-F6EECF244321}">
                <p14:modId xmlns:p14="http://schemas.microsoft.com/office/powerpoint/2010/main" val="1986144335"/>
              </p:ext>
            </p:extLst>
          </p:nvPr>
        </p:nvGraphicFramePr>
        <p:xfrm>
          <a:off x="7297271" y="1717733"/>
          <a:ext cx="4620408" cy="720668"/>
        </p:xfrm>
        <a:graphic>
          <a:graphicData uri="http://schemas.openxmlformats.org/drawingml/2006/table">
            <a:tbl>
              <a:tblPr/>
              <a:tblGrid>
                <a:gridCol w="385034">
                  <a:extLst>
                    <a:ext uri="{9D8B030D-6E8A-4147-A177-3AD203B41FA5}">
                      <a16:colId xmlns:a16="http://schemas.microsoft.com/office/drawing/2014/main" val="2826224264"/>
                    </a:ext>
                  </a:extLst>
                </a:gridCol>
                <a:gridCol w="385034">
                  <a:extLst>
                    <a:ext uri="{9D8B030D-6E8A-4147-A177-3AD203B41FA5}">
                      <a16:colId xmlns:a16="http://schemas.microsoft.com/office/drawing/2014/main" val="1024527492"/>
                    </a:ext>
                  </a:extLst>
                </a:gridCol>
                <a:gridCol w="385034">
                  <a:extLst>
                    <a:ext uri="{9D8B030D-6E8A-4147-A177-3AD203B41FA5}">
                      <a16:colId xmlns:a16="http://schemas.microsoft.com/office/drawing/2014/main" val="3197114864"/>
                    </a:ext>
                  </a:extLst>
                </a:gridCol>
                <a:gridCol w="385034">
                  <a:extLst>
                    <a:ext uri="{9D8B030D-6E8A-4147-A177-3AD203B41FA5}">
                      <a16:colId xmlns:a16="http://schemas.microsoft.com/office/drawing/2014/main" val="839645558"/>
                    </a:ext>
                  </a:extLst>
                </a:gridCol>
                <a:gridCol w="385034">
                  <a:extLst>
                    <a:ext uri="{9D8B030D-6E8A-4147-A177-3AD203B41FA5}">
                      <a16:colId xmlns:a16="http://schemas.microsoft.com/office/drawing/2014/main" val="266177248"/>
                    </a:ext>
                  </a:extLst>
                </a:gridCol>
                <a:gridCol w="385034">
                  <a:extLst>
                    <a:ext uri="{9D8B030D-6E8A-4147-A177-3AD203B41FA5}">
                      <a16:colId xmlns:a16="http://schemas.microsoft.com/office/drawing/2014/main" val="618045024"/>
                    </a:ext>
                  </a:extLst>
                </a:gridCol>
                <a:gridCol w="385034">
                  <a:extLst>
                    <a:ext uri="{9D8B030D-6E8A-4147-A177-3AD203B41FA5}">
                      <a16:colId xmlns:a16="http://schemas.microsoft.com/office/drawing/2014/main" val="986693790"/>
                    </a:ext>
                  </a:extLst>
                </a:gridCol>
                <a:gridCol w="385034">
                  <a:extLst>
                    <a:ext uri="{9D8B030D-6E8A-4147-A177-3AD203B41FA5}">
                      <a16:colId xmlns:a16="http://schemas.microsoft.com/office/drawing/2014/main" val="1319299199"/>
                    </a:ext>
                  </a:extLst>
                </a:gridCol>
                <a:gridCol w="385034">
                  <a:extLst>
                    <a:ext uri="{9D8B030D-6E8A-4147-A177-3AD203B41FA5}">
                      <a16:colId xmlns:a16="http://schemas.microsoft.com/office/drawing/2014/main" val="3194503642"/>
                    </a:ext>
                  </a:extLst>
                </a:gridCol>
                <a:gridCol w="385034">
                  <a:extLst>
                    <a:ext uri="{9D8B030D-6E8A-4147-A177-3AD203B41FA5}">
                      <a16:colId xmlns:a16="http://schemas.microsoft.com/office/drawing/2014/main" val="3716273671"/>
                    </a:ext>
                  </a:extLst>
                </a:gridCol>
                <a:gridCol w="385034">
                  <a:extLst>
                    <a:ext uri="{9D8B030D-6E8A-4147-A177-3AD203B41FA5}">
                      <a16:colId xmlns:a16="http://schemas.microsoft.com/office/drawing/2014/main" val="500743075"/>
                    </a:ext>
                  </a:extLst>
                </a:gridCol>
                <a:gridCol w="385034">
                  <a:extLst>
                    <a:ext uri="{9D8B030D-6E8A-4147-A177-3AD203B41FA5}">
                      <a16:colId xmlns:a16="http://schemas.microsoft.com/office/drawing/2014/main" val="3201052671"/>
                    </a:ext>
                  </a:extLst>
                </a:gridCol>
              </a:tblGrid>
              <a:tr h="352532">
                <a:tc>
                  <a:txBody>
                    <a:bodyPr/>
                    <a:lstStyle/>
                    <a:p>
                      <a:pPr algn="l" fontAlgn="b"/>
                      <a:r>
                        <a:rPr lang="en-IN" sz="700" b="1" i="0" u="none" strike="noStrike" dirty="0">
                          <a:solidFill>
                            <a:schemeClr val="tx1"/>
                          </a:solidFill>
                          <a:effectLst/>
                          <a:latin typeface="Calibri" panose="020F0502020204030204" pitchFamily="34" charset="0"/>
                        </a:rPr>
                        <a:t>ID</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Warehouse_block</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Mode_of_Shipment</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Customer_care_calls</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Customer_rating</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Cost_of_the_Product</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Prior_purchases</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Product_importance</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Gender</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Discount_offered</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Weight_in_gms</a:t>
                      </a:r>
                    </a:p>
                  </a:txBody>
                  <a:tcPr marL="4710" marR="4710" marT="4710" marB="0" anchor="b">
                    <a:lnL>
                      <a:noFill/>
                    </a:lnL>
                    <a:lnR>
                      <a:noFill/>
                    </a:lnR>
                    <a:lnT>
                      <a:noFill/>
                    </a:lnT>
                    <a:lnB>
                      <a:noFill/>
                    </a:lnB>
                    <a:noFill/>
                  </a:tcPr>
                </a:tc>
                <a:tc>
                  <a:txBody>
                    <a:bodyPr/>
                    <a:lstStyle/>
                    <a:p>
                      <a:pPr algn="l" fontAlgn="b"/>
                      <a:r>
                        <a:rPr lang="en-US" sz="700" b="1" i="0" u="none" strike="noStrike">
                          <a:solidFill>
                            <a:schemeClr val="tx1"/>
                          </a:solidFill>
                          <a:effectLst/>
                          <a:latin typeface="Calibri" panose="020F0502020204030204" pitchFamily="34" charset="0"/>
                        </a:rPr>
                        <a:t>Reached.on.Time_Y.N</a:t>
                      </a:r>
                    </a:p>
                  </a:txBody>
                  <a:tcPr marL="4710" marR="4710" marT="4710" marB="0" anchor="b">
                    <a:lnL>
                      <a:noFill/>
                    </a:lnL>
                    <a:lnR>
                      <a:noFill/>
                    </a:lnR>
                    <a:lnT>
                      <a:noFill/>
                    </a:lnT>
                    <a:lnB>
                      <a:noFill/>
                    </a:lnB>
                    <a:noFill/>
                  </a:tcPr>
                </a:tc>
                <a:extLst>
                  <a:ext uri="{0D108BD9-81ED-4DB2-BD59-A6C34878D82A}">
                    <a16:rowId xmlns:a16="http://schemas.microsoft.com/office/drawing/2014/main" val="10440378"/>
                  </a:ext>
                </a:extLst>
              </a:tr>
              <a:tr h="122712">
                <a:tc>
                  <a:txBody>
                    <a:bodyPr/>
                    <a:lstStyle/>
                    <a:p>
                      <a:pPr algn="r" fontAlgn="b"/>
                      <a:r>
                        <a:rPr lang="en-IN" sz="700" b="1" i="0" u="none" strike="noStrike">
                          <a:solidFill>
                            <a:schemeClr val="tx1"/>
                          </a:solidFill>
                          <a:effectLst/>
                          <a:latin typeface="Calibri" panose="020F0502020204030204" pitchFamily="34" charset="0"/>
                        </a:rPr>
                        <a:t>1</a:t>
                      </a:r>
                    </a:p>
                  </a:txBody>
                  <a:tcPr marL="4710" marR="4710" marT="4710" marB="0" anchor="b">
                    <a:lnL>
                      <a:noFill/>
                    </a:lnL>
                    <a:lnR>
                      <a:noFill/>
                    </a:lnR>
                    <a:lnT>
                      <a:noFill/>
                    </a:lnT>
                    <a:lnB>
                      <a:noFill/>
                    </a:lnB>
                    <a:noFill/>
                  </a:tcPr>
                </a:tc>
                <a:tc>
                  <a:txBody>
                    <a:bodyPr/>
                    <a:lstStyle/>
                    <a:p>
                      <a:pPr algn="l" fontAlgn="b"/>
                      <a:r>
                        <a:rPr lang="en-IN" sz="700" b="1" i="0" u="none" strike="noStrike" dirty="0">
                          <a:solidFill>
                            <a:schemeClr val="tx1"/>
                          </a:solidFill>
                          <a:effectLst/>
                          <a:latin typeface="Calibri" panose="020F0502020204030204" pitchFamily="34" charset="0"/>
                        </a:rPr>
                        <a:t>D</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Flight</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4</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2</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177</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3</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low</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F</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44</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1233</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1</a:t>
                      </a:r>
                    </a:p>
                  </a:txBody>
                  <a:tcPr marL="4710" marR="4710" marT="4710" marB="0" anchor="b">
                    <a:lnL>
                      <a:noFill/>
                    </a:lnL>
                    <a:lnR>
                      <a:noFill/>
                    </a:lnR>
                    <a:lnT>
                      <a:noFill/>
                    </a:lnT>
                    <a:lnB>
                      <a:noFill/>
                    </a:lnB>
                    <a:noFill/>
                  </a:tcPr>
                </a:tc>
                <a:extLst>
                  <a:ext uri="{0D108BD9-81ED-4DB2-BD59-A6C34878D82A}">
                    <a16:rowId xmlns:a16="http://schemas.microsoft.com/office/drawing/2014/main" val="4073968407"/>
                  </a:ext>
                </a:extLst>
              </a:tr>
              <a:tr h="122712">
                <a:tc>
                  <a:txBody>
                    <a:bodyPr/>
                    <a:lstStyle/>
                    <a:p>
                      <a:pPr algn="r" fontAlgn="b"/>
                      <a:r>
                        <a:rPr lang="en-IN" sz="700" b="1" i="0" u="none" strike="noStrike">
                          <a:solidFill>
                            <a:schemeClr val="tx1"/>
                          </a:solidFill>
                          <a:effectLst/>
                          <a:latin typeface="Calibri" panose="020F0502020204030204" pitchFamily="34" charset="0"/>
                        </a:rPr>
                        <a:t>2</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F</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Flight</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4</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5</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216</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2</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low</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M</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59</a:t>
                      </a:r>
                    </a:p>
                  </a:txBody>
                  <a:tcPr marL="4710" marR="4710" marT="4710" marB="0" anchor="b">
                    <a:lnL>
                      <a:noFill/>
                    </a:lnL>
                    <a:lnR>
                      <a:noFill/>
                    </a:lnR>
                    <a:lnT>
                      <a:noFill/>
                    </a:lnT>
                    <a:lnB>
                      <a:noFill/>
                    </a:lnB>
                    <a:noFill/>
                  </a:tcPr>
                </a:tc>
                <a:tc>
                  <a:txBody>
                    <a:bodyPr/>
                    <a:lstStyle/>
                    <a:p>
                      <a:pPr algn="r" fontAlgn="b"/>
                      <a:r>
                        <a:rPr lang="en-IN" sz="700" b="1" i="0" u="none" strike="noStrike">
                          <a:solidFill>
                            <a:schemeClr val="tx1"/>
                          </a:solidFill>
                          <a:effectLst/>
                          <a:latin typeface="Calibri" panose="020F0502020204030204" pitchFamily="34" charset="0"/>
                        </a:rPr>
                        <a:t>3088</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1</a:t>
                      </a:r>
                    </a:p>
                  </a:txBody>
                  <a:tcPr marL="4710" marR="4710" marT="4710" marB="0" anchor="b">
                    <a:lnL>
                      <a:noFill/>
                    </a:lnL>
                    <a:lnR>
                      <a:noFill/>
                    </a:lnR>
                    <a:lnT>
                      <a:noFill/>
                    </a:lnT>
                    <a:lnB>
                      <a:noFill/>
                    </a:lnB>
                    <a:noFill/>
                  </a:tcPr>
                </a:tc>
                <a:extLst>
                  <a:ext uri="{0D108BD9-81ED-4DB2-BD59-A6C34878D82A}">
                    <a16:rowId xmlns:a16="http://schemas.microsoft.com/office/drawing/2014/main" val="1790804897"/>
                  </a:ext>
                </a:extLst>
              </a:tr>
              <a:tr h="122712">
                <a:tc>
                  <a:txBody>
                    <a:bodyPr/>
                    <a:lstStyle/>
                    <a:p>
                      <a:pPr algn="r" fontAlgn="b"/>
                      <a:r>
                        <a:rPr lang="en-IN" sz="700" b="1" i="0" u="none" strike="noStrike">
                          <a:solidFill>
                            <a:schemeClr val="tx1"/>
                          </a:solidFill>
                          <a:effectLst/>
                          <a:latin typeface="Calibri" panose="020F0502020204030204" pitchFamily="34" charset="0"/>
                        </a:rPr>
                        <a:t>3</a:t>
                      </a:r>
                    </a:p>
                  </a:txBody>
                  <a:tcPr marL="4710" marR="4710" marT="4710" marB="0" anchor="b">
                    <a:lnL>
                      <a:noFill/>
                    </a:lnL>
                    <a:lnR>
                      <a:noFill/>
                    </a:lnR>
                    <a:lnT>
                      <a:noFill/>
                    </a:lnT>
                    <a:lnB>
                      <a:noFill/>
                    </a:lnB>
                    <a:noFill/>
                  </a:tcPr>
                </a:tc>
                <a:tc>
                  <a:txBody>
                    <a:bodyPr/>
                    <a:lstStyle/>
                    <a:p>
                      <a:pPr algn="l" fontAlgn="b"/>
                      <a:r>
                        <a:rPr lang="en-IN" sz="700" b="1" i="0" u="none" strike="noStrike">
                          <a:solidFill>
                            <a:schemeClr val="tx1"/>
                          </a:solidFill>
                          <a:effectLst/>
                          <a:latin typeface="Calibri" panose="020F0502020204030204" pitchFamily="34" charset="0"/>
                        </a:rPr>
                        <a:t>A</a:t>
                      </a:r>
                    </a:p>
                  </a:txBody>
                  <a:tcPr marL="4710" marR="4710" marT="4710" marB="0" anchor="b">
                    <a:lnL>
                      <a:noFill/>
                    </a:lnL>
                    <a:lnR>
                      <a:noFill/>
                    </a:lnR>
                    <a:lnT>
                      <a:noFill/>
                    </a:lnT>
                    <a:lnB>
                      <a:noFill/>
                    </a:lnB>
                    <a:noFill/>
                  </a:tcPr>
                </a:tc>
                <a:tc>
                  <a:txBody>
                    <a:bodyPr/>
                    <a:lstStyle/>
                    <a:p>
                      <a:pPr algn="l" fontAlgn="b"/>
                      <a:r>
                        <a:rPr lang="en-IN" sz="700" b="1" i="0" u="none" strike="noStrike" dirty="0">
                          <a:solidFill>
                            <a:schemeClr val="tx1"/>
                          </a:solidFill>
                          <a:effectLst/>
                          <a:latin typeface="Calibri" panose="020F0502020204030204" pitchFamily="34" charset="0"/>
                        </a:rPr>
                        <a:t>Flight</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2</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2</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183</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4</a:t>
                      </a:r>
                    </a:p>
                  </a:txBody>
                  <a:tcPr marL="4710" marR="4710" marT="4710" marB="0" anchor="b">
                    <a:lnL>
                      <a:noFill/>
                    </a:lnL>
                    <a:lnR>
                      <a:noFill/>
                    </a:lnR>
                    <a:lnT>
                      <a:noFill/>
                    </a:lnT>
                    <a:lnB>
                      <a:noFill/>
                    </a:lnB>
                    <a:noFill/>
                  </a:tcPr>
                </a:tc>
                <a:tc>
                  <a:txBody>
                    <a:bodyPr/>
                    <a:lstStyle/>
                    <a:p>
                      <a:pPr algn="l" fontAlgn="b"/>
                      <a:r>
                        <a:rPr lang="en-IN" sz="700" b="1" i="0" u="none" strike="noStrike" dirty="0">
                          <a:solidFill>
                            <a:schemeClr val="tx1"/>
                          </a:solidFill>
                          <a:effectLst/>
                          <a:latin typeface="Calibri" panose="020F0502020204030204" pitchFamily="34" charset="0"/>
                        </a:rPr>
                        <a:t>low</a:t>
                      </a:r>
                    </a:p>
                  </a:txBody>
                  <a:tcPr marL="4710" marR="4710" marT="4710" marB="0" anchor="b">
                    <a:lnL>
                      <a:noFill/>
                    </a:lnL>
                    <a:lnR>
                      <a:noFill/>
                    </a:lnR>
                    <a:lnT>
                      <a:noFill/>
                    </a:lnT>
                    <a:lnB>
                      <a:noFill/>
                    </a:lnB>
                    <a:noFill/>
                  </a:tcPr>
                </a:tc>
                <a:tc>
                  <a:txBody>
                    <a:bodyPr/>
                    <a:lstStyle/>
                    <a:p>
                      <a:pPr algn="l" fontAlgn="b"/>
                      <a:r>
                        <a:rPr lang="en-IN" sz="700" b="1" i="0" u="none" strike="noStrike" dirty="0">
                          <a:solidFill>
                            <a:schemeClr val="tx1"/>
                          </a:solidFill>
                          <a:effectLst/>
                          <a:latin typeface="Calibri" panose="020F0502020204030204" pitchFamily="34" charset="0"/>
                        </a:rPr>
                        <a:t>M</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48</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3374</a:t>
                      </a:r>
                    </a:p>
                  </a:txBody>
                  <a:tcPr marL="4710" marR="4710" marT="4710" marB="0" anchor="b">
                    <a:lnL>
                      <a:noFill/>
                    </a:lnL>
                    <a:lnR>
                      <a:noFill/>
                    </a:lnR>
                    <a:lnT>
                      <a:noFill/>
                    </a:lnT>
                    <a:lnB>
                      <a:noFill/>
                    </a:lnB>
                    <a:noFill/>
                  </a:tcPr>
                </a:tc>
                <a:tc>
                  <a:txBody>
                    <a:bodyPr/>
                    <a:lstStyle/>
                    <a:p>
                      <a:pPr algn="r" fontAlgn="b"/>
                      <a:r>
                        <a:rPr lang="en-IN" sz="700" b="1" i="0" u="none" strike="noStrike" dirty="0">
                          <a:solidFill>
                            <a:schemeClr val="tx1"/>
                          </a:solidFill>
                          <a:effectLst/>
                          <a:latin typeface="Calibri" panose="020F0502020204030204" pitchFamily="34" charset="0"/>
                        </a:rPr>
                        <a:t>1</a:t>
                      </a:r>
                    </a:p>
                  </a:txBody>
                  <a:tcPr marL="4710" marR="4710" marT="4710" marB="0" anchor="b">
                    <a:lnL>
                      <a:noFill/>
                    </a:lnL>
                    <a:lnR>
                      <a:noFill/>
                    </a:lnR>
                    <a:lnT>
                      <a:noFill/>
                    </a:lnT>
                    <a:lnB>
                      <a:noFill/>
                    </a:lnB>
                    <a:noFill/>
                  </a:tcPr>
                </a:tc>
                <a:extLst>
                  <a:ext uri="{0D108BD9-81ED-4DB2-BD59-A6C34878D82A}">
                    <a16:rowId xmlns:a16="http://schemas.microsoft.com/office/drawing/2014/main" val="4140449364"/>
                  </a:ext>
                </a:extLst>
              </a:tr>
            </a:tbl>
          </a:graphicData>
        </a:graphic>
      </p:graphicFrame>
    </p:spTree>
    <p:extLst>
      <p:ext uri="{BB962C8B-B14F-4D97-AF65-F5344CB8AC3E}">
        <p14:creationId xmlns:p14="http://schemas.microsoft.com/office/powerpoint/2010/main" val="405349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275088-8B79-0725-03BC-ABE0608103DA}"/>
              </a:ext>
            </a:extLst>
          </p:cNvPr>
          <p:cNvSpPr>
            <a:spLocks noGrp="1"/>
          </p:cNvSpPr>
          <p:nvPr>
            <p:ph type="title"/>
          </p:nvPr>
        </p:nvSpPr>
        <p:spPr>
          <a:xfrm>
            <a:off x="365760" y="2049670"/>
            <a:ext cx="3489960" cy="2562226"/>
          </a:xfrm>
        </p:spPr>
        <p:txBody>
          <a:bodyPr>
            <a:normAutofit/>
          </a:bodyPr>
          <a:lstStyle/>
          <a:p>
            <a:pPr algn="ctr"/>
            <a:r>
              <a:rPr lang="en-IN" sz="4400" dirty="0">
                <a:latin typeface="+mn-lt"/>
              </a:rPr>
              <a:t>Data Preprocessing</a:t>
            </a:r>
          </a:p>
        </p:txBody>
      </p:sp>
      <p:sp>
        <p:nvSpPr>
          <p:cNvPr id="4" name="Rectangle 1">
            <a:extLst>
              <a:ext uri="{FF2B5EF4-FFF2-40B4-BE49-F238E27FC236}">
                <a16:creationId xmlns:a16="http://schemas.microsoft.com/office/drawing/2014/main" id="{144529F6-AF2F-2CF8-493D-4ACD6809E2F1}"/>
              </a:ext>
            </a:extLst>
          </p:cNvPr>
          <p:cNvSpPr>
            <a:spLocks noGrp="1" noChangeArrowheads="1"/>
          </p:cNvSpPr>
          <p:nvPr>
            <p:ph idx="1"/>
          </p:nvPr>
        </p:nvSpPr>
        <p:spPr bwMode="auto">
          <a:xfrm>
            <a:off x="4541521" y="665659"/>
            <a:ext cx="7589521"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Why Data Preprocessing?</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Improves data quality for better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Handles inconsistencies, missing values, and categorical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chemeClr val="tx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Handling Missing Values: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mn-lt"/>
              </a:rPr>
              <a:t>Checked for missing values using </a:t>
            </a:r>
            <a:r>
              <a:rPr kumimoji="0" lang="en-US" altLang="en-US" sz="2200" b="0" i="0" u="none" strike="noStrike" cap="none" normalizeH="0" baseline="0" dirty="0">
                <a:ln>
                  <a:noFill/>
                </a:ln>
                <a:solidFill>
                  <a:schemeClr val="tx1"/>
                </a:solidFill>
                <a:effectLst/>
                <a:latin typeface="+mn-lt"/>
                <a:sym typeface="Wingdings" panose="05000000000000000000" pitchFamily="2" charset="2"/>
              </a:rPr>
              <a:t></a:t>
            </a:r>
            <a:r>
              <a:rPr lang="en-US" altLang="en-US" sz="2200" dirty="0">
                <a:solidFill>
                  <a:schemeClr val="tx1"/>
                </a:solidFill>
                <a:latin typeface="+mn-lt"/>
                <a:sym typeface="Wingdings" panose="05000000000000000000" pitchFamily="2" charset="2"/>
              </a:rPr>
              <a:t>[</a:t>
            </a:r>
            <a:r>
              <a:rPr kumimoji="0" lang="en-US" altLang="en-US" sz="2200" b="0" i="0" u="none" strike="noStrike" cap="none" normalizeH="0" baseline="0" dirty="0" err="1">
                <a:ln>
                  <a:noFill/>
                </a:ln>
                <a:solidFill>
                  <a:schemeClr val="tx1"/>
                </a:solidFill>
                <a:effectLst/>
                <a:latin typeface="+mn-lt"/>
              </a:rPr>
              <a:t>df.isnull</a:t>
            </a:r>
            <a:r>
              <a:rPr kumimoji="0" lang="en-US" altLang="en-US" sz="2200" b="0" i="0" u="none" strike="noStrike" cap="none" normalizeH="0" baseline="0" dirty="0">
                <a:ln>
                  <a:noFill/>
                </a:ln>
                <a:solidFill>
                  <a:schemeClr val="tx1"/>
                </a:solidFill>
                <a:effectLst/>
                <a:latin typeface="+mn-lt"/>
              </a:rPr>
              <a:t>().sum()</a:t>
            </a:r>
            <a:r>
              <a:rPr lang="en-US" altLang="en-US" sz="2200" dirty="0">
                <a:solidFill>
                  <a:schemeClr val="tx1"/>
                </a:solidFill>
                <a:latin typeface="+mn-lt"/>
              </a:rPr>
              <a:t>]</a:t>
            </a: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mn-lt"/>
              </a:rPr>
              <a:t>No missing values </a:t>
            </a:r>
            <a:r>
              <a:rPr kumimoji="0" lang="en-US" altLang="en-US" sz="2200" i="0" u="none" strike="noStrike" cap="none" normalizeH="0" baseline="0" dirty="0">
                <a:ln>
                  <a:noFill/>
                </a:ln>
                <a:solidFill>
                  <a:schemeClr val="tx1"/>
                </a:solidFill>
                <a:effectLst/>
                <a:latin typeface="+mn-lt"/>
              </a:rPr>
              <a:t>found in the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Encoding Categorical Variables: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Converted categorical variables into numerical format for model training: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a:ln>
                  <a:noFill/>
                </a:ln>
                <a:solidFill>
                  <a:schemeClr val="tx1"/>
                </a:solidFill>
                <a:effectLst/>
                <a:latin typeface="+mn-lt"/>
              </a:rPr>
              <a:t>Mode_of_Shipment</a:t>
            </a:r>
            <a:r>
              <a:rPr kumimoji="0" lang="en-US" altLang="en-US" sz="2200" b="0" i="0" u="none" strike="noStrike" cap="none" normalizeH="0" baseline="0" dirty="0">
                <a:ln>
                  <a:noFill/>
                </a:ln>
                <a:solidFill>
                  <a:schemeClr val="tx1"/>
                </a:solidFill>
                <a:effectLst/>
                <a:latin typeface="+mn-lt"/>
              </a:rPr>
              <a:t>, </a:t>
            </a:r>
            <a:r>
              <a:rPr kumimoji="0" lang="en-US" altLang="en-US" sz="2200" b="0" i="0" u="none" strike="noStrike" cap="none" normalizeH="0" baseline="0" dirty="0" err="1">
                <a:ln>
                  <a:noFill/>
                </a:ln>
                <a:solidFill>
                  <a:schemeClr val="tx1"/>
                </a:solidFill>
                <a:effectLst/>
                <a:latin typeface="+mn-lt"/>
              </a:rPr>
              <a:t>Warehouse_block</a:t>
            </a:r>
            <a:r>
              <a:rPr kumimoji="0" lang="en-US" altLang="en-US" sz="2200" b="0" i="0" u="none" strike="noStrike" cap="none" normalizeH="0" baseline="0" dirty="0">
                <a:ln>
                  <a:noFill/>
                </a:ln>
                <a:solidFill>
                  <a:schemeClr val="tx1"/>
                </a:solidFill>
                <a:effectLst/>
                <a:latin typeface="+mn-lt"/>
              </a:rPr>
              <a:t>, </a:t>
            </a:r>
            <a:r>
              <a:rPr kumimoji="0" lang="en-US" altLang="en-US" sz="2200" b="0" i="0" u="none" strike="noStrike" cap="none" normalizeH="0" baseline="0" dirty="0" err="1">
                <a:ln>
                  <a:noFill/>
                </a:ln>
                <a:solidFill>
                  <a:schemeClr val="tx1"/>
                </a:solidFill>
                <a:effectLst/>
                <a:latin typeface="+mn-lt"/>
              </a:rPr>
              <a:t>Product_importance</a:t>
            </a:r>
            <a:endParaRPr kumimoji="0" lang="en-US" altLang="en-US" sz="22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mn-lt"/>
              </a:rPr>
              <a:t>Used </a:t>
            </a:r>
            <a:r>
              <a:rPr kumimoji="0" lang="en-US" altLang="en-US" sz="2200" b="1" i="0" u="none" strike="noStrike" cap="none" normalizeH="0" baseline="0" dirty="0">
                <a:ln>
                  <a:noFill/>
                </a:ln>
                <a:solidFill>
                  <a:schemeClr val="tx1"/>
                </a:solidFill>
                <a:effectLst/>
                <a:latin typeface="+mn-lt"/>
              </a:rPr>
              <a:t>Label Encoding</a:t>
            </a:r>
            <a:r>
              <a:rPr kumimoji="0" lang="en-US" altLang="en-US" sz="2200" b="0" i="0" u="none" strike="noStrike" cap="none" normalizeH="0" baseline="0" dirty="0">
                <a:ln>
                  <a:noFill/>
                </a:ln>
                <a:solidFill>
                  <a:schemeClr val="tx1"/>
                </a:solidFill>
                <a:effectLst/>
                <a:latin typeface="+mn-lt"/>
              </a:rPr>
              <a:t> where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25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5CF4D2-83A3-E4E3-A0F2-17BB3DE9C184}"/>
              </a:ext>
            </a:extLst>
          </p:cNvPr>
          <p:cNvSpPr>
            <a:spLocks noGrp="1"/>
          </p:cNvSpPr>
          <p:nvPr>
            <p:ph idx="1"/>
          </p:nvPr>
        </p:nvSpPr>
        <p:spPr>
          <a:xfrm>
            <a:off x="4455269" y="603667"/>
            <a:ext cx="7340491" cy="4745574"/>
          </a:xfrm>
        </p:spPr>
        <p:txBody>
          <a:bodyPr>
            <a:normAutofit lnSpcReduction="10000"/>
          </a:bodyPr>
          <a:lstStyle/>
          <a:p>
            <a:pPr marL="0" indent="0">
              <a:buNone/>
            </a:pPr>
            <a:r>
              <a:rPr lang="en-US" sz="2400" b="1" dirty="0">
                <a:solidFill>
                  <a:schemeClr val="tx1"/>
                </a:solidFill>
                <a:latin typeface="+mn-lt"/>
              </a:rPr>
              <a:t>Outlier Detection &amp; Handling Findings:</a:t>
            </a:r>
          </a:p>
          <a:p>
            <a:pPr marL="0" indent="0">
              <a:buNone/>
            </a:pPr>
            <a:r>
              <a:rPr lang="en-US" sz="2200" dirty="0">
                <a:solidFill>
                  <a:schemeClr val="tx1"/>
                </a:solidFill>
                <a:latin typeface="+mn-lt"/>
              </a:rPr>
              <a:t>Discount Offered had 2,209 outliers (not treated).Prior Purchases had 1,003 outliers, handled using Robust Scaler.</a:t>
            </a:r>
          </a:p>
          <a:p>
            <a:pPr marL="0" indent="0">
              <a:buNone/>
            </a:pPr>
            <a:endParaRPr lang="en-US" sz="2200" dirty="0">
              <a:latin typeface="+mn-lt"/>
            </a:endParaRPr>
          </a:p>
          <a:p>
            <a:pPr marL="0" indent="0">
              <a:buNone/>
            </a:pPr>
            <a:r>
              <a:rPr lang="en-US" sz="2400" b="1" dirty="0">
                <a:solidFill>
                  <a:schemeClr val="tx1"/>
                </a:solidFill>
                <a:latin typeface="+mn-lt"/>
              </a:rPr>
              <a:t>Why not remove discount outliers?</a:t>
            </a:r>
          </a:p>
          <a:p>
            <a:pPr marL="0" indent="0">
              <a:buNone/>
            </a:pPr>
            <a:r>
              <a:rPr lang="en-US" sz="2200" dirty="0">
                <a:solidFill>
                  <a:schemeClr val="tx1"/>
                </a:solidFill>
                <a:latin typeface="+mn-lt"/>
              </a:rPr>
              <a:t>Discounts can be high due to business strategy, removing them may lose critical insights.</a:t>
            </a:r>
          </a:p>
          <a:p>
            <a:pPr marL="0" indent="0">
              <a:buNone/>
            </a:pPr>
            <a:endParaRPr lang="en-US" sz="2200" dirty="0">
              <a:latin typeface="+mn-lt"/>
            </a:endParaRPr>
          </a:p>
          <a:p>
            <a:pPr marL="0" indent="0">
              <a:buNone/>
            </a:pPr>
            <a:r>
              <a:rPr lang="en-US" sz="2400" b="1" dirty="0">
                <a:solidFill>
                  <a:schemeClr val="tx1"/>
                </a:solidFill>
                <a:latin typeface="+mn-lt"/>
              </a:rPr>
              <a:t>Feature Scaling: </a:t>
            </a:r>
          </a:p>
          <a:p>
            <a:pPr marL="0" indent="0">
              <a:buNone/>
            </a:pPr>
            <a:r>
              <a:rPr lang="en-US" sz="2200" dirty="0">
                <a:solidFill>
                  <a:schemeClr val="tx1"/>
                </a:solidFill>
                <a:latin typeface="+mn-lt"/>
              </a:rPr>
              <a:t>Applied Standardization (Z-score Normalization) to </a:t>
            </a:r>
            <a:r>
              <a:rPr lang="en-US" sz="2200" dirty="0" err="1">
                <a:solidFill>
                  <a:schemeClr val="tx1"/>
                </a:solidFill>
                <a:latin typeface="+mn-lt"/>
              </a:rPr>
              <a:t>Weight_in_gms</a:t>
            </a:r>
            <a:r>
              <a:rPr lang="en-US" sz="2200" dirty="0">
                <a:solidFill>
                  <a:schemeClr val="tx1"/>
                </a:solidFill>
                <a:latin typeface="+mn-lt"/>
              </a:rPr>
              <a:t> and </a:t>
            </a:r>
            <a:r>
              <a:rPr lang="en-US" sz="2200" dirty="0" err="1">
                <a:solidFill>
                  <a:schemeClr val="tx1"/>
                </a:solidFill>
                <a:latin typeface="+mn-lt"/>
              </a:rPr>
              <a:t>Cost_of_the_Product</a:t>
            </a:r>
            <a:r>
              <a:rPr lang="en-US" sz="2200" dirty="0">
                <a:solidFill>
                  <a:schemeClr val="tx1"/>
                </a:solidFill>
                <a:latin typeface="+mn-lt"/>
              </a:rPr>
              <a:t>.</a:t>
            </a:r>
          </a:p>
          <a:p>
            <a:pPr marL="0" indent="0">
              <a:buNone/>
            </a:pPr>
            <a:r>
              <a:rPr lang="en-US" sz="2200" dirty="0">
                <a:solidFill>
                  <a:schemeClr val="tx1"/>
                </a:solidFill>
                <a:latin typeface="+mn-lt"/>
              </a:rPr>
              <a:t>Ensures all numerical values are on the same scale. Train-Test Split80% Training Data20% Testing Data</a:t>
            </a:r>
            <a:endParaRPr lang="en-IN" sz="2200" dirty="0">
              <a:solidFill>
                <a:schemeClr val="tx1"/>
              </a:solidFill>
              <a:latin typeface="+mn-lt"/>
            </a:endParaRPr>
          </a:p>
        </p:txBody>
      </p:sp>
      <p:sp>
        <p:nvSpPr>
          <p:cNvPr id="3" name="Title 2">
            <a:extLst>
              <a:ext uri="{FF2B5EF4-FFF2-40B4-BE49-F238E27FC236}">
                <a16:creationId xmlns:a16="http://schemas.microsoft.com/office/drawing/2014/main" id="{68C5B6F5-720F-5F2E-262D-98A2EFCFF078}"/>
              </a:ext>
            </a:extLst>
          </p:cNvPr>
          <p:cNvSpPr>
            <a:spLocks noGrp="1"/>
          </p:cNvSpPr>
          <p:nvPr>
            <p:ph type="title"/>
          </p:nvPr>
        </p:nvSpPr>
        <p:spPr>
          <a:xfrm>
            <a:off x="259080" y="2049670"/>
            <a:ext cx="3596640" cy="2562226"/>
          </a:xfrm>
        </p:spPr>
        <p:txBody>
          <a:bodyPr>
            <a:normAutofit/>
          </a:bodyPr>
          <a:lstStyle/>
          <a:p>
            <a:pPr algn="ctr"/>
            <a:r>
              <a:rPr lang="en-IN" sz="4400" dirty="0">
                <a:latin typeface="+mn-lt"/>
              </a:rPr>
              <a:t>Data Preprocessing</a:t>
            </a:r>
          </a:p>
        </p:txBody>
      </p:sp>
    </p:spTree>
    <p:extLst>
      <p:ext uri="{BB962C8B-B14F-4D97-AF65-F5344CB8AC3E}">
        <p14:creationId xmlns:p14="http://schemas.microsoft.com/office/powerpoint/2010/main" val="134329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4E9-1F0C-2A15-7194-9C3291732A8F}"/>
              </a:ext>
            </a:extLst>
          </p:cNvPr>
          <p:cNvSpPr>
            <a:spLocks noGrp="1"/>
          </p:cNvSpPr>
          <p:nvPr>
            <p:ph type="title"/>
          </p:nvPr>
        </p:nvSpPr>
        <p:spPr>
          <a:xfrm>
            <a:off x="335281" y="191882"/>
            <a:ext cx="11116874" cy="606841"/>
          </a:xfrm>
        </p:spPr>
        <p:txBody>
          <a:bodyPr>
            <a:normAutofit/>
          </a:bodyPr>
          <a:lstStyle/>
          <a:p>
            <a:r>
              <a:rPr lang="en-IN" sz="4400" dirty="0"/>
              <a:t>Exploratory Data Analysis</a:t>
            </a:r>
          </a:p>
        </p:txBody>
      </p:sp>
      <p:sp>
        <p:nvSpPr>
          <p:cNvPr id="3" name="Content Placeholder 2">
            <a:extLst>
              <a:ext uri="{FF2B5EF4-FFF2-40B4-BE49-F238E27FC236}">
                <a16:creationId xmlns:a16="http://schemas.microsoft.com/office/drawing/2014/main" id="{C83B62C9-7371-E098-616F-234CF10EDC68}"/>
              </a:ext>
            </a:extLst>
          </p:cNvPr>
          <p:cNvSpPr>
            <a:spLocks noGrp="1"/>
          </p:cNvSpPr>
          <p:nvPr>
            <p:ph sz="half" idx="1"/>
          </p:nvPr>
        </p:nvSpPr>
        <p:spPr>
          <a:xfrm>
            <a:off x="228601" y="1082040"/>
            <a:ext cx="5791200" cy="4977237"/>
          </a:xfrm>
        </p:spPr>
        <p:txBody>
          <a:bodyPr>
            <a:normAutofit lnSpcReduction="10000"/>
          </a:bodyPr>
          <a:lstStyle/>
          <a:p>
            <a:pPr marL="0" indent="0">
              <a:buNone/>
            </a:pPr>
            <a:endParaRPr lang="en-US" sz="2200" b="1" dirty="0">
              <a:latin typeface="+mn-lt"/>
            </a:endParaRPr>
          </a:p>
          <a:p>
            <a:pPr marL="0" indent="0">
              <a:buNone/>
            </a:pPr>
            <a:endParaRPr lang="en-US" sz="2200" b="1" dirty="0">
              <a:latin typeface="+mn-lt"/>
            </a:endParaRPr>
          </a:p>
          <a:p>
            <a:pPr marL="0" indent="0">
              <a:buNone/>
            </a:pPr>
            <a:endParaRPr lang="en-US" sz="2200" b="1" dirty="0">
              <a:latin typeface="+mn-lt"/>
            </a:endParaRPr>
          </a:p>
          <a:p>
            <a:pPr marL="0" indent="0">
              <a:buNone/>
            </a:pPr>
            <a:endParaRPr lang="en-US" sz="2200" b="1" dirty="0">
              <a:latin typeface="+mn-lt"/>
            </a:endParaRPr>
          </a:p>
          <a:p>
            <a:pPr marL="0" indent="0">
              <a:buNone/>
            </a:pPr>
            <a:endParaRPr lang="en-US" sz="2200" b="1" dirty="0">
              <a:latin typeface="+mn-lt"/>
            </a:endParaRPr>
          </a:p>
          <a:p>
            <a:pPr marL="0" indent="0">
              <a:buNone/>
            </a:pPr>
            <a:endParaRPr lang="en-US" sz="2200" b="1" dirty="0">
              <a:latin typeface="+mn-lt"/>
            </a:endParaRPr>
          </a:p>
          <a:p>
            <a:pPr marL="0" indent="0">
              <a:buNone/>
            </a:pPr>
            <a:endParaRPr lang="en-US" sz="2200" b="1" dirty="0">
              <a:latin typeface="+mn-lt"/>
            </a:endParaRPr>
          </a:p>
          <a:p>
            <a:pPr marL="0" indent="0">
              <a:buNone/>
            </a:pPr>
            <a:endParaRPr lang="en-US" sz="2200" b="1" dirty="0">
              <a:latin typeface="+mn-lt"/>
            </a:endParaRPr>
          </a:p>
          <a:p>
            <a:pPr marL="0" indent="0">
              <a:buNone/>
            </a:pPr>
            <a:r>
              <a:rPr lang="en-US" sz="2200" b="1" dirty="0">
                <a:solidFill>
                  <a:schemeClr val="tx1"/>
                </a:solidFill>
                <a:latin typeface="+mn-lt"/>
              </a:rPr>
              <a:t>Discount vs Order Count &amp; Delivery:</a:t>
            </a:r>
          </a:p>
          <a:p>
            <a:pPr>
              <a:buFont typeface="Arial" panose="020B0604020202020204" pitchFamily="34" charset="0"/>
              <a:buChar char="•"/>
            </a:pPr>
            <a:r>
              <a:rPr lang="en-US" sz="2000" dirty="0">
                <a:solidFill>
                  <a:schemeClr val="tx1"/>
                </a:solidFill>
                <a:latin typeface="+mn-lt"/>
              </a:rPr>
              <a:t>Most orders occur with </a:t>
            </a:r>
            <a:r>
              <a:rPr lang="en-US" sz="2000" b="1" dirty="0">
                <a:solidFill>
                  <a:schemeClr val="tx1"/>
                </a:solidFill>
                <a:latin typeface="+mn-lt"/>
              </a:rPr>
              <a:t>0-10% discount</a:t>
            </a:r>
            <a:r>
              <a:rPr lang="en-US" sz="2000" dirty="0">
                <a:solidFill>
                  <a:schemeClr val="tx1"/>
                </a:solidFill>
                <a:latin typeface="+mn-lt"/>
              </a:rPr>
              <a:t>; higher discounts have fewer orders.</a:t>
            </a:r>
          </a:p>
          <a:p>
            <a:pPr>
              <a:buFont typeface="Arial" panose="020B0604020202020204" pitchFamily="34" charset="0"/>
              <a:buChar char="•"/>
            </a:pPr>
            <a:r>
              <a:rPr lang="en-US" sz="2000" dirty="0">
                <a:solidFill>
                  <a:schemeClr val="tx1"/>
                </a:solidFill>
                <a:latin typeface="+mn-lt"/>
              </a:rPr>
              <a:t>Late deliveries are frequent in the </a:t>
            </a:r>
            <a:r>
              <a:rPr lang="en-US" sz="2000" b="1" dirty="0">
                <a:solidFill>
                  <a:schemeClr val="tx1"/>
                </a:solidFill>
                <a:latin typeface="+mn-lt"/>
              </a:rPr>
              <a:t>0-10% discount range</a:t>
            </a:r>
            <a:r>
              <a:rPr lang="en-US" sz="2000" dirty="0">
                <a:solidFill>
                  <a:schemeClr val="tx1"/>
                </a:solidFill>
                <a:latin typeface="+mn-lt"/>
              </a:rPr>
              <a:t>.</a:t>
            </a:r>
          </a:p>
        </p:txBody>
      </p:sp>
      <p:sp>
        <p:nvSpPr>
          <p:cNvPr id="7" name="TextBox 6">
            <a:extLst>
              <a:ext uri="{FF2B5EF4-FFF2-40B4-BE49-F238E27FC236}">
                <a16:creationId xmlns:a16="http://schemas.microsoft.com/office/drawing/2014/main" id="{ABE47A1B-5301-9450-87FA-5A43396F01FB}"/>
              </a:ext>
            </a:extLst>
          </p:cNvPr>
          <p:cNvSpPr txBox="1"/>
          <p:nvPr/>
        </p:nvSpPr>
        <p:spPr>
          <a:xfrm>
            <a:off x="6400800" y="4182003"/>
            <a:ext cx="5791200" cy="1306512"/>
          </a:xfrm>
          <a:prstGeom prst="rect">
            <a:avLst/>
          </a:prstGeom>
          <a:noFill/>
        </p:spPr>
        <p:txBody>
          <a:bodyPr wrap="square" rtlCol="0">
            <a:spAutoFit/>
          </a:bodyPr>
          <a:lstStyle/>
          <a:p>
            <a:r>
              <a:rPr lang="en-US" sz="2200" b="1" dirty="0"/>
              <a:t>Customer Care Calls vs Cost Range:</a:t>
            </a:r>
          </a:p>
          <a:p>
            <a:pPr>
              <a:lnSpc>
                <a:spcPct val="150000"/>
              </a:lnSpc>
              <a:buFont typeface="Arial" panose="020B0604020202020204" pitchFamily="34" charset="0"/>
              <a:buChar char="•"/>
            </a:pPr>
            <a:r>
              <a:rPr lang="en-US" sz="2000" b="1" dirty="0"/>
              <a:t>₹200-250</a:t>
            </a:r>
            <a:r>
              <a:rPr lang="en-US" sz="2000" dirty="0"/>
              <a:t> orders generate the most customer calls.</a:t>
            </a:r>
          </a:p>
          <a:p>
            <a:pPr>
              <a:lnSpc>
                <a:spcPct val="150000"/>
              </a:lnSpc>
              <a:buFont typeface="Arial" panose="020B0604020202020204" pitchFamily="34" charset="0"/>
              <a:buChar char="•"/>
            </a:pPr>
            <a:r>
              <a:rPr lang="en-US" sz="2000" dirty="0"/>
              <a:t>Calls decrease as </a:t>
            </a:r>
            <a:r>
              <a:rPr lang="en-US" sz="2000" b="1" dirty="0"/>
              <a:t>cost range drops</a:t>
            </a:r>
            <a:r>
              <a:rPr lang="en-US" sz="2000" dirty="0"/>
              <a:t>.</a:t>
            </a:r>
          </a:p>
        </p:txBody>
      </p:sp>
      <p:pic>
        <p:nvPicPr>
          <p:cNvPr id="9" name="Picture 8">
            <a:extLst>
              <a:ext uri="{FF2B5EF4-FFF2-40B4-BE49-F238E27FC236}">
                <a16:creationId xmlns:a16="http://schemas.microsoft.com/office/drawing/2014/main" id="{00CB41CD-7268-BBAA-A32C-A791E5CC4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361" y="883335"/>
            <a:ext cx="5791199" cy="3383468"/>
          </a:xfrm>
          <a:prstGeom prst="rect">
            <a:avLst/>
          </a:prstGeom>
        </p:spPr>
      </p:pic>
      <p:pic>
        <p:nvPicPr>
          <p:cNvPr id="10" name="Picture 9">
            <a:extLst>
              <a:ext uri="{FF2B5EF4-FFF2-40B4-BE49-F238E27FC236}">
                <a16:creationId xmlns:a16="http://schemas.microsoft.com/office/drawing/2014/main" id="{3C4DA5E2-09D6-AEE1-E9E0-99F6AD176B87}"/>
              </a:ext>
            </a:extLst>
          </p:cNvPr>
          <p:cNvPicPr>
            <a:picLocks noChangeAspect="1"/>
          </p:cNvPicPr>
          <p:nvPr/>
        </p:nvPicPr>
        <p:blipFill>
          <a:blip r:embed="rId3"/>
          <a:stretch>
            <a:fillRect/>
          </a:stretch>
        </p:blipFill>
        <p:spPr>
          <a:xfrm>
            <a:off x="472440" y="1082040"/>
            <a:ext cx="5175325" cy="3124636"/>
          </a:xfrm>
          <a:prstGeom prst="rect">
            <a:avLst/>
          </a:prstGeom>
        </p:spPr>
      </p:pic>
    </p:spTree>
    <p:extLst>
      <p:ext uri="{BB962C8B-B14F-4D97-AF65-F5344CB8AC3E}">
        <p14:creationId xmlns:p14="http://schemas.microsoft.com/office/powerpoint/2010/main" val="233247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DE4A-1375-E326-4197-B30D1FFCFF66}"/>
              </a:ext>
            </a:extLst>
          </p:cNvPr>
          <p:cNvSpPr>
            <a:spLocks noGrp="1"/>
          </p:cNvSpPr>
          <p:nvPr>
            <p:ph type="title"/>
          </p:nvPr>
        </p:nvSpPr>
        <p:spPr>
          <a:xfrm>
            <a:off x="343601" y="185948"/>
            <a:ext cx="10834233" cy="612775"/>
          </a:xfrm>
        </p:spPr>
        <p:txBody>
          <a:bodyPr>
            <a:normAutofit/>
          </a:bodyPr>
          <a:lstStyle/>
          <a:p>
            <a:r>
              <a:rPr lang="en-IN" sz="4400" dirty="0"/>
              <a:t>Exploratory Data Analysis</a:t>
            </a:r>
          </a:p>
        </p:txBody>
      </p:sp>
      <p:sp>
        <p:nvSpPr>
          <p:cNvPr id="3" name="Content Placeholder 2">
            <a:extLst>
              <a:ext uri="{FF2B5EF4-FFF2-40B4-BE49-F238E27FC236}">
                <a16:creationId xmlns:a16="http://schemas.microsoft.com/office/drawing/2014/main" id="{2FD11A57-233F-7012-6EA2-B492482CFDF3}"/>
              </a:ext>
            </a:extLst>
          </p:cNvPr>
          <p:cNvSpPr>
            <a:spLocks noGrp="1"/>
          </p:cNvSpPr>
          <p:nvPr>
            <p:ph sz="half" idx="1"/>
          </p:nvPr>
        </p:nvSpPr>
        <p:spPr>
          <a:xfrm>
            <a:off x="343601" y="4189676"/>
            <a:ext cx="5752399" cy="1758420"/>
          </a:xfrm>
        </p:spPr>
        <p:txBody>
          <a:bodyPr>
            <a:normAutofit/>
          </a:bodyPr>
          <a:lstStyle/>
          <a:p>
            <a:pPr marL="0" indent="0">
              <a:buNone/>
            </a:pPr>
            <a:r>
              <a:rPr lang="en-US" sz="2200" b="1" dirty="0">
                <a:solidFill>
                  <a:schemeClr val="tx1"/>
                </a:solidFill>
                <a:latin typeface="+mn-lt"/>
              </a:rPr>
              <a:t>Order Volume by Weight &amp; Delivery:</a:t>
            </a:r>
          </a:p>
          <a:p>
            <a:pPr>
              <a:buFont typeface="Arial" panose="020B0604020202020204" pitchFamily="34" charset="0"/>
              <a:buChar char="•"/>
            </a:pPr>
            <a:r>
              <a:rPr lang="en-US" sz="2000" b="1" dirty="0">
                <a:solidFill>
                  <a:schemeClr val="tx1"/>
                </a:solidFill>
                <a:latin typeface="+mn-lt"/>
              </a:rPr>
              <a:t>Heavier orders (&gt;4500g) have the most shipments</a:t>
            </a:r>
            <a:r>
              <a:rPr lang="en-US" sz="2000" dirty="0">
                <a:solidFill>
                  <a:schemeClr val="tx1"/>
                </a:solidFill>
                <a:latin typeface="+mn-lt"/>
              </a:rPr>
              <a:t>.</a:t>
            </a:r>
          </a:p>
          <a:p>
            <a:pPr>
              <a:buFont typeface="Arial" panose="020B0604020202020204" pitchFamily="34" charset="0"/>
              <a:buChar char="•"/>
            </a:pPr>
            <a:r>
              <a:rPr lang="en-US" sz="2000" dirty="0">
                <a:solidFill>
                  <a:schemeClr val="tx1"/>
                </a:solidFill>
                <a:latin typeface="+mn-lt"/>
              </a:rPr>
              <a:t>Late deliveries increase with weight.</a:t>
            </a:r>
          </a:p>
          <a:p>
            <a:pPr>
              <a:buFont typeface="Arial" panose="020B0604020202020204" pitchFamily="34" charset="0"/>
              <a:buChar char="•"/>
            </a:pPr>
            <a:r>
              <a:rPr lang="en-US" sz="2000" dirty="0">
                <a:solidFill>
                  <a:schemeClr val="tx1"/>
                </a:solidFill>
                <a:latin typeface="+mn-lt"/>
              </a:rPr>
              <a:t>Logistic improvements needed for bulky shipments.</a:t>
            </a:r>
          </a:p>
          <a:p>
            <a:endParaRPr lang="en-IN" dirty="0"/>
          </a:p>
        </p:txBody>
      </p:sp>
      <p:pic>
        <p:nvPicPr>
          <p:cNvPr id="9" name="Content Placeholder 8">
            <a:extLst>
              <a:ext uri="{FF2B5EF4-FFF2-40B4-BE49-F238E27FC236}">
                <a16:creationId xmlns:a16="http://schemas.microsoft.com/office/drawing/2014/main" id="{17E62A39-9DC4-0885-9A94-A5FF137A06F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3357" y="909903"/>
            <a:ext cx="5902643" cy="3032069"/>
          </a:xfrm>
        </p:spPr>
      </p:pic>
      <p:sp>
        <p:nvSpPr>
          <p:cNvPr id="10" name="TextBox 9">
            <a:extLst>
              <a:ext uri="{FF2B5EF4-FFF2-40B4-BE49-F238E27FC236}">
                <a16:creationId xmlns:a16="http://schemas.microsoft.com/office/drawing/2014/main" id="{FD57C07A-948A-6D4B-EDFF-2BD802CBFAE7}"/>
              </a:ext>
            </a:extLst>
          </p:cNvPr>
          <p:cNvSpPr txBox="1"/>
          <p:nvPr/>
        </p:nvSpPr>
        <p:spPr>
          <a:xfrm>
            <a:off x="6339840" y="4156553"/>
            <a:ext cx="5508559" cy="1768176"/>
          </a:xfrm>
          <a:prstGeom prst="rect">
            <a:avLst/>
          </a:prstGeom>
          <a:noFill/>
        </p:spPr>
        <p:txBody>
          <a:bodyPr wrap="square" rtlCol="0">
            <a:spAutoFit/>
          </a:bodyPr>
          <a:lstStyle/>
          <a:p>
            <a:r>
              <a:rPr lang="en-US" sz="2200" b="1" dirty="0"/>
              <a:t>Order Count by Cost &amp; Delivery:</a:t>
            </a:r>
          </a:p>
          <a:p>
            <a:pPr>
              <a:lnSpc>
                <a:spcPct val="150000"/>
              </a:lnSpc>
              <a:buFont typeface="Arial" panose="020B0604020202020204" pitchFamily="34" charset="0"/>
              <a:buChar char="•"/>
            </a:pPr>
            <a:r>
              <a:rPr lang="en-US" sz="2000" b="1" dirty="0"/>
              <a:t>₹200-250 orders</a:t>
            </a:r>
            <a:r>
              <a:rPr lang="en-US" sz="2000" dirty="0"/>
              <a:t> face the most delays.</a:t>
            </a:r>
          </a:p>
          <a:p>
            <a:pPr>
              <a:lnSpc>
                <a:spcPct val="150000"/>
              </a:lnSpc>
              <a:buFont typeface="Arial" panose="020B0604020202020204" pitchFamily="34" charset="0"/>
              <a:buChar char="•"/>
            </a:pPr>
            <a:r>
              <a:rPr lang="en-US" sz="2000" b="1" dirty="0"/>
              <a:t>₹50-150 orders</a:t>
            </a:r>
            <a:r>
              <a:rPr lang="en-US" sz="2000" dirty="0"/>
              <a:t> have better on-time rates.</a:t>
            </a:r>
          </a:p>
          <a:p>
            <a:pPr>
              <a:lnSpc>
                <a:spcPct val="150000"/>
              </a:lnSpc>
              <a:buFont typeface="Arial" panose="020B0604020202020204" pitchFamily="34" charset="0"/>
              <a:buChar char="•"/>
            </a:pPr>
            <a:r>
              <a:rPr lang="en-US" sz="2000" dirty="0"/>
              <a:t>Priority handling needed for costly orders.</a:t>
            </a:r>
          </a:p>
        </p:txBody>
      </p:sp>
      <p:pic>
        <p:nvPicPr>
          <p:cNvPr id="12" name="Picture 11">
            <a:extLst>
              <a:ext uri="{FF2B5EF4-FFF2-40B4-BE49-F238E27FC236}">
                <a16:creationId xmlns:a16="http://schemas.microsoft.com/office/drawing/2014/main" id="{6B42FC51-2E95-7396-148C-E3982BA86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33271"/>
            <a:ext cx="5752399" cy="3223282"/>
          </a:xfrm>
          <a:prstGeom prst="rect">
            <a:avLst/>
          </a:prstGeom>
        </p:spPr>
      </p:pic>
    </p:spTree>
    <p:extLst>
      <p:ext uri="{BB962C8B-B14F-4D97-AF65-F5344CB8AC3E}">
        <p14:creationId xmlns:p14="http://schemas.microsoft.com/office/powerpoint/2010/main" val="29786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745DA-1585-F93F-E00B-3AC334417D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365CA-2E58-59DC-0EF9-DE46AE91FABD}"/>
              </a:ext>
            </a:extLst>
          </p:cNvPr>
          <p:cNvSpPr>
            <a:spLocks noGrp="1"/>
          </p:cNvSpPr>
          <p:nvPr>
            <p:ph type="title"/>
          </p:nvPr>
        </p:nvSpPr>
        <p:spPr>
          <a:xfrm>
            <a:off x="343601" y="185948"/>
            <a:ext cx="10834233" cy="612775"/>
          </a:xfrm>
        </p:spPr>
        <p:txBody>
          <a:bodyPr>
            <a:normAutofit/>
          </a:bodyPr>
          <a:lstStyle/>
          <a:p>
            <a:r>
              <a:rPr lang="en-IN" sz="4400" dirty="0"/>
              <a:t>Exploratory Data Analysis</a:t>
            </a:r>
          </a:p>
        </p:txBody>
      </p:sp>
      <p:pic>
        <p:nvPicPr>
          <p:cNvPr id="11" name="Content Placeholder 10">
            <a:extLst>
              <a:ext uri="{FF2B5EF4-FFF2-40B4-BE49-F238E27FC236}">
                <a16:creationId xmlns:a16="http://schemas.microsoft.com/office/drawing/2014/main" id="{0B91A920-1EA5-450E-F904-50A02797E75A}"/>
              </a:ext>
            </a:extLst>
          </p:cNvPr>
          <p:cNvPicPr>
            <a:picLocks noGrp="1" noChangeAspect="1"/>
          </p:cNvPicPr>
          <p:nvPr>
            <p:ph sz="half" idx="1"/>
          </p:nvPr>
        </p:nvPicPr>
        <p:blipFill>
          <a:blip r:embed="rId2"/>
          <a:stretch>
            <a:fillRect/>
          </a:stretch>
        </p:blipFill>
        <p:spPr>
          <a:xfrm>
            <a:off x="161365" y="1017098"/>
            <a:ext cx="7924800" cy="2960548"/>
          </a:xfrm>
        </p:spPr>
      </p:pic>
      <p:sp>
        <p:nvSpPr>
          <p:cNvPr id="13" name="TextBox 12">
            <a:extLst>
              <a:ext uri="{FF2B5EF4-FFF2-40B4-BE49-F238E27FC236}">
                <a16:creationId xmlns:a16="http://schemas.microsoft.com/office/drawing/2014/main" id="{C649A1A4-D452-A304-101D-1EC4AD104EDE}"/>
              </a:ext>
            </a:extLst>
          </p:cNvPr>
          <p:cNvSpPr txBox="1"/>
          <p:nvPr/>
        </p:nvSpPr>
        <p:spPr>
          <a:xfrm>
            <a:off x="717176" y="4209686"/>
            <a:ext cx="7611035"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t>Products shipped via </a:t>
            </a:r>
            <a:r>
              <a:rPr lang="en-IN" sz="2000" b="1" dirty="0"/>
              <a:t>ship </a:t>
            </a:r>
            <a:r>
              <a:rPr lang="en-IN" sz="2000" dirty="0"/>
              <a:t>is high.</a:t>
            </a:r>
          </a:p>
          <a:p>
            <a:pPr marL="285750" indent="-285750">
              <a:buFont typeface="Arial" panose="020B0604020202020204" pitchFamily="34" charset="0"/>
              <a:buChar char="•"/>
            </a:pPr>
            <a:r>
              <a:rPr lang="en-IN" sz="2000" b="1" dirty="0"/>
              <a:t>Warehouse F </a:t>
            </a:r>
            <a:r>
              <a:rPr lang="en-IN" sz="2000" dirty="0"/>
              <a:t>Has sold most number of products.</a:t>
            </a:r>
          </a:p>
          <a:p>
            <a:pPr marL="285750" indent="-285750">
              <a:buFont typeface="Arial" panose="020B0604020202020204" pitchFamily="34" charset="0"/>
              <a:buChar char="•"/>
            </a:pPr>
            <a:r>
              <a:rPr lang="en-IN" sz="2000" dirty="0"/>
              <a:t>From this distribution, we get to know that </a:t>
            </a:r>
            <a:r>
              <a:rPr lang="en-IN" sz="2000" b="1" dirty="0"/>
              <a:t>warehouse F</a:t>
            </a:r>
            <a:r>
              <a:rPr lang="en-IN" sz="2000" dirty="0"/>
              <a:t> is near </a:t>
            </a:r>
            <a:r>
              <a:rPr lang="en-IN" sz="2000" b="1" dirty="0"/>
              <a:t>seaport</a:t>
            </a:r>
            <a:r>
              <a:rPr lang="en-IN" sz="2000" dirty="0"/>
              <a:t>. Hence it has </a:t>
            </a:r>
            <a:r>
              <a:rPr lang="en-IN" sz="2000" b="1" dirty="0"/>
              <a:t>sold more products </a:t>
            </a:r>
            <a:r>
              <a:rPr lang="en-IN" sz="2000" dirty="0"/>
              <a:t>when compared to others.</a:t>
            </a:r>
          </a:p>
        </p:txBody>
      </p:sp>
    </p:spTree>
    <p:extLst>
      <p:ext uri="{BB962C8B-B14F-4D97-AF65-F5344CB8AC3E}">
        <p14:creationId xmlns:p14="http://schemas.microsoft.com/office/powerpoint/2010/main" val="218854722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8587</TotalTime>
  <Words>1314</Words>
  <Application>Microsoft Office PowerPoint</Application>
  <PresentationFormat>Widescreen</PresentationFormat>
  <Paragraphs>224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BIA Template</vt:lpstr>
      <vt:lpstr>PowerPoint Presentation</vt:lpstr>
      <vt:lpstr>Agenda</vt:lpstr>
      <vt:lpstr>Project objective</vt:lpstr>
      <vt:lpstr>Dataset Overview</vt:lpstr>
      <vt:lpstr>Data Preprocessing</vt:lpstr>
      <vt:lpstr>Data Preprocessing</vt:lpstr>
      <vt:lpstr>Exploratory Data Analysis</vt:lpstr>
      <vt:lpstr>Exploratory Data Analysis</vt:lpstr>
      <vt:lpstr>Exploratory Data Analysis</vt:lpstr>
      <vt:lpstr>PowerPoint Presentation</vt:lpstr>
      <vt:lpstr>Correlation Analysis</vt:lpstr>
      <vt:lpstr>Machine learning Models</vt:lpstr>
      <vt:lpstr>Model Evaluation</vt:lpstr>
      <vt:lpstr>Model Performance</vt:lpstr>
      <vt:lpstr>Model Deployment</vt:lpstr>
      <vt:lpstr>Key insights and Recommendation</vt:lpstr>
      <vt:lpstr>Conclusion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Abbu -</cp:lastModifiedBy>
  <cp:revision>2263</cp:revision>
  <dcterms:created xsi:type="dcterms:W3CDTF">2020-12-23T13:36:00Z</dcterms:created>
  <dcterms:modified xsi:type="dcterms:W3CDTF">2025-02-23T06:35:32Z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