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5AB"/>
    <a:srgbClr val="E6E6E6"/>
    <a:srgbClr val="C9C409"/>
    <a:srgbClr val="F3ED0B"/>
    <a:srgbClr val="ED2D2D"/>
    <a:srgbClr val="F8F567"/>
    <a:srgbClr val="F36D6D"/>
    <a:srgbClr val="DF533A"/>
    <a:srgbClr val="125A55"/>
    <a:srgbClr val="ADE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81" autoAdjust="0"/>
    <p:restoredTop sz="96196" autoAdjust="0"/>
  </p:normalViewPr>
  <p:slideViewPr>
    <p:cSldViewPr snapToGrid="0" showGuides="1">
      <p:cViewPr>
        <p:scale>
          <a:sx n="75" d="100"/>
          <a:sy n="75" d="100"/>
        </p:scale>
        <p:origin x="1445" y="187"/>
      </p:cViewPr>
      <p:guideLst>
        <p:guide orient="horz" pos="2160"/>
        <p:guide pos="3840"/>
        <p:guide pos="384"/>
        <p:guide pos="7320"/>
        <p:guide orient="horz" pos="816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7541C-1899-4BFE-8346-1A5641A2CB6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D1B4-7361-48C2-8E3C-8BC6CC3C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3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on_creation?utm_source=unsplash&amp;utm_medium=referral&amp;utm_content=creditCopyText" TargetMode="External"/><Relationship Id="rId7" Type="http://schemas.openxmlformats.org/officeDocument/2006/relationships/hyperlink" Target="https://unsplash.com/@tomcoe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s/photos/traffic-light?utm_source=unsplash&amp;utm_medium=referral&amp;utm_content=creditCopyText" TargetMode="External"/><Relationship Id="rId5" Type="http://schemas.openxmlformats.org/officeDocument/2006/relationships/hyperlink" Target="https://unsplash.com/@eejermaine?utm_source=unsplash&amp;utm_medium=referral&amp;utm_content=creditCopyText" TargetMode="Externa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celocidrack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traffic-light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celocidrack?utm_source=unsplash&amp;utm_medium=referral&amp;utm_content=creditCopyTex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traffic-light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ylecesmat?utm_source=unsplash&amp;utm_medium=referral&amp;utm_content=creditCopyTe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traffic-light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Jermaine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Unsplash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tom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D1B4-7361-48C2-8E3C-8BC6CC3C4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Marcelo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Cidrack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D1B4-7361-48C2-8E3C-8BC6CC3C4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Marcelo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Cidrack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D1B4-7361-48C2-8E3C-8BC6CC3C4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Kyle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Cesmat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1D1B4-7361-48C2-8E3C-8BC6CC3C4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FB59-E6B5-45BD-930B-FAF9D0EB8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10585-226E-4235-A6AE-B58C578A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2B39-AD0A-497C-932B-D8667CD8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5B2-BFDB-473C-A4E8-937F2C1B3D4E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DDF7-5427-48F8-B1CC-062A4CB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3CD2-E415-42C8-A9DC-503A97DF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A6C-E5A0-481A-96BC-2C4C3D16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A1D96-0879-427C-9337-87661227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668D3-BEF3-408A-9049-374C89F7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7C32-552F-47C5-ABD5-8A6C7631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068A-B5D3-4D4A-A271-34F642861D0A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6DC86-B952-42D4-8CF5-458E05D4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CA465-7A9B-4726-B22F-CA3B603F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935-E552-40C8-96BD-881BA905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6C145-81B1-493D-8A7E-DE987C73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48BB-13A9-4BCD-8BE9-E043D24F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085-8698-4A2C-920F-80B4E76B8E32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C877-A72D-4438-B557-87D1B0D2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9CD3-42DF-43F9-856C-3DCA94D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86E1-EFEE-4BAD-8377-D7A6A88E6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BEB57-5947-423F-806A-7863B0E21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4EF1-A519-4222-ACE6-43BFDE07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DD7-B7C8-4CDD-9A6B-FC0782225716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DAB3-02E8-4875-9AD6-81BB201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649F-E578-44DD-91B0-B6C7E8B4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EE90-DBE8-451F-933B-839EFDFB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562100"/>
            <a:ext cx="10914742" cy="46148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8BF6-5BF5-4B78-B8A8-43BD03A3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629" y="6356350"/>
            <a:ext cx="2743200" cy="365125"/>
          </a:xfrm>
        </p:spPr>
        <p:txBody>
          <a:bodyPr/>
          <a:lstStyle/>
          <a:p>
            <a:fld id="{25A66FDA-2CB1-4138-8D3B-F3DB235E9F84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4198-524A-4B10-B9A5-3E782EA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A610-0DE3-4D1F-80AC-93A4BBA5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899" y="6356350"/>
            <a:ext cx="415472" cy="365125"/>
          </a:xfr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1C8E42-6290-4433-BBFA-A77A6BDE3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DA6B0E-26FD-4A0B-9BBB-687B1349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421482"/>
            <a:ext cx="10914742" cy="717550"/>
          </a:xfrm>
        </p:spPr>
        <p:txBody>
          <a:bodyPr>
            <a:normAutofit/>
          </a:bodyPr>
          <a:lstStyle>
            <a:lvl1pPr algn="ctr">
              <a:defRPr sz="36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5A21FA9-90B7-42AD-8DB2-6A64A1F3BF87}"/>
              </a:ext>
            </a:extLst>
          </p:cNvPr>
          <p:cNvSpPr/>
          <p:nvPr userDrawn="1"/>
        </p:nvSpPr>
        <p:spPr>
          <a:xfrm flipV="1">
            <a:off x="11137900" y="6740525"/>
            <a:ext cx="415471" cy="7223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9D79-9388-44FF-88FF-EE04B9CD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421482"/>
            <a:ext cx="10914742" cy="717550"/>
          </a:xfrm>
        </p:spPr>
        <p:txBody>
          <a:bodyPr>
            <a:normAutofit/>
          </a:bodyPr>
          <a:lstStyle>
            <a:lvl1pPr algn="ctr">
              <a:defRPr sz="36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EE90-DBE8-451F-933B-839EFDFB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562100"/>
            <a:ext cx="10914742" cy="46148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8BF6-5BF5-4B78-B8A8-43BD03A3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629" y="6356350"/>
            <a:ext cx="2743200" cy="365125"/>
          </a:xfrm>
        </p:spPr>
        <p:txBody>
          <a:bodyPr/>
          <a:lstStyle/>
          <a:p>
            <a:fld id="{62831192-5021-4BBE-ABF4-DCC4F1E1AFB6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4198-524A-4B10-B9A5-3E782EA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14ABD8-F68F-415B-A8E0-C88E01AA8AE6}"/>
              </a:ext>
            </a:extLst>
          </p:cNvPr>
          <p:cNvGrpSpPr/>
          <p:nvPr userDrawn="1"/>
        </p:nvGrpSpPr>
        <p:grpSpPr>
          <a:xfrm>
            <a:off x="5818480" y="207492"/>
            <a:ext cx="555040" cy="74900"/>
            <a:chOff x="5876020" y="120363"/>
            <a:chExt cx="893897" cy="1212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2251DD-BA58-4AD9-ADE2-B181E57186A2}"/>
                </a:ext>
              </a:extLst>
            </p:cNvPr>
            <p:cNvSpPr/>
            <p:nvPr/>
          </p:nvSpPr>
          <p:spPr>
            <a:xfrm>
              <a:off x="5876020" y="120363"/>
              <a:ext cx="288124" cy="121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2D2D">
                    <a:shade val="30000"/>
                    <a:satMod val="115000"/>
                  </a:srgbClr>
                </a:gs>
                <a:gs pos="50000">
                  <a:srgbClr val="ED2D2D">
                    <a:shade val="67500"/>
                    <a:satMod val="115000"/>
                  </a:srgbClr>
                </a:gs>
                <a:gs pos="100000">
                  <a:srgbClr val="ED2D2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C068F96-ECF3-41A7-9547-C427144287FC}"/>
                </a:ext>
              </a:extLst>
            </p:cNvPr>
            <p:cNvSpPr/>
            <p:nvPr/>
          </p:nvSpPr>
          <p:spPr>
            <a:xfrm>
              <a:off x="6311214" y="120363"/>
              <a:ext cx="189351" cy="121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8F567">
                    <a:shade val="30000"/>
                    <a:satMod val="115000"/>
                  </a:srgbClr>
                </a:gs>
                <a:gs pos="50000">
                  <a:srgbClr val="F8F567">
                    <a:shade val="67500"/>
                    <a:satMod val="115000"/>
                  </a:srgbClr>
                </a:gs>
                <a:gs pos="100000">
                  <a:srgbClr val="F8F56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C584010-2232-4D24-A13A-E99686E81131}"/>
                </a:ext>
              </a:extLst>
            </p:cNvPr>
            <p:cNvSpPr/>
            <p:nvPr/>
          </p:nvSpPr>
          <p:spPr>
            <a:xfrm>
              <a:off x="6639737" y="120363"/>
              <a:ext cx="130180" cy="121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25B5AB">
                    <a:shade val="30000"/>
                    <a:satMod val="115000"/>
                  </a:srgbClr>
                </a:gs>
                <a:gs pos="50000">
                  <a:srgbClr val="25B5AB">
                    <a:shade val="67500"/>
                    <a:satMod val="115000"/>
                  </a:srgbClr>
                </a:gs>
                <a:gs pos="100000">
                  <a:srgbClr val="25B5AB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85FD94A-94D8-4045-9C96-88F243AA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899" y="6356350"/>
            <a:ext cx="415472" cy="365125"/>
          </a:xfr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1C8E42-6290-4433-BBFA-A77A6BDE3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00204C1E-175D-49B9-BD88-807C3D79FC32}"/>
              </a:ext>
            </a:extLst>
          </p:cNvPr>
          <p:cNvSpPr/>
          <p:nvPr userDrawn="1"/>
        </p:nvSpPr>
        <p:spPr>
          <a:xfrm flipV="1">
            <a:off x="11137900" y="6740525"/>
            <a:ext cx="415471" cy="7223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34FD-14D6-45AD-9D78-558EA814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DBB7-D7FB-4523-9A9F-14AF594F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B16C-7BCF-44A2-8911-CBEDA870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8A26-202B-4642-AF02-BCF4C6D75B37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D781-D200-426D-ADA4-F226956F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6942-4C0D-499B-9ABF-F83019E4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4573-A0FB-47FC-8136-8691569B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3569-02BF-4D5D-82F7-FF485E9F8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0E58D-4A35-444D-9186-347534492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90681-EB4F-4A67-8A35-006C6A45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41E3-BB96-4891-88FB-00F64C7147B1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855C2-816C-4C7D-A91A-F6694966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38E75-FAA2-437F-B4FA-F76C60B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1F2D-3FEF-443D-88E3-F58F5D51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AC14-2395-4A42-B012-D7B2E968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3AA79-3D1A-41C1-99C1-225BA829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58714-731F-44D9-8410-6303C70CF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70BBC-8AA9-4C5C-9785-AE806C5E6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8C7A4-5B3F-4F4C-9EB0-175DF9C2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E22-349B-4346-8BAE-B44532D4ACC4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D3C00-6E68-4F97-BC9E-052360BE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9506F-6C31-4115-9B6A-7879791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433-E5F5-425E-A59D-E22382BD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66B8-55B6-42AA-9A09-BE6AC962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A4A9-4373-413A-AD76-FDF6D4673268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CF677-43D5-4881-B568-178593AB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4C0F3-9EFA-45B8-998C-3591C57E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8F82-C44B-4FFC-855D-BCFDE9B7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1973-1555-443A-ADCB-86FFA0FB0FCC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12069-5C7A-48BE-A392-0D52F916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A904-B68D-4919-B58D-BB2E821B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6AA3-2993-441A-A51C-92E34B9C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3535-BD2B-4C15-860E-414B6147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09E20-8585-48C7-AB35-E79D6EB5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691E-5D77-48E0-B9DA-61F9EAE3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B73B-92ED-43C2-BE4B-632A54688FC3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FEE9-AB7C-43D8-B39E-78032785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ED31-F2C7-4A8D-AE60-85A1FF45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1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9826-19A8-4118-9A8A-B3DECECF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259-F20C-42F4-A358-21247846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B76D-BBAE-40D4-8D26-3AEBBB81D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461C-74EB-47EB-8639-2790460D4317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87C1-9284-43C2-96CD-CF4C96C1C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C32D-390C-4991-A6AE-82DFC0CD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C8E42-6290-4433-BBFA-A77A6BDE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21/01/how-the-right-room-temperature-will-boost-employee-productiv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8FC8121-0F68-49B4-87EB-BE1977E70444}"/>
              </a:ext>
            </a:extLst>
          </p:cNvPr>
          <p:cNvSpPr txBox="1"/>
          <p:nvPr/>
        </p:nvSpPr>
        <p:spPr>
          <a:xfrm>
            <a:off x="692772" y="2083155"/>
            <a:ext cx="5149227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An Insightful Look into the Impact of Stress and Mental Health of employee on Workplace Productivity.</a:t>
            </a:r>
            <a:endParaRPr lang="en-US" sz="200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8BBC9-DCCE-4ACB-97C8-0DBD2100E9F1}"/>
              </a:ext>
            </a:extLst>
          </p:cNvPr>
          <p:cNvSpPr txBox="1"/>
          <p:nvPr/>
        </p:nvSpPr>
        <p:spPr>
          <a:xfrm>
            <a:off x="713676" y="232892"/>
            <a:ext cx="10256645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MENTAL HEALTH AND PRODUCTIVITY: INSIGHTS FROM EMPLOYEE DATA</a:t>
            </a:r>
            <a:endParaRPr lang="en-US" sz="4000" b="1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7F3A1-46E1-EC96-A65C-491FC243DA5B}"/>
              </a:ext>
            </a:extLst>
          </p:cNvPr>
          <p:cNvSpPr txBox="1"/>
          <p:nvPr/>
        </p:nvSpPr>
        <p:spPr>
          <a:xfrm>
            <a:off x="684095" y="3313497"/>
            <a:ext cx="2043993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- ABDUL HADI S</a:t>
            </a:r>
          </a:p>
          <a:p>
            <a:pPr algn="l"/>
            <a:endParaRPr lang="en-IN" dirty="0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0673CE-D21E-902B-9884-10CB9321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29" y="1633049"/>
            <a:ext cx="4118292" cy="39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9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628F3DA3-7699-4D24-8387-2958D8DA7BF7}"/>
              </a:ext>
            </a:extLst>
          </p:cNvPr>
          <p:cNvSpPr/>
          <p:nvPr/>
        </p:nvSpPr>
        <p:spPr>
          <a:xfrm rot="5400000" flipH="1">
            <a:off x="8565984" y="1208545"/>
            <a:ext cx="728832" cy="524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9CE537F0-A91C-45AA-B897-8630BBBB0D90}"/>
              </a:ext>
            </a:extLst>
          </p:cNvPr>
          <p:cNvSpPr/>
          <p:nvPr/>
        </p:nvSpPr>
        <p:spPr>
          <a:xfrm>
            <a:off x="5202856" y="1330175"/>
            <a:ext cx="1667954" cy="1667954"/>
          </a:xfrm>
          <a:prstGeom prst="arc">
            <a:avLst>
              <a:gd name="adj1" fmla="val 16200000"/>
              <a:gd name="adj2" fmla="val 5503179"/>
            </a:avLst>
          </a:prstGeom>
          <a:solidFill>
            <a:srgbClr val="00206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1DB83D7C-5488-49B0-BB99-CBD480AD68A3}"/>
              </a:ext>
            </a:extLst>
          </p:cNvPr>
          <p:cNvSpPr/>
          <p:nvPr/>
        </p:nvSpPr>
        <p:spPr>
          <a:xfrm>
            <a:off x="5211092" y="4608541"/>
            <a:ext cx="1667954" cy="1667954"/>
          </a:xfrm>
          <a:prstGeom prst="arc">
            <a:avLst>
              <a:gd name="adj1" fmla="val 16200000"/>
              <a:gd name="adj2" fmla="val 5424487"/>
            </a:avLst>
          </a:prstGeom>
          <a:solidFill>
            <a:srgbClr val="00206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128D35-1B89-4AD1-94E3-04AD85324536}"/>
              </a:ext>
            </a:extLst>
          </p:cNvPr>
          <p:cNvSpPr/>
          <p:nvPr/>
        </p:nvSpPr>
        <p:spPr>
          <a:xfrm>
            <a:off x="-4541" y="38100"/>
            <a:ext cx="6096000" cy="6819900"/>
          </a:xfrm>
          <a:prstGeom prst="rect">
            <a:avLst/>
          </a:prstGeom>
          <a:solidFill>
            <a:srgbClr val="00206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4003E31B-146A-4D2B-9AE9-98C7E42E9E46}"/>
              </a:ext>
            </a:extLst>
          </p:cNvPr>
          <p:cNvSpPr/>
          <p:nvPr/>
        </p:nvSpPr>
        <p:spPr>
          <a:xfrm flipH="1">
            <a:off x="5257482" y="2969358"/>
            <a:ext cx="1667954" cy="1667954"/>
          </a:xfrm>
          <a:prstGeom prst="arc">
            <a:avLst>
              <a:gd name="adj1" fmla="val 16200000"/>
              <a:gd name="adj2" fmla="val 5398495"/>
            </a:avLst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A54332-F6D3-4560-8E68-48FAA817FEBE}"/>
              </a:ext>
            </a:extLst>
          </p:cNvPr>
          <p:cNvSpPr txBox="1"/>
          <p:nvPr/>
        </p:nvSpPr>
        <p:spPr>
          <a:xfrm>
            <a:off x="7070103" y="1917931"/>
            <a:ext cx="497735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</a:rPr>
              <a:t>Provide regular access to mental health services and support to reduce stress and boost productivity.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0A980B-7F0A-4488-B5D0-4B5770A06E81}"/>
              </a:ext>
            </a:extLst>
          </p:cNvPr>
          <p:cNvSpPr txBox="1"/>
          <p:nvPr/>
        </p:nvSpPr>
        <p:spPr>
          <a:xfrm>
            <a:off x="7070103" y="5115074"/>
            <a:ext cx="433743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Organize workshops and seminars to educate employees about mental health, stress management techniques, and the importance of seeking help.</a:t>
            </a:r>
            <a:endParaRPr lang="en-US" sz="16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A995A0-7AD4-40C6-9500-156A8CF32BC4}"/>
              </a:ext>
            </a:extLst>
          </p:cNvPr>
          <p:cNvSpPr txBox="1"/>
          <p:nvPr/>
        </p:nvSpPr>
        <p:spPr>
          <a:xfrm>
            <a:off x="1198084" y="3564531"/>
            <a:ext cx="38698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Encourage hybrid work models to improve work-life balance and employee well-being.</a:t>
            </a:r>
            <a:endParaRPr lang="en-US" sz="1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DAD1E-0059-4108-BCE6-A3C75E73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66" y="432264"/>
            <a:ext cx="4919085" cy="646331"/>
          </a:xfrm>
        </p:spPr>
        <p:txBody>
          <a:bodyPr>
            <a:spAutoFit/>
          </a:bodyPr>
          <a:lstStyle/>
          <a:p>
            <a:pPr algn="l"/>
            <a:r>
              <a:rPr lang="en-IN" sz="40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RECOMMENDATIONS</a:t>
            </a:r>
            <a:endParaRPr lang="en-US" sz="40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3E2FF394-235F-4CDD-90C5-B3DD526A2D71}"/>
              </a:ext>
            </a:extLst>
          </p:cNvPr>
          <p:cNvSpPr/>
          <p:nvPr/>
        </p:nvSpPr>
        <p:spPr>
          <a:xfrm rot="16200000">
            <a:off x="2868155" y="-462990"/>
            <a:ext cx="728832" cy="524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A2985BA-EFBF-4E86-9ADC-B34B59B14E35}"/>
              </a:ext>
            </a:extLst>
          </p:cNvPr>
          <p:cNvSpPr/>
          <p:nvPr/>
        </p:nvSpPr>
        <p:spPr>
          <a:xfrm>
            <a:off x="5557714" y="1621695"/>
            <a:ext cx="1076570" cy="107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B7578E1A-50E7-48AA-B56A-BB77F7DB2DBB}"/>
              </a:ext>
            </a:extLst>
          </p:cNvPr>
          <p:cNvSpPr/>
          <p:nvPr/>
        </p:nvSpPr>
        <p:spPr>
          <a:xfrm rot="16200000">
            <a:off x="2868155" y="2861438"/>
            <a:ext cx="728832" cy="524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6D3D58-C14A-4448-90BF-F64C0C4D75F1}"/>
              </a:ext>
            </a:extLst>
          </p:cNvPr>
          <p:cNvSpPr/>
          <p:nvPr/>
        </p:nvSpPr>
        <p:spPr>
          <a:xfrm>
            <a:off x="5553174" y="4939136"/>
            <a:ext cx="1076570" cy="107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ACA6E8-FA9B-4B29-BE3B-90EC0D051E4A}"/>
              </a:ext>
            </a:extLst>
          </p:cNvPr>
          <p:cNvSpPr txBox="1"/>
          <p:nvPr/>
        </p:nvSpPr>
        <p:spPr>
          <a:xfrm>
            <a:off x="1051132" y="2006092"/>
            <a:ext cx="39357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Enhance Mental Health Resources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D8A177-8CD3-4630-A0AC-1387F8917822}"/>
              </a:ext>
            </a:extLst>
          </p:cNvPr>
          <p:cNvSpPr txBox="1"/>
          <p:nvPr/>
        </p:nvSpPr>
        <p:spPr>
          <a:xfrm>
            <a:off x="1051133" y="5330519"/>
            <a:ext cx="40168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Mental Health Awareness Programs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58CDD3-F006-4622-B95D-C66171D9F234}"/>
              </a:ext>
            </a:extLst>
          </p:cNvPr>
          <p:cNvSpPr txBox="1"/>
          <p:nvPr/>
        </p:nvSpPr>
        <p:spPr>
          <a:xfrm>
            <a:off x="7203842" y="3671412"/>
            <a:ext cx="42037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Promote Flexible Work Models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4E059-A693-4A0E-BB1D-00609B9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5957F-B396-5C11-B7C5-D2185EF09389}"/>
              </a:ext>
            </a:extLst>
          </p:cNvPr>
          <p:cNvSpPr/>
          <p:nvPr/>
        </p:nvSpPr>
        <p:spPr>
          <a:xfrm>
            <a:off x="5521851" y="3287015"/>
            <a:ext cx="1076570" cy="107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1907600-24CB-45BD-9335-C74F896659C1}"/>
              </a:ext>
            </a:extLst>
          </p:cNvPr>
          <p:cNvSpPr/>
          <p:nvPr/>
        </p:nvSpPr>
        <p:spPr>
          <a:xfrm>
            <a:off x="10165" y="8613"/>
            <a:ext cx="12192000" cy="6857999"/>
          </a:xfrm>
          <a:prstGeom prst="rect">
            <a:avLst/>
          </a:prstGeom>
          <a:solidFill>
            <a:srgbClr val="00206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341F6-F9F7-4AC4-B7D2-D7874BBD5587}"/>
              </a:ext>
            </a:extLst>
          </p:cNvPr>
          <p:cNvSpPr txBox="1"/>
          <p:nvPr/>
        </p:nvSpPr>
        <p:spPr>
          <a:xfrm>
            <a:off x="609600" y="964229"/>
            <a:ext cx="3584712" cy="27084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</a:t>
            </a:r>
            <a:r>
              <a:rPr lang="en-US" sz="8800" dirty="0">
                <a:solidFill>
                  <a:schemeClr val="bg1"/>
                </a:solidFill>
              </a:rPr>
              <a:t> YOU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4841F1E-2E50-4229-8C36-F75BFC1C4A1D}"/>
              </a:ext>
            </a:extLst>
          </p:cNvPr>
          <p:cNvSpPr/>
          <p:nvPr/>
        </p:nvSpPr>
        <p:spPr>
          <a:xfrm>
            <a:off x="670007" y="0"/>
            <a:ext cx="11521993" cy="6858000"/>
          </a:xfrm>
          <a:custGeom>
            <a:avLst/>
            <a:gdLst>
              <a:gd name="connsiteX0" fmla="*/ 10532240 w 11521993"/>
              <a:gd name="connsiteY0" fmla="*/ 0 h 6858000"/>
              <a:gd name="connsiteX1" fmla="*/ 11521993 w 11521993"/>
              <a:gd name="connsiteY1" fmla="*/ 0 h 6858000"/>
              <a:gd name="connsiteX2" fmla="*/ 11521993 w 11521993"/>
              <a:gd name="connsiteY2" fmla="*/ 6858000 h 6858000"/>
              <a:gd name="connsiteX3" fmla="*/ 0 w 11521993"/>
              <a:gd name="connsiteY3" fmla="*/ 6858000 h 6858000"/>
              <a:gd name="connsiteX4" fmla="*/ 72416 w 11521993"/>
              <a:gd name="connsiteY4" fmla="*/ 6806780 h 6858000"/>
              <a:gd name="connsiteX5" fmla="*/ 2242972 w 11521993"/>
              <a:gd name="connsiteY5" fmla="*/ 4719137 h 6858000"/>
              <a:gd name="connsiteX6" fmla="*/ 5429888 w 11521993"/>
              <a:gd name="connsiteY6" fmla="*/ 4147296 h 6858000"/>
              <a:gd name="connsiteX7" fmla="*/ 7208218 w 11521993"/>
              <a:gd name="connsiteY7" fmla="*/ 1127261 h 6858000"/>
              <a:gd name="connsiteX8" fmla="*/ 10271878 w 11521993"/>
              <a:gd name="connsiteY8" fmla="*/ 198019 h 6858000"/>
              <a:gd name="connsiteX9" fmla="*/ 10467740 w 11521993"/>
              <a:gd name="connsiteY9" fmla="*/ 643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993" h="6858000">
                <a:moveTo>
                  <a:pt x="10532240" y="0"/>
                </a:moveTo>
                <a:lnTo>
                  <a:pt x="11521993" y="0"/>
                </a:lnTo>
                <a:lnTo>
                  <a:pt x="11521993" y="6858000"/>
                </a:lnTo>
                <a:lnTo>
                  <a:pt x="0" y="6858000"/>
                </a:lnTo>
                <a:lnTo>
                  <a:pt x="72416" y="6806780"/>
                </a:lnTo>
                <a:cubicBezTo>
                  <a:pt x="1089954" y="6039855"/>
                  <a:pt x="1391143" y="5153602"/>
                  <a:pt x="2242972" y="4719137"/>
                </a:cubicBezTo>
                <a:cubicBezTo>
                  <a:pt x="3216490" y="4222605"/>
                  <a:pt x="4602346" y="4745942"/>
                  <a:pt x="5429888" y="4147296"/>
                </a:cubicBezTo>
                <a:cubicBezTo>
                  <a:pt x="6257425" y="3548651"/>
                  <a:pt x="6401219" y="1785473"/>
                  <a:pt x="7208218" y="1127261"/>
                </a:cubicBezTo>
                <a:cubicBezTo>
                  <a:pt x="8015216" y="469048"/>
                  <a:pt x="9476617" y="570311"/>
                  <a:pt x="10271878" y="198019"/>
                </a:cubicBezTo>
                <a:cubicBezTo>
                  <a:pt x="10340221" y="166025"/>
                  <a:pt x="10405378" y="120328"/>
                  <a:pt x="10467740" y="64341"/>
                </a:cubicBezTo>
                <a:close/>
              </a:path>
            </a:pathLst>
          </a:custGeom>
          <a:gradFill flip="none" rotWithShape="1">
            <a:gsLst>
              <a:gs pos="0">
                <a:srgbClr val="F8F567">
                  <a:shade val="30000"/>
                  <a:satMod val="115000"/>
                </a:srgbClr>
              </a:gs>
              <a:gs pos="50000">
                <a:srgbClr val="F8F567">
                  <a:shade val="67500"/>
                  <a:satMod val="115000"/>
                </a:srgbClr>
              </a:gs>
              <a:gs pos="100000">
                <a:srgbClr val="F8F56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14EAA21-7209-4D40-8541-DA9FE53C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 flipH="1">
            <a:off x="788502" y="-17224"/>
            <a:ext cx="11393333" cy="6858000"/>
          </a:xfrm>
          <a:custGeom>
            <a:avLst/>
            <a:gdLst>
              <a:gd name="connsiteX0" fmla="*/ 703803 w 11066563"/>
              <a:gd name="connsiteY0" fmla="*/ 0 h 6858000"/>
              <a:gd name="connsiteX1" fmla="*/ 0 w 11066563"/>
              <a:gd name="connsiteY1" fmla="*/ 0 h 6858000"/>
              <a:gd name="connsiteX2" fmla="*/ 0 w 11066563"/>
              <a:gd name="connsiteY2" fmla="*/ 6858000 h 6858000"/>
              <a:gd name="connsiteX3" fmla="*/ 11066563 w 11066563"/>
              <a:gd name="connsiteY3" fmla="*/ 6858000 h 6858000"/>
              <a:gd name="connsiteX4" fmla="*/ 10944413 w 11066563"/>
              <a:gd name="connsiteY4" fmla="*/ 6745440 h 6858000"/>
              <a:gd name="connsiteX5" fmla="*/ 9279021 w 11066563"/>
              <a:gd name="connsiteY5" fmla="*/ 5098012 h 6858000"/>
              <a:gd name="connsiteX6" fmla="*/ 6092107 w 11066563"/>
              <a:gd name="connsiteY6" fmla="*/ 4526171 h 6858000"/>
              <a:gd name="connsiteX7" fmla="*/ 4313776 w 11066563"/>
              <a:gd name="connsiteY7" fmla="*/ 1506136 h 6858000"/>
              <a:gd name="connsiteX8" fmla="*/ 1250115 w 11066563"/>
              <a:gd name="connsiteY8" fmla="*/ 576894 h 6858000"/>
              <a:gd name="connsiteX9" fmla="*/ 710487 w 11066563"/>
              <a:gd name="connsiteY9" fmla="*/ 111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66563" h="6858000">
                <a:moveTo>
                  <a:pt x="703803" y="0"/>
                </a:moveTo>
                <a:lnTo>
                  <a:pt x="0" y="0"/>
                </a:lnTo>
                <a:lnTo>
                  <a:pt x="0" y="6858000"/>
                </a:lnTo>
                <a:lnTo>
                  <a:pt x="11066563" y="6858000"/>
                </a:lnTo>
                <a:lnTo>
                  <a:pt x="10944413" y="6745440"/>
                </a:lnTo>
                <a:cubicBezTo>
                  <a:pt x="10299735" y="6102269"/>
                  <a:pt x="9971132" y="5451015"/>
                  <a:pt x="9279021" y="5098012"/>
                </a:cubicBezTo>
                <a:cubicBezTo>
                  <a:pt x="8305503" y="4601480"/>
                  <a:pt x="6919648" y="5124817"/>
                  <a:pt x="6092107" y="4526171"/>
                </a:cubicBezTo>
                <a:cubicBezTo>
                  <a:pt x="5264568" y="3927526"/>
                  <a:pt x="5120775" y="2164348"/>
                  <a:pt x="4313776" y="1506136"/>
                </a:cubicBezTo>
                <a:cubicBezTo>
                  <a:pt x="3506777" y="847923"/>
                  <a:pt x="2045376" y="949186"/>
                  <a:pt x="1250115" y="576894"/>
                </a:cubicBezTo>
                <a:cubicBezTo>
                  <a:pt x="1045087" y="480912"/>
                  <a:pt x="868731" y="261600"/>
                  <a:pt x="710487" y="11131"/>
                </a:cubicBezTo>
                <a:close/>
              </a:path>
            </a:pathLst>
          </a:cu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38DC87-86D5-4E3F-836F-C9F3E8BAF2D7}"/>
              </a:ext>
            </a:extLst>
          </p:cNvPr>
          <p:cNvSpPr/>
          <p:nvPr/>
        </p:nvSpPr>
        <p:spPr>
          <a:xfrm>
            <a:off x="609601" y="-17224"/>
            <a:ext cx="11587482" cy="6866612"/>
          </a:xfrm>
          <a:custGeom>
            <a:avLst/>
            <a:gdLst>
              <a:gd name="connsiteX0" fmla="*/ 10356995 w 11060626"/>
              <a:gd name="connsiteY0" fmla="*/ 0 h 6858000"/>
              <a:gd name="connsiteX1" fmla="*/ 11060626 w 11060626"/>
              <a:gd name="connsiteY1" fmla="*/ 0 h 6858000"/>
              <a:gd name="connsiteX2" fmla="*/ 11060626 w 11060626"/>
              <a:gd name="connsiteY2" fmla="*/ 6858000 h 6858000"/>
              <a:gd name="connsiteX3" fmla="*/ 0 w 11060626"/>
              <a:gd name="connsiteY3" fmla="*/ 6858000 h 6858000"/>
              <a:gd name="connsiteX4" fmla="*/ 6972 w 11060626"/>
              <a:gd name="connsiteY4" fmla="*/ 6851768 h 6858000"/>
              <a:gd name="connsiteX5" fmla="*/ 1781605 w 11060626"/>
              <a:gd name="connsiteY5" fmla="*/ 5098448 h 6858000"/>
              <a:gd name="connsiteX6" fmla="*/ 4968521 w 11060626"/>
              <a:gd name="connsiteY6" fmla="*/ 4526607 h 6858000"/>
              <a:gd name="connsiteX7" fmla="*/ 6746851 w 11060626"/>
              <a:gd name="connsiteY7" fmla="*/ 1506572 h 6858000"/>
              <a:gd name="connsiteX8" fmla="*/ 9810511 w 11060626"/>
              <a:gd name="connsiteY8" fmla="*/ 577330 h 6858000"/>
              <a:gd name="connsiteX9" fmla="*/ 10350139 w 11060626"/>
              <a:gd name="connsiteY9" fmla="*/ 115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60626" h="6858000">
                <a:moveTo>
                  <a:pt x="10356995" y="0"/>
                </a:moveTo>
                <a:lnTo>
                  <a:pt x="11060626" y="0"/>
                </a:lnTo>
                <a:lnTo>
                  <a:pt x="11060626" y="6858000"/>
                </a:lnTo>
                <a:lnTo>
                  <a:pt x="0" y="6858000"/>
                </a:lnTo>
                <a:lnTo>
                  <a:pt x="6972" y="6851768"/>
                </a:lnTo>
                <a:cubicBezTo>
                  <a:pt x="725878" y="6175171"/>
                  <a:pt x="1051466" y="5470847"/>
                  <a:pt x="1781605" y="5098448"/>
                </a:cubicBezTo>
                <a:cubicBezTo>
                  <a:pt x="2755123" y="4601916"/>
                  <a:pt x="4140979" y="5125253"/>
                  <a:pt x="4968521" y="4526607"/>
                </a:cubicBezTo>
                <a:cubicBezTo>
                  <a:pt x="5796058" y="3927962"/>
                  <a:pt x="5939852" y="2164784"/>
                  <a:pt x="6746851" y="1506572"/>
                </a:cubicBezTo>
                <a:cubicBezTo>
                  <a:pt x="7553849" y="848359"/>
                  <a:pt x="9015250" y="949622"/>
                  <a:pt x="9810511" y="577330"/>
                </a:cubicBezTo>
                <a:cubicBezTo>
                  <a:pt x="10015540" y="481348"/>
                  <a:pt x="10191895" y="262036"/>
                  <a:pt x="10350139" y="1156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337D9-F323-106A-E2CA-08C55F4C7F4C}"/>
              </a:ext>
            </a:extLst>
          </p:cNvPr>
          <p:cNvSpPr txBox="1"/>
          <p:nvPr/>
        </p:nvSpPr>
        <p:spPr>
          <a:xfrm>
            <a:off x="1389685" y="6702277"/>
            <a:ext cx="102819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900">
                <a:hlinkClick r:id="rId4" tooltip="https://technofaq.org/posts/2021/01/how-the-right-room-temperature-will-boost-employee-productivity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684B5-14E6-A394-3EF7-9FA129138138}"/>
              </a:ext>
            </a:extLst>
          </p:cNvPr>
          <p:cNvSpPr txBox="1"/>
          <p:nvPr/>
        </p:nvSpPr>
        <p:spPr>
          <a:xfrm>
            <a:off x="664924" y="4074281"/>
            <a:ext cx="16312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- ABDUL HADI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018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E2D9-702E-B77C-C61F-96EF3470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80F95-DB22-8203-4DD8-B6E963D5EFB6}"/>
              </a:ext>
            </a:extLst>
          </p:cNvPr>
          <p:cNvSpPr txBox="1"/>
          <p:nvPr/>
        </p:nvSpPr>
        <p:spPr>
          <a:xfrm>
            <a:off x="1328376" y="1056103"/>
            <a:ext cx="12349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000" b="1" dirty="0"/>
              <a:t>OBJECTIVE: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7DEBA-54A9-C742-B83F-859E38CCE906}"/>
              </a:ext>
            </a:extLst>
          </p:cNvPr>
          <p:cNvSpPr txBox="1"/>
          <p:nvPr/>
        </p:nvSpPr>
        <p:spPr>
          <a:xfrm>
            <a:off x="0" y="-66973"/>
            <a:ext cx="6096000" cy="6924973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3FBB8-4F23-9F98-ABCC-2AC8F2C65830}"/>
              </a:ext>
            </a:extLst>
          </p:cNvPr>
          <p:cNvSpPr txBox="1"/>
          <p:nvPr/>
        </p:nvSpPr>
        <p:spPr>
          <a:xfrm>
            <a:off x="620202" y="729982"/>
            <a:ext cx="532339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report aims to analyze the relationship between mental health, stress levels, and employee productivity. The focus is on understanding how factors like work-life balance, access to mental health resources, and social isolation influence overall productivity and job satisfaction.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26558-C531-9BFD-E0E0-36AEF8911C6C}"/>
              </a:ext>
            </a:extLst>
          </p:cNvPr>
          <p:cNvSpPr txBox="1"/>
          <p:nvPr/>
        </p:nvSpPr>
        <p:spPr>
          <a:xfrm>
            <a:off x="620202" y="181311"/>
            <a:ext cx="16974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0BFBA-5BB8-B3FB-0397-A0D7275148F2}"/>
              </a:ext>
            </a:extLst>
          </p:cNvPr>
          <p:cNvSpPr txBox="1"/>
          <p:nvPr/>
        </p:nvSpPr>
        <p:spPr>
          <a:xfrm>
            <a:off x="6447071" y="4483332"/>
            <a:ext cx="527987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rgbClr val="002060"/>
                </a:solidFill>
              </a:rPr>
              <a:t>The dataset comprises over 5000 employee information across multiple industries, covering variables such as job role, age, gender, stress levels, work-life balance ratings, and access to mental health resources.</a:t>
            </a:r>
            <a:endParaRPr lang="en-IN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E2D43-ED9B-2C54-4F1D-6B925938B395}"/>
              </a:ext>
            </a:extLst>
          </p:cNvPr>
          <p:cNvSpPr txBox="1"/>
          <p:nvPr/>
        </p:nvSpPr>
        <p:spPr>
          <a:xfrm>
            <a:off x="6447071" y="3977851"/>
            <a:ext cx="29118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DATASET OVERVIEW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C84F29-22B7-CBD5-E4E0-35DF87FE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789" y="311085"/>
            <a:ext cx="3781011" cy="299223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E0035DB-6734-7815-0227-6001A952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8" y="3434387"/>
            <a:ext cx="4139366" cy="31045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6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628F3DA3-7699-4D24-8387-2958D8DA7BF7}"/>
              </a:ext>
            </a:extLst>
          </p:cNvPr>
          <p:cNvSpPr/>
          <p:nvPr/>
        </p:nvSpPr>
        <p:spPr>
          <a:xfrm rot="5400000" flipH="1">
            <a:off x="8565984" y="1208545"/>
            <a:ext cx="728832" cy="524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9CE537F0-A91C-45AA-B897-8630BBBB0D90}"/>
              </a:ext>
            </a:extLst>
          </p:cNvPr>
          <p:cNvSpPr/>
          <p:nvPr/>
        </p:nvSpPr>
        <p:spPr>
          <a:xfrm>
            <a:off x="5202856" y="1330175"/>
            <a:ext cx="1667954" cy="1667954"/>
          </a:xfrm>
          <a:prstGeom prst="arc">
            <a:avLst>
              <a:gd name="adj1" fmla="val 16200000"/>
              <a:gd name="adj2" fmla="val 5503179"/>
            </a:avLst>
          </a:prstGeom>
          <a:solidFill>
            <a:srgbClr val="00206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1DB83D7C-5488-49B0-BB99-CBD480AD68A3}"/>
              </a:ext>
            </a:extLst>
          </p:cNvPr>
          <p:cNvSpPr/>
          <p:nvPr/>
        </p:nvSpPr>
        <p:spPr>
          <a:xfrm>
            <a:off x="5211092" y="4608541"/>
            <a:ext cx="1667954" cy="1667954"/>
          </a:xfrm>
          <a:prstGeom prst="arc">
            <a:avLst>
              <a:gd name="adj1" fmla="val 16200000"/>
              <a:gd name="adj2" fmla="val 5424487"/>
            </a:avLst>
          </a:prstGeom>
          <a:solidFill>
            <a:srgbClr val="00206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128D35-1B89-4AD1-94E3-04AD85324536}"/>
              </a:ext>
            </a:extLst>
          </p:cNvPr>
          <p:cNvSpPr/>
          <p:nvPr/>
        </p:nvSpPr>
        <p:spPr>
          <a:xfrm>
            <a:off x="-4541" y="0"/>
            <a:ext cx="6096000" cy="6858000"/>
          </a:xfrm>
          <a:prstGeom prst="rect">
            <a:avLst/>
          </a:prstGeom>
          <a:solidFill>
            <a:srgbClr val="00206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4003E31B-146A-4D2B-9AE9-98C7E42E9E46}"/>
              </a:ext>
            </a:extLst>
          </p:cNvPr>
          <p:cNvSpPr/>
          <p:nvPr/>
        </p:nvSpPr>
        <p:spPr>
          <a:xfrm flipH="1">
            <a:off x="5257482" y="2969358"/>
            <a:ext cx="1667954" cy="1667954"/>
          </a:xfrm>
          <a:prstGeom prst="arc">
            <a:avLst>
              <a:gd name="adj1" fmla="val 16200000"/>
              <a:gd name="adj2" fmla="val 5398495"/>
            </a:avLst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A54332-F6D3-4560-8E68-48FAA817FEBE}"/>
              </a:ext>
            </a:extLst>
          </p:cNvPr>
          <p:cNvSpPr txBox="1"/>
          <p:nvPr/>
        </p:nvSpPr>
        <p:spPr>
          <a:xfrm>
            <a:off x="7070103" y="1794820"/>
            <a:ext cx="469454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</a:rPr>
              <a:t>Stress levels vary by job and age, with employees aged 20-30 and designers experiencing less stress, while those aged 30-50 and project managers face more stress.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0A980B-7F0A-4488-B5D0-4B5770A06E81}"/>
              </a:ext>
            </a:extLst>
          </p:cNvPr>
          <p:cNvSpPr txBox="1"/>
          <p:nvPr/>
        </p:nvSpPr>
        <p:spPr>
          <a:xfrm>
            <a:off x="7070103" y="5238185"/>
            <a:ext cx="38698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The productivity of the employee is increasing when the stress level of the employee is low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A995A0-7AD4-40C6-9500-156A8CF32BC4}"/>
              </a:ext>
            </a:extLst>
          </p:cNvPr>
          <p:cNvSpPr txBox="1"/>
          <p:nvPr/>
        </p:nvSpPr>
        <p:spPr>
          <a:xfrm>
            <a:off x="1198084" y="3564531"/>
            <a:ext cx="38698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Calibri" panose="020F0502020204030204" pitchFamily="34" charset="0"/>
              </a:rPr>
              <a:t>When stress level increase, work-life balance of the employee gradually decreases.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DAD1E-0059-4108-BCE6-A3C75E73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16" y="444501"/>
            <a:ext cx="4919085" cy="480131"/>
          </a:xfrm>
        </p:spPr>
        <p:txBody>
          <a:bodyPr>
            <a:spAutoFit/>
          </a:bodyPr>
          <a:lstStyle/>
          <a:p>
            <a:pPr algn="l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KEY INSIGHTS</a:t>
            </a: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3E2FF394-235F-4CDD-90C5-B3DD526A2D71}"/>
              </a:ext>
            </a:extLst>
          </p:cNvPr>
          <p:cNvSpPr/>
          <p:nvPr/>
        </p:nvSpPr>
        <p:spPr>
          <a:xfrm rot="16200000">
            <a:off x="2868155" y="-462990"/>
            <a:ext cx="728832" cy="524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A2985BA-EFBF-4E86-9ADC-B34B59B14E35}"/>
              </a:ext>
            </a:extLst>
          </p:cNvPr>
          <p:cNvSpPr/>
          <p:nvPr/>
        </p:nvSpPr>
        <p:spPr>
          <a:xfrm>
            <a:off x="5557714" y="1621695"/>
            <a:ext cx="1076570" cy="107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B7578E1A-50E7-48AA-B56A-BB77F7DB2DBB}"/>
              </a:ext>
            </a:extLst>
          </p:cNvPr>
          <p:cNvSpPr/>
          <p:nvPr/>
        </p:nvSpPr>
        <p:spPr>
          <a:xfrm rot="16200000">
            <a:off x="2868155" y="2861438"/>
            <a:ext cx="728832" cy="524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6D3D58-C14A-4448-90BF-F64C0C4D75F1}"/>
              </a:ext>
            </a:extLst>
          </p:cNvPr>
          <p:cNvSpPr/>
          <p:nvPr/>
        </p:nvSpPr>
        <p:spPr>
          <a:xfrm>
            <a:off x="5553174" y="4939136"/>
            <a:ext cx="1076570" cy="107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ACA6E8-FA9B-4B29-BE3B-90EC0D051E4A}"/>
              </a:ext>
            </a:extLst>
          </p:cNvPr>
          <p:cNvSpPr txBox="1"/>
          <p:nvPr/>
        </p:nvSpPr>
        <p:spPr>
          <a:xfrm>
            <a:off x="1051133" y="2006092"/>
            <a:ext cx="3428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2000" b="1" dirty="0">
                <a:solidFill>
                  <a:srgbClr val="002060"/>
                </a:solidFill>
              </a:rPr>
              <a:t>Stress level by Jobrole and age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D8A177-8CD3-4630-A0AC-1387F8917822}"/>
              </a:ext>
            </a:extLst>
          </p:cNvPr>
          <p:cNvSpPr txBox="1"/>
          <p:nvPr/>
        </p:nvSpPr>
        <p:spPr>
          <a:xfrm>
            <a:off x="1051133" y="5330519"/>
            <a:ext cx="3428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2000" b="1" dirty="0">
                <a:solidFill>
                  <a:srgbClr val="002060"/>
                </a:solidFill>
              </a:rPr>
              <a:t>How stress impacts productivity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58CDD3-F006-4622-B95D-C66171D9F234}"/>
              </a:ext>
            </a:extLst>
          </p:cNvPr>
          <p:cNvSpPr txBox="1"/>
          <p:nvPr/>
        </p:nvSpPr>
        <p:spPr>
          <a:xfrm>
            <a:off x="7203842" y="3671412"/>
            <a:ext cx="42037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b="1" dirty="0">
                <a:solidFill>
                  <a:schemeClr val="bg1"/>
                </a:solidFill>
              </a:rPr>
              <a:t>Impact of worklife balance on stress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4E059-A693-4A0E-BB1D-00609B9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5957F-B396-5C11-B7C5-D2185EF09389}"/>
              </a:ext>
            </a:extLst>
          </p:cNvPr>
          <p:cNvSpPr/>
          <p:nvPr/>
        </p:nvSpPr>
        <p:spPr>
          <a:xfrm>
            <a:off x="5521851" y="3287015"/>
            <a:ext cx="1076570" cy="107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56A27-B929-5C53-C4B0-8375E19E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5632F-58B1-A2FC-AE1D-C82F27280B00}"/>
              </a:ext>
            </a:extLst>
          </p:cNvPr>
          <p:cNvSpPr txBox="1"/>
          <p:nvPr/>
        </p:nvSpPr>
        <p:spPr>
          <a:xfrm>
            <a:off x="-116264" y="10274"/>
            <a:ext cx="6045028" cy="6947555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15DA1-339B-61A4-A09B-F655526CE0E7}"/>
              </a:ext>
            </a:extLst>
          </p:cNvPr>
          <p:cNvSpPr txBox="1"/>
          <p:nvPr/>
        </p:nvSpPr>
        <p:spPr>
          <a:xfrm>
            <a:off x="358219" y="509047"/>
            <a:ext cx="53638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STRESS LEVEL BY JOBROLE AND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1B149-4990-E0AD-B277-2C9D02CD3C46}"/>
              </a:ext>
            </a:extLst>
          </p:cNvPr>
          <p:cNvSpPr txBox="1"/>
          <p:nvPr/>
        </p:nvSpPr>
        <p:spPr>
          <a:xfrm>
            <a:off x="358219" y="1694078"/>
            <a:ext cx="4854804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Stress levels vary significantly across job roles and age groups.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Employees aged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40-50</a:t>
            </a:r>
            <a:r>
              <a:rPr lang="en-US" sz="2000" dirty="0">
                <a:solidFill>
                  <a:schemeClr val="bg1"/>
                </a:solidFill>
              </a:rPr>
              <a:t> in project manager role report the highest stress levels, with 60% in this group experiencing high stress.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Employees with age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above 50 </a:t>
            </a:r>
            <a:r>
              <a:rPr lang="en-US" sz="2000" dirty="0">
                <a:solidFill>
                  <a:schemeClr val="bg1"/>
                </a:solidFill>
              </a:rPr>
              <a:t>have low stress level compared to other age groups.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692D4-BB17-7A98-58E8-9378E5492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37" y="509048"/>
            <a:ext cx="5570544" cy="58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F2E40-E001-702D-8836-90BB976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7A8F6-F367-D51D-B2A2-B65BC57D06CE}"/>
              </a:ext>
            </a:extLst>
          </p:cNvPr>
          <p:cNvSpPr txBox="1"/>
          <p:nvPr/>
        </p:nvSpPr>
        <p:spPr>
          <a:xfrm>
            <a:off x="0" y="9427"/>
            <a:ext cx="5997677" cy="685800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26D0A-C98E-D7D8-1762-2C4C44D8D4B4}"/>
              </a:ext>
            </a:extLst>
          </p:cNvPr>
          <p:cNvSpPr txBox="1"/>
          <p:nvPr/>
        </p:nvSpPr>
        <p:spPr>
          <a:xfrm>
            <a:off x="499619" y="319399"/>
            <a:ext cx="509990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IMPACT OF WORK-LIFE BALANCE ON STRESS</a:t>
            </a:r>
            <a:endParaRPr lang="en-IN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1DD4-BEDC-3353-D3E1-358086804F25}"/>
              </a:ext>
            </a:extLst>
          </p:cNvPr>
          <p:cNvSpPr txBox="1"/>
          <p:nvPr/>
        </p:nvSpPr>
        <p:spPr>
          <a:xfrm>
            <a:off x="499619" y="1614176"/>
            <a:ext cx="4949073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clear correlation exists between work-life balance and stress levels.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Employees with poor work-life balance are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50% </a:t>
            </a:r>
            <a:r>
              <a:rPr lang="en-US" sz="2000" dirty="0">
                <a:solidFill>
                  <a:schemeClr val="bg1"/>
                </a:solidFill>
              </a:rPr>
              <a:t>more likely to report high stress compared to those with a good balance.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</a:t>
            </a:r>
            <a:r>
              <a:rPr lang="en-US" sz="2000" dirty="0">
                <a:solidFill>
                  <a:schemeClr val="bg1"/>
                </a:solidFill>
              </a:rPr>
              <a:t> job role have a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 work-life balance</a:t>
            </a:r>
            <a:r>
              <a:rPr lang="en-US" sz="2000" dirty="0">
                <a:solidFill>
                  <a:schemeClr val="bg1"/>
                </a:solidFill>
              </a:rPr>
              <a:t> with low stress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HR</a:t>
            </a:r>
            <a:r>
              <a:rPr lang="en-US" sz="2000" dirty="0">
                <a:solidFill>
                  <a:schemeClr val="bg1"/>
                </a:solidFill>
              </a:rPr>
              <a:t> job role have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low work-life balance </a:t>
            </a:r>
            <a:r>
              <a:rPr lang="en-US" sz="2000" dirty="0">
                <a:solidFill>
                  <a:schemeClr val="bg1"/>
                </a:solidFill>
              </a:rPr>
              <a:t>with high stress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3E5C0-F5F1-2167-98F5-43F87872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55" y="287519"/>
            <a:ext cx="5661061" cy="64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4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E53AE-49DF-5B9B-E51E-506BBB7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A2B8C-7AD7-79DE-F911-E98CE72E2BFF}"/>
              </a:ext>
            </a:extLst>
          </p:cNvPr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58AC6-561E-5697-B35F-C48971F97204}"/>
              </a:ext>
            </a:extLst>
          </p:cNvPr>
          <p:cNvSpPr txBox="1"/>
          <p:nvPr/>
        </p:nvSpPr>
        <p:spPr>
          <a:xfrm>
            <a:off x="400639" y="368587"/>
            <a:ext cx="591060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HOW STRESS IMPACTS PRODUCTIVITY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C1DE5-0D7F-43E8-B281-0E7BD875E8D6}"/>
              </a:ext>
            </a:extLst>
          </p:cNvPr>
          <p:cNvSpPr txBox="1"/>
          <p:nvPr/>
        </p:nvSpPr>
        <p:spPr>
          <a:xfrm>
            <a:off x="490194" y="1236707"/>
            <a:ext cx="4788816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Employees experiencing high stress levels see a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35% </a:t>
            </a:r>
            <a:r>
              <a:rPr lang="en-US" sz="2000" dirty="0">
                <a:solidFill>
                  <a:schemeClr val="bg1"/>
                </a:solidFill>
              </a:rPr>
              <a:t>decrease in productivity, while those with lower stress report up to a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20% </a:t>
            </a:r>
            <a:r>
              <a:rPr lang="en-US" sz="2000" dirty="0">
                <a:solidFill>
                  <a:schemeClr val="bg1"/>
                </a:solidFill>
              </a:rPr>
              <a:t>increase in their output.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clearly see that productivity is increasing with decreasing in stress level.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Software Engineer </a:t>
            </a:r>
            <a:r>
              <a:rPr lang="en-US" sz="2000" dirty="0">
                <a:solidFill>
                  <a:schemeClr val="bg1"/>
                </a:solidFill>
              </a:rPr>
              <a:t>role have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 stress </a:t>
            </a:r>
            <a:r>
              <a:rPr lang="en-US" sz="2000" dirty="0">
                <a:solidFill>
                  <a:schemeClr val="bg1"/>
                </a:solidFill>
              </a:rPr>
              <a:t>level, so decrease in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</a:t>
            </a:r>
            <a:r>
              <a:rPr lang="en-US" sz="2000" dirty="0">
                <a:solidFill>
                  <a:schemeClr val="bg1"/>
                </a:solidFill>
              </a:rPr>
              <a:t>role have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low stress </a:t>
            </a:r>
            <a:r>
              <a:rPr lang="en-US" sz="2000" dirty="0">
                <a:solidFill>
                  <a:schemeClr val="bg1"/>
                </a:solidFill>
              </a:rPr>
              <a:t>level, so their productivity has increased.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90237-E088-0DF0-1211-0BBC2919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45" y="368587"/>
            <a:ext cx="5624254" cy="63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CF3FB-5B8B-8153-A975-B3F4FCBC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77791-B9AC-B0E6-55FE-57623EF77A48}"/>
              </a:ext>
            </a:extLst>
          </p:cNvPr>
          <p:cNvSpPr txBox="1"/>
          <p:nvPr/>
        </p:nvSpPr>
        <p:spPr>
          <a:xfrm>
            <a:off x="0" y="-16134"/>
            <a:ext cx="6226939" cy="6912204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5EEF-EADD-BA27-7245-4E527ED9A1F2}"/>
              </a:ext>
            </a:extLst>
          </p:cNvPr>
          <p:cNvSpPr txBox="1"/>
          <p:nvPr/>
        </p:nvSpPr>
        <p:spPr>
          <a:xfrm>
            <a:off x="575030" y="282804"/>
            <a:ext cx="541098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ACCESS TO MENTAL HEALTH RESOURCE BY WORK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789A1-F20F-D9C0-17ED-3C80E42A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9" y="351511"/>
            <a:ext cx="5773383" cy="6351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EFE14-7A19-327F-FF95-84721CC08529}"/>
              </a:ext>
            </a:extLst>
          </p:cNvPr>
          <p:cNvSpPr txBox="1"/>
          <p:nvPr/>
        </p:nvSpPr>
        <p:spPr>
          <a:xfrm>
            <a:off x="575030" y="1588416"/>
            <a:ext cx="5241305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Employees with access to mental health resources report a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25% </a:t>
            </a:r>
            <a:r>
              <a:rPr lang="en-US" sz="2000" dirty="0">
                <a:solidFill>
                  <a:schemeClr val="bg1"/>
                </a:solidFill>
              </a:rPr>
              <a:t>improvement in productivity. This suggests a strong link between mental health support and employee performance.</a:t>
            </a:r>
            <a:endParaRPr lang="en-IN" sz="2000" dirty="0">
              <a:solidFill>
                <a:schemeClr val="bg1"/>
              </a:solidFill>
            </a:endParaRPr>
          </a:p>
          <a:p>
            <a:pPr algn="l"/>
            <a:endParaRPr lang="en-IN" sz="20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software engineers and sales </a:t>
            </a:r>
            <a:r>
              <a:rPr lang="en-US" sz="2000" dirty="0">
                <a:solidFill>
                  <a:schemeClr val="bg1"/>
                </a:solidFill>
              </a:rPr>
              <a:t>professionals have limited access to mental health resources, which can lead to increased stress.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979E0-6587-7F36-AB37-6C3243E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96621-9522-F62F-9AE2-56C8783EDDE5}"/>
              </a:ext>
            </a:extLst>
          </p:cNvPr>
          <p:cNvSpPr txBox="1"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25A1E-2392-5763-C7E2-CCF307CF6504}"/>
              </a:ext>
            </a:extLst>
          </p:cNvPr>
          <p:cNvSpPr txBox="1"/>
          <p:nvPr/>
        </p:nvSpPr>
        <p:spPr>
          <a:xfrm>
            <a:off x="509047" y="320512"/>
            <a:ext cx="550525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SATISFACTION WITH REMOTE WORK BY JOBROLE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CD41D-C187-DE39-D657-E78DC51C9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6" y="1248466"/>
            <a:ext cx="5591955" cy="417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D2EDD9-DEB5-A1C7-A715-D6E147A97025}"/>
              </a:ext>
            </a:extLst>
          </p:cNvPr>
          <p:cNvSpPr txBox="1"/>
          <p:nvPr/>
        </p:nvSpPr>
        <p:spPr>
          <a:xfrm>
            <a:off x="509047" y="1711818"/>
            <a:ext cx="5222450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Most of the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Designers</a:t>
            </a:r>
            <a:r>
              <a:rPr lang="en-IN" sz="2000" dirty="0">
                <a:solidFill>
                  <a:schemeClr val="bg1"/>
                </a:solidFill>
              </a:rPr>
              <a:t> are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unsatisfied</a:t>
            </a:r>
            <a:r>
              <a:rPr lang="en-IN" sz="2000" dirty="0">
                <a:solidFill>
                  <a:schemeClr val="bg1"/>
                </a:solidFill>
              </a:rPr>
              <a:t> with remote 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employees from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</a:t>
            </a:r>
            <a:r>
              <a:rPr lang="en-IN" sz="2000" dirty="0">
                <a:solidFill>
                  <a:schemeClr val="bg1"/>
                </a:solidFill>
              </a:rPr>
              <a:t> job role are 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satisfied</a:t>
            </a:r>
            <a:r>
              <a:rPr lang="en-IN" sz="2000" dirty="0">
                <a:solidFill>
                  <a:schemeClr val="bg1"/>
                </a:solidFill>
              </a:rPr>
              <a:t> with remote work.</a:t>
            </a:r>
          </a:p>
        </p:txBody>
      </p:sp>
    </p:spTree>
    <p:extLst>
      <p:ext uri="{BB962C8B-B14F-4D97-AF65-F5344CB8AC3E}">
        <p14:creationId xmlns:p14="http://schemas.microsoft.com/office/powerpoint/2010/main" val="387397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37995-DB2C-FC73-B836-CC918346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8E42-6290-4433-BBFA-A77A6BDE386C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A4770-C4A4-CAD3-34D8-115ACCD976E5}"/>
              </a:ext>
            </a:extLst>
          </p:cNvPr>
          <p:cNvSpPr txBox="1"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C755A-EB40-1488-8C04-EBD137BB6EA4}"/>
              </a:ext>
            </a:extLst>
          </p:cNvPr>
          <p:cNvSpPr txBox="1"/>
          <p:nvPr/>
        </p:nvSpPr>
        <p:spPr>
          <a:xfrm>
            <a:off x="545968" y="356251"/>
            <a:ext cx="52224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STRESS LEVEL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022E6-F0BF-2766-9B3A-F73F1A556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9618" y="902273"/>
            <a:ext cx="5915024" cy="5257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10886-E49E-71A6-C0B2-7B2C086D40FD}"/>
              </a:ext>
            </a:extLst>
          </p:cNvPr>
          <p:cNvSpPr txBox="1"/>
          <p:nvPr/>
        </p:nvSpPr>
        <p:spPr>
          <a:xfrm>
            <a:off x="545968" y="1274563"/>
            <a:ext cx="529864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employees who work’s in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China</a:t>
            </a:r>
            <a:r>
              <a:rPr lang="en-IN" sz="2000" dirty="0">
                <a:solidFill>
                  <a:schemeClr val="bg1"/>
                </a:solidFill>
              </a:rPr>
              <a:t> face high stress compared to other countries , so their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productivity</a:t>
            </a:r>
            <a:r>
              <a:rPr lang="en-IN" sz="2000" dirty="0">
                <a:solidFill>
                  <a:schemeClr val="bg1"/>
                </a:solidFill>
              </a:rPr>
              <a:t> has decreased by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30%.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employees who work’s in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Nigeria</a:t>
            </a:r>
            <a:r>
              <a:rPr lang="en-IN" sz="2000" dirty="0">
                <a:solidFill>
                  <a:schemeClr val="bg1"/>
                </a:solidFill>
              </a:rPr>
              <a:t> face low stress compared to others , so their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productivity</a:t>
            </a:r>
            <a:r>
              <a:rPr lang="en-IN" sz="2000" dirty="0">
                <a:solidFill>
                  <a:schemeClr val="bg1"/>
                </a:solidFill>
              </a:rPr>
              <a:t> has increased by 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10%.</a:t>
            </a:r>
          </a:p>
        </p:txBody>
      </p:sp>
    </p:spTree>
    <p:extLst>
      <p:ext uri="{BB962C8B-B14F-4D97-AF65-F5344CB8AC3E}">
        <p14:creationId xmlns:p14="http://schemas.microsoft.com/office/powerpoint/2010/main" val="311995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642</Words>
  <Application>Microsoft Office PowerPoint</Application>
  <PresentationFormat>Widescreen</PresentationFormat>
  <Paragraphs>103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Abbu -</cp:lastModifiedBy>
  <cp:revision>147</cp:revision>
  <dcterms:created xsi:type="dcterms:W3CDTF">2019-09-23T10:10:00Z</dcterms:created>
  <dcterms:modified xsi:type="dcterms:W3CDTF">2024-10-04T12:47:50Z</dcterms:modified>
</cp:coreProperties>
</file>