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72" r:id="rId6"/>
    <p:sldId id="271" r:id="rId7"/>
    <p:sldId id="261" r:id="rId8"/>
    <p:sldId id="265" r:id="rId9"/>
    <p:sldId id="262" r:id="rId10"/>
    <p:sldId id="270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918">
          <p15:clr>
            <a:srgbClr val="A4A3A4"/>
          </p15:clr>
        </p15:guide>
        <p15:guide id="3" pos="38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1918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551ab6de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b551ab6de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551ab6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551ab6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5B070005-951F-A07D-6482-D11C45887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>
            <a:extLst>
              <a:ext uri="{FF2B5EF4-FFF2-40B4-BE49-F238E27FC236}">
                <a16:creationId xmlns:a16="http://schemas.microsoft.com/office/drawing/2014/main" id="{90138E2A-23E3-09E7-6A94-BE9F284800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>
            <a:extLst>
              <a:ext uri="{FF2B5EF4-FFF2-40B4-BE49-F238E27FC236}">
                <a16:creationId xmlns:a16="http://schemas.microsoft.com/office/drawing/2014/main" id="{35C9C6ED-846A-B194-5BBC-282FCE98D0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61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2D2677E4-639D-00FC-E68C-6E4FC8164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>
            <a:extLst>
              <a:ext uri="{FF2B5EF4-FFF2-40B4-BE49-F238E27FC236}">
                <a16:creationId xmlns:a16="http://schemas.microsoft.com/office/drawing/2014/main" id="{47CFF581-BDD9-75EA-B400-F2C0E6B5ED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>
            <a:extLst>
              <a:ext uri="{FF2B5EF4-FFF2-40B4-BE49-F238E27FC236}">
                <a16:creationId xmlns:a16="http://schemas.microsoft.com/office/drawing/2014/main" id="{618CD3B2-7B20-C7E6-F7D0-F17794EBF4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172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551ab6d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551ab6d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b551ab6d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b551ab6d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b551ab6d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b551ab6d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180" dirty="0"/>
              <a:t>Mental health and Productivity:</a:t>
            </a:r>
            <a:br>
              <a:rPr lang="en-US" sz="4180" dirty="0"/>
            </a:br>
            <a:r>
              <a:rPr lang="en-US" sz="4180" dirty="0"/>
              <a:t>Insights from Employee Data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/>
              <a:t>HarmonyTech Enterprises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B7B7B7"/>
                </a:solidFill>
              </a:rPr>
              <a:t>October 2024</a:t>
            </a:r>
            <a:endParaRPr sz="1900" dirty="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838000" y="2356200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You.</a:t>
            </a:r>
            <a:endParaRPr sz="16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E45E6-2D6B-D2BD-CD74-469C11797BF4}"/>
              </a:ext>
            </a:extLst>
          </p:cNvPr>
          <p:cNvSpPr txBox="1"/>
          <p:nvPr/>
        </p:nvSpPr>
        <p:spPr>
          <a:xfrm>
            <a:off x="7150894" y="4371976"/>
            <a:ext cx="1507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Abdul Hadi 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85199" y="1956000"/>
            <a:ext cx="2400863" cy="1877497"/>
            <a:chOff x="385200" y="1956000"/>
            <a:chExt cx="2192100" cy="1877497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85200" y="2356200"/>
              <a:ext cx="2192100" cy="147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High stress </a:t>
              </a:r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at HarmonyTech Enterprises is </a:t>
              </a:r>
              <a:r>
                <a:rPr lang="en-US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lowering productivity </a:t>
              </a:r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due to poor work-life balance and limited mental health support.</a:t>
              </a:r>
              <a:endParaRPr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6" name="Google Shape;66;p14"/>
          <p:cNvSpPr txBox="1"/>
          <p:nvPr/>
        </p:nvSpPr>
        <p:spPr>
          <a:xfrm>
            <a:off x="3976899" y="1956000"/>
            <a:ext cx="270159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Solution: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67CC0B-3B4A-6589-8D97-385EB9FBB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899" y="2356200"/>
            <a:ext cx="498457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Improve Mental Health Support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through accessible resources.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Promote Flexible Work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enhance work-life 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Provide Stress Management Training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reduce stress in high-impact roles.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Analytical goals</a:t>
            </a:r>
            <a:endParaRPr sz="1600" b="1"/>
          </a:p>
        </p:txBody>
      </p:sp>
      <p:sp>
        <p:nvSpPr>
          <p:cNvPr id="73" name="Google Shape;73;p15"/>
          <p:cNvSpPr txBox="1"/>
          <p:nvPr/>
        </p:nvSpPr>
        <p:spPr>
          <a:xfrm>
            <a:off x="3167725" y="3033878"/>
            <a:ext cx="53040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employee data to identify patterns and provide actionable insights to improve productivity.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2" name="Google Shape;72;p15">
            <a:extLst>
              <a:ext uri="{FF2B5EF4-FFF2-40B4-BE49-F238E27FC236}">
                <a16:creationId xmlns:a16="http://schemas.microsoft.com/office/drawing/2014/main" id="{F239ADA7-B901-5CA4-8595-AA3427BCB362}"/>
              </a:ext>
            </a:extLst>
          </p:cNvPr>
          <p:cNvSpPr txBox="1"/>
          <p:nvPr/>
        </p:nvSpPr>
        <p:spPr>
          <a:xfrm>
            <a:off x="3167725" y="2109622"/>
            <a:ext cx="53040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Analyze how stress, work-life balance, and mental health resources affect employee productivity at HarmonyTech Enterprises.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706637" y="4204644"/>
            <a:ext cx="398016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Average Productivity index of the employee in different work locations.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(n=5000 Employees)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64475" y="1463700"/>
            <a:ext cx="30264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Productivity Trend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Productivity is </a:t>
            </a:r>
            <a:r>
              <a:rPr lang="en" sz="16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at onsight work location and </a:t>
            </a:r>
            <a:r>
              <a:rPr lang="en" sz="16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at remote work location.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C2DC65-B2DD-7914-0806-338278E64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552" y="723427"/>
            <a:ext cx="3636662" cy="34501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B9CB881F-236A-3AB3-C03E-AFD0966E9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4DD58C71-040E-1D37-FF24-0B7338B0942A}"/>
              </a:ext>
            </a:extLst>
          </p:cNvPr>
          <p:cNvSpPr txBox="1"/>
          <p:nvPr/>
        </p:nvSpPr>
        <p:spPr>
          <a:xfrm>
            <a:off x="4706637" y="4204644"/>
            <a:ext cx="398016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Average Worklife balance rating of the employee in different work locations.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(n=5000 Employees)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B885DD74-864D-8A05-B5DA-340B3DEE8C77}"/>
              </a:ext>
            </a:extLst>
          </p:cNvPr>
          <p:cNvSpPr txBox="1"/>
          <p:nvPr/>
        </p:nvSpPr>
        <p:spPr>
          <a:xfrm>
            <a:off x="500194" y="1463700"/>
            <a:ext cx="30264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Worklife balance Trend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6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Hybrid and remote 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employees have </a:t>
            </a:r>
            <a:r>
              <a:rPr lang="en" sz="16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good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Worklife balance rating whereas the </a:t>
            </a:r>
            <a:r>
              <a:rPr lang="en" sz="16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onsight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employees have </a:t>
            </a:r>
            <a:r>
              <a:rPr lang="en" sz="16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Worklife balance rating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09FEA-684E-834A-902E-63E0BFFB8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5607"/>
            <a:ext cx="3745744" cy="32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2096F9D1-6429-11C2-2FB9-ACBD33F38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43C66543-6DF4-DA99-8A8A-E3B09504FC20}"/>
              </a:ext>
            </a:extLst>
          </p:cNvPr>
          <p:cNvSpPr txBox="1"/>
          <p:nvPr/>
        </p:nvSpPr>
        <p:spPr>
          <a:xfrm>
            <a:off x="5078112" y="4264377"/>
            <a:ext cx="398016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Average Stress level index of the employee in different job role.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(n=5000 Employees)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A8145562-BDD1-DDCD-1AA9-5694FF379424}"/>
              </a:ext>
            </a:extLst>
          </p:cNvPr>
          <p:cNvSpPr txBox="1"/>
          <p:nvPr/>
        </p:nvSpPr>
        <p:spPr>
          <a:xfrm>
            <a:off x="464475" y="1371436"/>
            <a:ext cx="30264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Stress Trend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Stress level varies significantly for different job roles.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HR and Software Engineer role have </a:t>
            </a:r>
            <a:r>
              <a:rPr lang="en" sz="16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high stress.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Designer role have </a:t>
            </a:r>
            <a:r>
              <a:rPr lang="en" sz="1600" dirty="0">
                <a:solidFill>
                  <a:srgbClr val="30639C"/>
                </a:solidFill>
                <a:latin typeface="Roboto"/>
                <a:ea typeface="Roboto"/>
                <a:cs typeface="Roboto"/>
                <a:sym typeface="Roboto"/>
              </a:rPr>
              <a:t>low stress.</a:t>
            </a:r>
            <a:endParaRPr sz="1600" dirty="0">
              <a:solidFill>
                <a:srgbClr val="3063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624AC-989D-1E85-05D3-E2619F52C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59630"/>
            <a:ext cx="3946533" cy="357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4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5166021" y="4516505"/>
            <a:ext cx="3421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Access to mental health and mental health condition of employees at different job roles(n=500 Employees)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35899" y="1371436"/>
            <a:ext cx="35145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Reason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Most of HR and Software Engineer have </a:t>
            </a:r>
            <a:r>
              <a:rPr lang="en" sz="16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no access to mental health resources 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wheres most of Designer role have </a:t>
            </a:r>
            <a:r>
              <a:rPr lang="en" sz="1600" dirty="0">
                <a:solidFill>
                  <a:srgbClr val="30639C"/>
                </a:solidFill>
                <a:latin typeface="Roboto"/>
                <a:ea typeface="Roboto"/>
                <a:cs typeface="Roboto"/>
                <a:sym typeface="Roboto"/>
              </a:rPr>
              <a:t>access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cause the </a:t>
            </a:r>
            <a:r>
              <a:rPr lang="en" sz="16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High Burnout and Depression 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among the HR and Software Engineers.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40525-EA1B-2E29-7A2E-21F1E8471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021" y="2455994"/>
            <a:ext cx="3421799" cy="1959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18EEC-1D1E-3596-06FD-948CBF82F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021" y="411566"/>
            <a:ext cx="3381924" cy="1895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435900" y="1863750"/>
            <a:ext cx="36342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Prioritize </a:t>
            </a:r>
            <a:r>
              <a:rPr lang="en-I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HR and Software Engineers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Currently, </a:t>
            </a:r>
            <a:r>
              <a:rPr lang="en" sz="16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HR and Software Engineers 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experience high stress compared to others.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61468-8E02-E038-27D5-34EA8B97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613" y="1009553"/>
            <a:ext cx="3744543" cy="2969810"/>
          </a:xfrm>
          <a:prstGeom prst="rect">
            <a:avLst/>
          </a:prstGeom>
        </p:spPr>
      </p:pic>
      <p:sp>
        <p:nvSpPr>
          <p:cNvPr id="4" name="Google Shape;85;p17">
            <a:extLst>
              <a:ext uri="{FF2B5EF4-FFF2-40B4-BE49-F238E27FC236}">
                <a16:creationId xmlns:a16="http://schemas.microsoft.com/office/drawing/2014/main" id="{0C1C227B-2E38-0C08-544D-3ED984D56A2F}"/>
              </a:ext>
            </a:extLst>
          </p:cNvPr>
          <p:cNvSpPr txBox="1"/>
          <p:nvPr/>
        </p:nvSpPr>
        <p:spPr>
          <a:xfrm>
            <a:off x="4978100" y="4078639"/>
            <a:ext cx="398016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Average Stress level index of the employee in different job role.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(n=5000 Employees)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EF899C-ED38-E6C3-0627-6CC706D12B21}"/>
              </a:ext>
            </a:extLst>
          </p:cNvPr>
          <p:cNvSpPr txBox="1"/>
          <p:nvPr/>
        </p:nvSpPr>
        <p:spPr>
          <a:xfrm>
            <a:off x="728661" y="1628775"/>
            <a:ext cx="72794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Access to Mental Health Resources: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Provide HR and software engineers with Employee Assistance Programs (EAPs) and partner with mental health apps for stress relief.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Flexible Work Schedules: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 hybrid work models and allow flexible hours to improve work-life balance.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Mental Health Training for Managers: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Train managers to recognize burnout and encourage open communication about workload and mental health.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Schedule Mental Health Days: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Provide employees with regular mental health days, Where they can rest and recharge without pressure of work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B7E24-C0CE-5AA5-DD84-BA28579D32CE}"/>
              </a:ext>
            </a:extLst>
          </p:cNvPr>
          <p:cNvSpPr txBox="1"/>
          <p:nvPr/>
        </p:nvSpPr>
        <p:spPr>
          <a:xfrm>
            <a:off x="728661" y="898624"/>
            <a:ext cx="2128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RECOMMENDATION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On-screen Show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Simple Light</vt:lpstr>
      <vt:lpstr>Mental health and Productivity: Insights from Employee Data</vt:lpstr>
      <vt:lpstr>PowerPoint Presentation</vt:lpstr>
      <vt:lpstr>Analytical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Abbu -</dc:creator>
  <cp:lastModifiedBy>Abbu -</cp:lastModifiedBy>
  <cp:revision>1</cp:revision>
  <dcterms:modified xsi:type="dcterms:W3CDTF">2024-10-21T07:05:04Z</dcterms:modified>
</cp:coreProperties>
</file>