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2" r:id="rId6"/>
    <p:sldId id="271" r:id="rId7"/>
    <p:sldId id="261" r:id="rId8"/>
    <p:sldId id="265" r:id="rId9"/>
    <p:sldId id="262" r:id="rId10"/>
    <p:sldId id="273" r:id="rId11"/>
    <p:sldId id="27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33E6D98-F2D3-3887-18FD-3D1C9AB6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>
            <a:extLst>
              <a:ext uri="{FF2B5EF4-FFF2-40B4-BE49-F238E27FC236}">
                <a16:creationId xmlns:a16="http://schemas.microsoft.com/office/drawing/2014/main" id="{AABE2FA0-F0F0-2716-8AF0-7D907F5289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>
            <a:extLst>
              <a:ext uri="{FF2B5EF4-FFF2-40B4-BE49-F238E27FC236}">
                <a16:creationId xmlns:a16="http://schemas.microsoft.com/office/drawing/2014/main" id="{12E32E1A-A383-9038-1826-6F1FF8982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31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B070005-951F-A07D-6482-D11C4588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>
            <a:extLst>
              <a:ext uri="{FF2B5EF4-FFF2-40B4-BE49-F238E27FC236}">
                <a16:creationId xmlns:a16="http://schemas.microsoft.com/office/drawing/2014/main" id="{90138E2A-23E3-09E7-6A94-BE9F284800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>
            <a:extLst>
              <a:ext uri="{FF2B5EF4-FFF2-40B4-BE49-F238E27FC236}">
                <a16:creationId xmlns:a16="http://schemas.microsoft.com/office/drawing/2014/main" id="{35C9C6ED-846A-B194-5BBC-282FCE98D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1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D2677E4-639D-00FC-E68C-6E4FC816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>
            <a:extLst>
              <a:ext uri="{FF2B5EF4-FFF2-40B4-BE49-F238E27FC236}">
                <a16:creationId xmlns:a16="http://schemas.microsoft.com/office/drawing/2014/main" id="{47CFF581-BDD9-75EA-B400-F2C0E6B5ED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>
            <a:extLst>
              <a:ext uri="{FF2B5EF4-FFF2-40B4-BE49-F238E27FC236}">
                <a16:creationId xmlns:a16="http://schemas.microsoft.com/office/drawing/2014/main" id="{618CD3B2-7B20-C7E6-F7D0-F17794EBF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7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180" dirty="0"/>
              <a:t>Mental health and Productivity:</a:t>
            </a:r>
            <a:br>
              <a:rPr lang="en-US" sz="4180" dirty="0"/>
            </a:br>
            <a:r>
              <a:rPr lang="en-US" sz="4180" dirty="0"/>
              <a:t>Insights from Employee Data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HarmonyTech Enterprises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B7B7B7"/>
                </a:solidFill>
              </a:rPr>
              <a:t>October 2024</a:t>
            </a:r>
            <a:endParaRPr sz="19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D2A12BBA-D625-EB8E-AF86-07FB04067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CBDBB-4831-D849-BB5A-5603CFEA5B51}"/>
              </a:ext>
            </a:extLst>
          </p:cNvPr>
          <p:cNvSpPr txBox="1"/>
          <p:nvPr/>
        </p:nvSpPr>
        <p:spPr>
          <a:xfrm>
            <a:off x="728661" y="1628775"/>
            <a:ext cx="7279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Access to Mental Health Resources: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HR and software engineers with Employee Assistance Programs (EAPs) and partner with mental health apps for stress relief.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Flexible Work Schedules: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hybrid work models and allow flexible hours to improve work-life 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Mental Health Training for Managers: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 managers to recognize burnout and encourage open communication about workload and mental health.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Schedule Mental Health Days: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employees with regular mental health days, Where they can rest and recharge without pressure of work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70CF4-35EA-A9B4-AB99-CE27C8CA1751}"/>
              </a:ext>
            </a:extLst>
          </p:cNvPr>
          <p:cNvSpPr txBox="1"/>
          <p:nvPr/>
        </p:nvSpPr>
        <p:spPr>
          <a:xfrm>
            <a:off x="728661" y="898624"/>
            <a:ext cx="212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7734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3449040" y="2070450"/>
            <a:ext cx="511988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2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E45E6-2D6B-D2BD-CD74-469C11797BF4}"/>
              </a:ext>
            </a:extLst>
          </p:cNvPr>
          <p:cNvSpPr txBox="1"/>
          <p:nvPr/>
        </p:nvSpPr>
        <p:spPr>
          <a:xfrm>
            <a:off x="7150894" y="4371976"/>
            <a:ext cx="150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Abdul Hadi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199" y="1956000"/>
            <a:ext cx="2400863" cy="1877497"/>
            <a:chOff x="385200" y="1956000"/>
            <a:chExt cx="2192100" cy="1877497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147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High stress </a:t>
              </a:r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at HarmonyTech Enterprises is </a:t>
              </a: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lowering productivity </a:t>
              </a:r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due to poor work-life balance and limited mental health support.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3976899" y="1956000"/>
            <a:ext cx="27015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7CC0B-3B4A-6589-8D97-385EB9FB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99" y="2356200"/>
            <a:ext cx="498457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 Mental Health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through accessible resources.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Promote Flexible 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enhance work-life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Stress Management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reduce stress in high-impact roles.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Analytical goals</a:t>
            </a:r>
            <a:endParaRPr sz="1600" b="1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3033878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employee data to identify patterns and provide actionable insights to improve productivity.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Google Shape;72;p15">
            <a:extLst>
              <a:ext uri="{FF2B5EF4-FFF2-40B4-BE49-F238E27FC236}">
                <a16:creationId xmlns:a16="http://schemas.microsoft.com/office/drawing/2014/main" id="{F239ADA7-B901-5CA4-8595-AA3427BCB362}"/>
              </a:ext>
            </a:extLst>
          </p:cNvPr>
          <p:cNvSpPr txBox="1"/>
          <p:nvPr/>
        </p:nvSpPr>
        <p:spPr>
          <a:xfrm>
            <a:off x="3167725" y="2109622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 how stress, work-life balance, and mental health resources affect employee productivity at HarmonyTech Enterprises.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706637" y="4204644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Productivity index of the employee in different work locations.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64475" y="1463700"/>
            <a:ext cx="3026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Productivity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Productivity is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at onsight work location and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at remote work location.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2DC65-B2DD-7914-0806-338278E6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52" y="723427"/>
            <a:ext cx="3636662" cy="3450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9CB881F-236A-3AB3-C03E-AFD0966E9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4DD58C71-040E-1D37-FF24-0B7338B0942A}"/>
              </a:ext>
            </a:extLst>
          </p:cNvPr>
          <p:cNvSpPr txBox="1"/>
          <p:nvPr/>
        </p:nvSpPr>
        <p:spPr>
          <a:xfrm>
            <a:off x="4706637" y="4204644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Worklife balance rating of the employee in different work locations.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B885DD74-864D-8A05-B5DA-340B3DEE8C77}"/>
              </a:ext>
            </a:extLst>
          </p:cNvPr>
          <p:cNvSpPr txBox="1"/>
          <p:nvPr/>
        </p:nvSpPr>
        <p:spPr>
          <a:xfrm>
            <a:off x="500194" y="1463700"/>
            <a:ext cx="30264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Work-life balance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Hybrid and remote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employees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Work-life balance rating whereas the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onsight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employees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Work-life balance rating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09FEA-684E-834A-902E-63E0BFFB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607"/>
            <a:ext cx="3745744" cy="32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096F9D1-6429-11C2-2FB9-ACBD33F3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43C66543-6DF4-DA99-8A8A-E3B09504FC20}"/>
              </a:ext>
            </a:extLst>
          </p:cNvPr>
          <p:cNvSpPr txBox="1"/>
          <p:nvPr/>
        </p:nvSpPr>
        <p:spPr>
          <a:xfrm>
            <a:off x="5078112" y="4264377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Stress level index of the employee in different job role.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A8145562-BDD1-DDCD-1AA9-5694FF379424}"/>
              </a:ext>
            </a:extLst>
          </p:cNvPr>
          <p:cNvSpPr txBox="1"/>
          <p:nvPr/>
        </p:nvSpPr>
        <p:spPr>
          <a:xfrm>
            <a:off x="464475" y="1371436"/>
            <a:ext cx="3026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Stress Trend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Stress level varies significantly for different job roles.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HR and Software Engineer role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high stress.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Designer role have </a:t>
            </a:r>
            <a:r>
              <a:rPr lang="en" sz="1600" dirty="0">
                <a:solidFill>
                  <a:srgbClr val="30639C"/>
                </a:solidFill>
                <a:latin typeface="Roboto"/>
                <a:ea typeface="Roboto"/>
                <a:cs typeface="Roboto"/>
                <a:sym typeface="Roboto"/>
              </a:rPr>
              <a:t>low stress.</a:t>
            </a:r>
            <a:endParaRPr sz="1600" dirty="0">
              <a:solidFill>
                <a:srgbClr val="3063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24AC-989D-1E85-05D3-E2619F52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9630"/>
            <a:ext cx="3946533" cy="35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5166021" y="4516505"/>
            <a:ext cx="3421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Access to mental health and mental health condition of employees at different job roles(n=500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899" y="1371436"/>
            <a:ext cx="35145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 of HR and Software Engineer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no access to mental health resources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wheres most of Designer role have </a:t>
            </a:r>
            <a:r>
              <a:rPr lang="en" sz="1600" dirty="0">
                <a:solidFill>
                  <a:srgbClr val="30639C"/>
                </a:solidFill>
                <a:latin typeface="Roboto"/>
                <a:ea typeface="Roboto"/>
                <a:cs typeface="Roboto"/>
                <a:sym typeface="Roboto"/>
              </a:rPr>
              <a:t>access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cause the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High Burnout and Depression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among the HR and Software Engineers.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40525-EA1B-2E29-7A2E-21F1E847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21" y="2455994"/>
            <a:ext cx="3421799" cy="195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18EEC-1D1E-3596-06FD-948CBF82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021" y="411566"/>
            <a:ext cx="3381924" cy="1895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</a:t>
            </a:r>
            <a:r>
              <a:rPr lang="en-I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HR and Software Engineers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Currently, </a:t>
            </a:r>
            <a:r>
              <a:rPr lang="en" sz="16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HR and Software Engineers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experience high stress compared to others.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61468-8E02-E038-27D5-34EA8B97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13" y="1009553"/>
            <a:ext cx="3744543" cy="2969810"/>
          </a:xfrm>
          <a:prstGeom prst="rect">
            <a:avLst/>
          </a:prstGeom>
        </p:spPr>
      </p:pic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0C1C227B-2E38-0C08-544D-3ED984D56A2F}"/>
              </a:ext>
            </a:extLst>
          </p:cNvPr>
          <p:cNvSpPr txBox="1"/>
          <p:nvPr/>
        </p:nvSpPr>
        <p:spPr>
          <a:xfrm>
            <a:off x="4978100" y="4078639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Stress level index of the employee in different job role.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F899C-ED38-E6C3-0627-6CC706D12B21}"/>
              </a:ext>
            </a:extLst>
          </p:cNvPr>
          <p:cNvSpPr txBox="1"/>
          <p:nvPr/>
        </p:nvSpPr>
        <p:spPr>
          <a:xfrm>
            <a:off x="728661" y="1628775"/>
            <a:ext cx="727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Productivity and Stress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Highlight that productivity increases when stress levels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Work-Life Balance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Emphasize that hybrid and remote work locations foster better work-life balance compared to onsite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Role-Specific Insights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Mention the differing stress levels among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HR and Software Engineers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High stress due to limited access to mental health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Designers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Low stress attributed to better access to mental health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B7E24-C0CE-5AA5-DD84-BA28579D32CE}"/>
              </a:ext>
            </a:extLst>
          </p:cNvPr>
          <p:cNvSpPr txBox="1"/>
          <p:nvPr/>
        </p:nvSpPr>
        <p:spPr>
          <a:xfrm>
            <a:off x="728661" y="898624"/>
            <a:ext cx="212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6F1DC-4CF0-5AE3-167B-03AF19DE0863}"/>
              </a:ext>
            </a:extLst>
          </p:cNvPr>
          <p:cNvSpPr txBox="1"/>
          <p:nvPr/>
        </p:nvSpPr>
        <p:spPr>
          <a:xfrm>
            <a:off x="3214688" y="171450"/>
            <a:ext cx="295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 &amp;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493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Simple Light</vt:lpstr>
      <vt:lpstr>Mental health and Productivity: Insights from Employee Data</vt:lpstr>
      <vt:lpstr>PowerPoint Presentation</vt:lpstr>
      <vt:lpstr>Analytical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Abbu -</dc:creator>
  <cp:lastModifiedBy>Abbu -</cp:lastModifiedBy>
  <cp:revision>2</cp:revision>
  <dcterms:modified xsi:type="dcterms:W3CDTF">2024-10-21T07:37:35Z</dcterms:modified>
</cp:coreProperties>
</file>