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45.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3.png" Type="http://schemas.openxmlformats.org/officeDocument/2006/relationships/image"/><Relationship Id="rId2" Target="../media/image1.png" Type="http://schemas.openxmlformats.org/officeDocument/2006/relationships/image"/><Relationship Id="rId20" Target="../media/image34.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558924" y="1056789"/>
            <a:ext cx="16938323" cy="1694668"/>
          </a:xfrm>
          <a:prstGeom prst="rect">
            <a:avLst/>
          </a:prstGeom>
        </p:spPr>
        <p:txBody>
          <a:bodyPr anchor="t" rtlCol="false" tIns="0" lIns="0" bIns="0" rIns="0">
            <a:spAutoFit/>
          </a:bodyPr>
          <a:lstStyle/>
          <a:p>
            <a:pPr algn="ctr">
              <a:lnSpc>
                <a:spcPts val="6485"/>
              </a:lnSpc>
            </a:pPr>
            <a:r>
              <a:rPr lang="en-US" sz="6899">
                <a:solidFill>
                  <a:srgbClr val="000000"/>
                </a:solidFill>
                <a:latin typeface="DM Sans Bold"/>
              </a:rPr>
              <a:t> Comparative Study of Web Services Usage in Lille and Nancy</a:t>
            </a:r>
          </a:p>
        </p:txBody>
      </p:sp>
      <p:sp>
        <p:nvSpPr>
          <p:cNvPr name="Freeform 18" id="18"/>
          <p:cNvSpPr/>
          <p:nvPr/>
        </p:nvSpPr>
        <p:spPr>
          <a:xfrm flipH="false" flipV="false" rot="0">
            <a:off x="666207" y="2239736"/>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1444958" y="2814344"/>
            <a:ext cx="4585751" cy="580499"/>
          </a:xfrm>
          <a:prstGeom prst="rect">
            <a:avLst/>
          </a:prstGeom>
        </p:spPr>
        <p:txBody>
          <a:bodyPr anchor="t" rtlCol="false" tIns="0" lIns="0" bIns="0" rIns="0">
            <a:spAutoFit/>
          </a:bodyPr>
          <a:lstStyle/>
          <a:p>
            <a:pPr algn="ctr" marL="0" indent="0" lvl="1">
              <a:lnSpc>
                <a:spcPts val="4323"/>
              </a:lnSpc>
              <a:spcBef>
                <a:spcPct val="0"/>
              </a:spcBef>
            </a:pPr>
            <a:r>
              <a:rPr lang="en-US" sz="4599" strike="noStrike" u="none">
                <a:solidFill>
                  <a:srgbClr val="000000"/>
                </a:solidFill>
                <a:latin typeface="DM Sans"/>
              </a:rPr>
              <a:t>Team Members: </a:t>
            </a:r>
          </a:p>
        </p:txBody>
      </p:sp>
      <p:sp>
        <p:nvSpPr>
          <p:cNvPr name="TextBox 20" id="20"/>
          <p:cNvSpPr txBox="true"/>
          <p:nvPr/>
        </p:nvSpPr>
        <p:spPr>
          <a:xfrm rot="0">
            <a:off x="2948639" y="3509143"/>
            <a:ext cx="11288066" cy="3838049"/>
          </a:xfrm>
          <a:prstGeom prst="rect">
            <a:avLst/>
          </a:prstGeom>
        </p:spPr>
        <p:txBody>
          <a:bodyPr anchor="t" rtlCol="false" tIns="0" lIns="0" bIns="0" rIns="0">
            <a:spAutoFit/>
          </a:bodyPr>
          <a:lstStyle/>
          <a:p>
            <a:pPr algn="ctr" marL="0" indent="0" lvl="1">
              <a:lnSpc>
                <a:spcPts val="4323"/>
              </a:lnSpc>
              <a:spcBef>
                <a:spcPct val="0"/>
              </a:spcBef>
            </a:pPr>
            <a:r>
              <a:rPr lang="en-US" sz="4599" strike="noStrike" u="none">
                <a:solidFill>
                  <a:srgbClr val="000000"/>
                </a:solidFill>
                <a:latin typeface="DM Sans"/>
              </a:rPr>
              <a:t>1.Abdulhady Ibrahim 211000768</a:t>
            </a:r>
          </a:p>
          <a:p>
            <a:pPr algn="ctr" marL="0" indent="0" lvl="1">
              <a:lnSpc>
                <a:spcPts val="4323"/>
              </a:lnSpc>
              <a:spcBef>
                <a:spcPct val="0"/>
              </a:spcBef>
            </a:pPr>
            <a:r>
              <a:rPr lang="en-US" sz="4599" strike="noStrike" u="none">
                <a:solidFill>
                  <a:srgbClr val="000000"/>
                </a:solidFill>
                <a:latin typeface="DM Sans"/>
              </a:rPr>
              <a:t>2.Mohamed adel 202001764</a:t>
            </a:r>
          </a:p>
          <a:p>
            <a:pPr algn="ctr" marL="0" indent="0" lvl="1">
              <a:lnSpc>
                <a:spcPts val="4323"/>
              </a:lnSpc>
              <a:spcBef>
                <a:spcPct val="0"/>
              </a:spcBef>
            </a:pPr>
            <a:r>
              <a:rPr lang="en-US" sz="4599" strike="noStrike" u="none">
                <a:solidFill>
                  <a:srgbClr val="000000"/>
                </a:solidFill>
                <a:latin typeface="DM Sans"/>
              </a:rPr>
              <a:t>3.Mohamed Ashraf Mohamed 211001445</a:t>
            </a:r>
          </a:p>
          <a:p>
            <a:pPr algn="ctr" marL="0" indent="0" lvl="1">
              <a:lnSpc>
                <a:spcPts val="4323"/>
              </a:lnSpc>
              <a:spcBef>
                <a:spcPct val="0"/>
              </a:spcBef>
            </a:pPr>
            <a:r>
              <a:rPr lang="en-US" sz="4599" strike="noStrike" u="none">
                <a:solidFill>
                  <a:srgbClr val="000000"/>
                </a:solidFill>
                <a:latin typeface="DM Sans"/>
              </a:rPr>
              <a:t>4.Mohamed samir 221002164</a:t>
            </a:r>
          </a:p>
          <a:p>
            <a:pPr algn="ctr" marL="0" indent="0" lvl="1">
              <a:lnSpc>
                <a:spcPts val="4323"/>
              </a:lnSpc>
              <a:spcBef>
                <a:spcPct val="0"/>
              </a:spcBef>
            </a:pPr>
            <a:r>
              <a:rPr lang="en-US" sz="4599" strike="noStrike" u="none">
                <a:solidFill>
                  <a:srgbClr val="000000"/>
                </a:solidFill>
                <a:latin typeface="DM Sans"/>
              </a:rPr>
              <a:t>5.Khaled zaki 211001783</a:t>
            </a:r>
          </a:p>
          <a:p>
            <a:pPr algn="ctr" marL="0" indent="0" lvl="1">
              <a:lnSpc>
                <a:spcPts val="4323"/>
              </a:lnSpc>
              <a:spcBef>
                <a:spcPct val="0"/>
              </a:spcBef>
            </a:pPr>
            <a:r>
              <a:rPr lang="en-US" sz="4599" strike="noStrike" u="none">
                <a:solidFill>
                  <a:srgbClr val="000000"/>
                </a:solidFill>
                <a:latin typeface="DM Sans"/>
              </a:rPr>
              <a:t>6.Mohamed khaled osman 211001922</a:t>
            </a:r>
          </a:p>
          <a:p>
            <a:pPr algn="ctr" marL="0" indent="0" lvl="1">
              <a:lnSpc>
                <a:spcPts val="4323"/>
              </a:lnSpc>
              <a:spcBef>
                <a:spcPct val="0"/>
              </a:spcBef>
            </a:pPr>
          </a:p>
        </p:txBody>
      </p:sp>
      <p:sp>
        <p:nvSpPr>
          <p:cNvPr name="TextBox 21" id="21"/>
          <p:cNvSpPr txBox="true"/>
          <p:nvPr/>
        </p:nvSpPr>
        <p:spPr>
          <a:xfrm rot="0">
            <a:off x="3433037" y="7346809"/>
            <a:ext cx="10319270" cy="1242779"/>
          </a:xfrm>
          <a:prstGeom prst="rect">
            <a:avLst/>
          </a:prstGeom>
        </p:spPr>
        <p:txBody>
          <a:bodyPr anchor="t" rtlCol="false" tIns="0" lIns="0" bIns="0" rIns="0">
            <a:spAutoFit/>
          </a:bodyPr>
          <a:lstStyle/>
          <a:p>
            <a:pPr algn="ctr">
              <a:lnSpc>
                <a:spcPts val="4855"/>
              </a:lnSpc>
            </a:pPr>
            <a:r>
              <a:rPr lang="en-US" sz="4855" spc="-97">
                <a:solidFill>
                  <a:srgbClr val="000000"/>
                </a:solidFill>
                <a:latin typeface="DM Sans Bold"/>
              </a:rPr>
              <a:t>Dr.Noha Gamal Eldin Saad</a:t>
            </a:r>
          </a:p>
          <a:p>
            <a:pPr algn="ctr">
              <a:lnSpc>
                <a:spcPts val="4855"/>
              </a:lnSpc>
            </a:pPr>
            <a:r>
              <a:rPr lang="en-US" sz="4855" spc="-97">
                <a:solidFill>
                  <a:srgbClr val="000000"/>
                </a:solidFill>
                <a:latin typeface="DM Sans Bold"/>
              </a:rPr>
              <a:t>Dr.Shaimaa Mohamed Awad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472096" y="2862144"/>
            <a:ext cx="4995894" cy="4114800"/>
          </a:xfrm>
          <a:custGeom>
            <a:avLst/>
            <a:gdLst/>
            <a:ahLst/>
            <a:cxnLst/>
            <a:rect r="r" b="b" t="t" l="l"/>
            <a:pathLst>
              <a:path h="4114800" w="4995894">
                <a:moveTo>
                  <a:pt x="0" y="0"/>
                </a:moveTo>
                <a:lnTo>
                  <a:pt x="4995894" y="0"/>
                </a:lnTo>
                <a:lnTo>
                  <a:pt x="499589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272505" y="646837"/>
            <a:ext cx="11330177" cy="1177290"/>
          </a:xfrm>
          <a:prstGeom prst="rect">
            <a:avLst/>
          </a:prstGeom>
        </p:spPr>
        <p:txBody>
          <a:bodyPr anchor="t" rtlCol="false" tIns="0" lIns="0" bIns="0" rIns="0">
            <a:spAutoFit/>
          </a:bodyPr>
          <a:lstStyle/>
          <a:p>
            <a:pPr algn="l" marL="0" indent="0" lvl="1">
              <a:lnSpc>
                <a:spcPts val="8730"/>
              </a:lnSpc>
              <a:spcBef>
                <a:spcPct val="0"/>
              </a:spcBef>
            </a:pPr>
            <a:r>
              <a:rPr lang="en-US" sz="9000">
                <a:solidFill>
                  <a:srgbClr val="000000"/>
                </a:solidFill>
                <a:latin typeface="DM Sans Bold"/>
              </a:rPr>
              <a:t>Result Achieved</a:t>
            </a:r>
          </a:p>
        </p:txBody>
      </p:sp>
      <p:sp>
        <p:nvSpPr>
          <p:cNvPr name="TextBox 5" id="5"/>
          <p:cNvSpPr txBox="true"/>
          <p:nvPr/>
        </p:nvSpPr>
        <p:spPr>
          <a:xfrm rot="0">
            <a:off x="5046933" y="1757452"/>
            <a:ext cx="13241067" cy="7637434"/>
          </a:xfrm>
          <a:prstGeom prst="rect">
            <a:avLst/>
          </a:prstGeom>
        </p:spPr>
        <p:txBody>
          <a:bodyPr anchor="t" rtlCol="false" tIns="0" lIns="0" bIns="0" rIns="0">
            <a:spAutoFit/>
          </a:bodyPr>
          <a:lstStyle/>
          <a:p>
            <a:pPr algn="l" marL="0" indent="0" lvl="0">
              <a:lnSpc>
                <a:spcPts val="5514"/>
              </a:lnSpc>
              <a:spcBef>
                <a:spcPct val="0"/>
              </a:spcBef>
            </a:pPr>
            <a:r>
              <a:rPr lang="en-US" sz="4084" spc="245">
                <a:solidFill>
                  <a:srgbClr val="000000"/>
                </a:solidFill>
                <a:latin typeface="DM Sans"/>
              </a:rPr>
              <a:t>Weekday vs. weekend analysis reveals higher weekday traffic for Amazon, Apple, Google, and Microsoft, suggesting work-related usage. Pie charts of AM vs. PM traffic show significantly higher PM traffic for all services, indicating a preference for evening usage. Correlation matrices show strong correlations among Amazon, Apple, and Google services in both cities, suggesting interconnected usage patterns, while Microsoft shows lower correlations.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2991" y="3288421"/>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272505" y="646837"/>
            <a:ext cx="11330177" cy="1177290"/>
          </a:xfrm>
          <a:prstGeom prst="rect">
            <a:avLst/>
          </a:prstGeom>
        </p:spPr>
        <p:txBody>
          <a:bodyPr anchor="t" rtlCol="false" tIns="0" lIns="0" bIns="0" rIns="0">
            <a:spAutoFit/>
          </a:bodyPr>
          <a:lstStyle/>
          <a:p>
            <a:pPr algn="l" marL="0" indent="0" lvl="1">
              <a:lnSpc>
                <a:spcPts val="8730"/>
              </a:lnSpc>
              <a:spcBef>
                <a:spcPct val="0"/>
              </a:spcBef>
            </a:pPr>
            <a:r>
              <a:rPr lang="en-US" sz="9000">
                <a:solidFill>
                  <a:srgbClr val="000000"/>
                </a:solidFill>
                <a:latin typeface="DM Sans Bold"/>
              </a:rPr>
              <a:t>Result Achieved</a:t>
            </a:r>
          </a:p>
        </p:txBody>
      </p:sp>
      <p:sp>
        <p:nvSpPr>
          <p:cNvPr name="TextBox 5" id="5"/>
          <p:cNvSpPr txBox="true"/>
          <p:nvPr/>
        </p:nvSpPr>
        <p:spPr>
          <a:xfrm rot="0">
            <a:off x="5046933" y="2795469"/>
            <a:ext cx="13241067" cy="5551459"/>
          </a:xfrm>
          <a:prstGeom prst="rect">
            <a:avLst/>
          </a:prstGeom>
        </p:spPr>
        <p:txBody>
          <a:bodyPr anchor="t" rtlCol="false" tIns="0" lIns="0" bIns="0" rIns="0">
            <a:spAutoFit/>
          </a:bodyPr>
          <a:lstStyle/>
          <a:p>
            <a:pPr algn="l" marL="0" indent="0" lvl="0">
              <a:lnSpc>
                <a:spcPts val="5514"/>
              </a:lnSpc>
              <a:spcBef>
                <a:spcPct val="0"/>
              </a:spcBef>
            </a:pPr>
            <a:r>
              <a:rPr lang="en-US" sz="4084" spc="245">
                <a:solidFill>
                  <a:srgbClr val="000000"/>
                </a:solidFill>
                <a:latin typeface="DM Sans"/>
              </a:rPr>
              <a:t>PM traffic is higher than AM traffic in both Lille and Nancy, reflecting more activity in the afternoon and evening. The high correlations among Amazon, Apple, and Google indicate synchronized usage patterns, while Microsoft diverges slightly. These insights are valuable for optimizing resource allocation and user engagement strategies.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6177273" y="6789081"/>
            <a:ext cx="1783807" cy="1783807"/>
          </a:xfrm>
          <a:custGeom>
            <a:avLst/>
            <a:gdLst/>
            <a:ahLst/>
            <a:cxnLst/>
            <a:rect r="r" b="b" t="t" l="l"/>
            <a:pathLst>
              <a:path h="1783807" w="1783807">
                <a:moveTo>
                  <a:pt x="0" y="0"/>
                </a:moveTo>
                <a:lnTo>
                  <a:pt x="1783807" y="0"/>
                </a:lnTo>
                <a:lnTo>
                  <a:pt x="1783807" y="1783807"/>
                </a:lnTo>
                <a:lnTo>
                  <a:pt x="0" y="17838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pic>
        <p:nvPicPr>
          <p:cNvPr name="Picture 4" id="4"/>
          <p:cNvPicPr>
            <a:picLocks noChangeAspect="true"/>
          </p:cNvPicPr>
          <p:nvPr/>
        </p:nvPicPr>
        <p:blipFill>
          <a:blip r:embed="rId5"/>
          <a:srcRect l="0" t="0" r="0" b="0"/>
          <a:stretch>
            <a:fillRect/>
          </a:stretch>
        </p:blipFill>
        <p:spPr>
          <a:xfrm flipH="false" flipV="false" rot="0">
            <a:off x="11383934" y="2918140"/>
            <a:ext cx="6225940" cy="4762844"/>
          </a:xfrm>
          <a:prstGeom prst="rect">
            <a:avLst/>
          </a:prstGeom>
        </p:spPr>
      </p:pic>
      <p:sp>
        <p:nvSpPr>
          <p:cNvPr name="TextBox 5" id="5"/>
          <p:cNvSpPr txBox="true"/>
          <p:nvPr/>
        </p:nvSpPr>
        <p:spPr>
          <a:xfrm rot="0">
            <a:off x="1028700" y="1219200"/>
            <a:ext cx="8751165" cy="2282190"/>
          </a:xfrm>
          <a:prstGeom prst="rect">
            <a:avLst/>
          </a:prstGeom>
        </p:spPr>
        <p:txBody>
          <a:bodyPr anchor="t" rtlCol="false" tIns="0" lIns="0" bIns="0" rIns="0">
            <a:spAutoFit/>
          </a:bodyPr>
          <a:lstStyle/>
          <a:p>
            <a:pPr algn="l" marL="0" indent="0" lvl="1">
              <a:lnSpc>
                <a:spcPts val="8730"/>
              </a:lnSpc>
              <a:spcBef>
                <a:spcPct val="0"/>
              </a:spcBef>
            </a:pPr>
            <a:r>
              <a:rPr lang="en-US" sz="9000">
                <a:solidFill>
                  <a:srgbClr val="000000"/>
                </a:solidFill>
                <a:latin typeface="DM Sans Bold"/>
              </a:rPr>
              <a:t>• Concluding remarks</a:t>
            </a:r>
          </a:p>
        </p:txBody>
      </p:sp>
      <p:sp>
        <p:nvSpPr>
          <p:cNvPr name="TextBox 6" id="6"/>
          <p:cNvSpPr txBox="true"/>
          <p:nvPr/>
        </p:nvSpPr>
        <p:spPr>
          <a:xfrm rot="0">
            <a:off x="554693" y="3517796"/>
            <a:ext cx="10829241" cy="6485419"/>
          </a:xfrm>
          <a:prstGeom prst="rect">
            <a:avLst/>
          </a:prstGeom>
        </p:spPr>
        <p:txBody>
          <a:bodyPr anchor="t" rtlCol="false" tIns="0" lIns="0" bIns="0" rIns="0">
            <a:spAutoFit/>
          </a:bodyPr>
          <a:lstStyle/>
          <a:p>
            <a:pPr algn="l" marL="0" indent="0" lvl="0">
              <a:lnSpc>
                <a:spcPts val="5129"/>
              </a:lnSpc>
              <a:spcBef>
                <a:spcPct val="0"/>
              </a:spcBef>
            </a:pPr>
            <a:r>
              <a:rPr lang="en-US" sz="3799" spc="227" strike="noStrike" u="none">
                <a:solidFill>
                  <a:srgbClr val="000000"/>
                </a:solidFill>
                <a:latin typeface="DM Sans"/>
              </a:rPr>
              <a:t>The analysis provides valuable insights into the usage patterns and performance of web services in Lille and Nancy. Understanding these patterns can help optimize resource allocation, improve server load management, and enhance user engagement strategies. Future work could involve a deeper analysis of the causes behind observed patterns and extending the study to more cities.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544824"/>
            <a:ext cx="7025086"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Agenda</a:t>
            </a:r>
          </a:p>
        </p:txBody>
      </p:sp>
      <p:grpSp>
        <p:nvGrpSpPr>
          <p:cNvPr name="Group 4" id="4"/>
          <p:cNvGrpSpPr/>
          <p:nvPr/>
        </p:nvGrpSpPr>
        <p:grpSpPr>
          <a:xfrm rot="0">
            <a:off x="695292" y="1722114"/>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04727" y="196845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grpSp>
        <p:nvGrpSpPr>
          <p:cNvPr name="Group 8" id="8"/>
          <p:cNvGrpSpPr/>
          <p:nvPr/>
        </p:nvGrpSpPr>
        <p:grpSpPr>
          <a:xfrm rot="0">
            <a:off x="695292" y="4546631"/>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695292" y="7174834"/>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695292" y="471677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5" id="15"/>
          <p:cNvSpPr txBox="true"/>
          <p:nvPr/>
        </p:nvSpPr>
        <p:spPr>
          <a:xfrm rot="0">
            <a:off x="695292" y="7555834"/>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6" id="16"/>
          <p:cNvSpPr txBox="true"/>
          <p:nvPr/>
        </p:nvSpPr>
        <p:spPr>
          <a:xfrm rot="0">
            <a:off x="2583680" y="2185521"/>
            <a:ext cx="4842191" cy="1367790"/>
          </a:xfrm>
          <a:prstGeom prst="rect">
            <a:avLst/>
          </a:prstGeom>
        </p:spPr>
        <p:txBody>
          <a:bodyPr anchor="t" rtlCol="false" tIns="0" lIns="0" bIns="0" rIns="0">
            <a:spAutoFit/>
          </a:bodyPr>
          <a:lstStyle/>
          <a:p>
            <a:pPr algn="l" marL="0" indent="0" lvl="0">
              <a:lnSpc>
                <a:spcPts val="5279"/>
              </a:lnSpc>
              <a:spcBef>
                <a:spcPct val="0"/>
              </a:spcBef>
            </a:pPr>
            <a:r>
              <a:rPr lang="en-US" sz="5499" spc="-450">
                <a:solidFill>
                  <a:srgbClr val="000000"/>
                </a:solidFill>
                <a:latin typeface="DM Sans Bold"/>
              </a:rPr>
              <a:t>Problem definition</a:t>
            </a:r>
          </a:p>
        </p:txBody>
      </p:sp>
      <p:sp>
        <p:nvSpPr>
          <p:cNvPr name="TextBox 17" id="17"/>
          <p:cNvSpPr txBox="true"/>
          <p:nvPr/>
        </p:nvSpPr>
        <p:spPr>
          <a:xfrm rot="0">
            <a:off x="2938711" y="5543550"/>
            <a:ext cx="4754642" cy="701040"/>
          </a:xfrm>
          <a:prstGeom prst="rect">
            <a:avLst/>
          </a:prstGeom>
        </p:spPr>
        <p:txBody>
          <a:bodyPr anchor="t" rtlCol="false" tIns="0" lIns="0" bIns="0" rIns="0">
            <a:spAutoFit/>
          </a:bodyPr>
          <a:lstStyle/>
          <a:p>
            <a:pPr algn="l" marL="0" indent="0" lvl="0">
              <a:lnSpc>
                <a:spcPts val="5279"/>
              </a:lnSpc>
              <a:spcBef>
                <a:spcPct val="0"/>
              </a:spcBef>
            </a:pPr>
            <a:r>
              <a:rPr lang="en-US" sz="5499" spc="-450">
                <a:solidFill>
                  <a:srgbClr val="000000"/>
                </a:solidFill>
                <a:latin typeface="DM Sans Bold"/>
              </a:rPr>
              <a:t>Dataset utilized.</a:t>
            </a:r>
          </a:p>
        </p:txBody>
      </p:sp>
      <p:sp>
        <p:nvSpPr>
          <p:cNvPr name="TextBox 18" id="18"/>
          <p:cNvSpPr txBox="true"/>
          <p:nvPr/>
        </p:nvSpPr>
        <p:spPr>
          <a:xfrm rot="0">
            <a:off x="2651805" y="7794992"/>
            <a:ext cx="5041548" cy="1367790"/>
          </a:xfrm>
          <a:prstGeom prst="rect">
            <a:avLst/>
          </a:prstGeom>
        </p:spPr>
        <p:txBody>
          <a:bodyPr anchor="t" rtlCol="false" tIns="0" lIns="0" bIns="0" rIns="0">
            <a:spAutoFit/>
          </a:bodyPr>
          <a:lstStyle/>
          <a:p>
            <a:pPr algn="l" marL="0" indent="0" lvl="0">
              <a:lnSpc>
                <a:spcPts val="5279"/>
              </a:lnSpc>
              <a:spcBef>
                <a:spcPct val="0"/>
              </a:spcBef>
            </a:pPr>
            <a:r>
              <a:rPr lang="en-US" sz="5499" spc="-450">
                <a:solidFill>
                  <a:srgbClr val="000000"/>
                </a:solidFill>
                <a:latin typeface="DM Sans Bold"/>
              </a:rPr>
              <a:t> </a:t>
            </a:r>
            <a:r>
              <a:rPr lang="en-US" sz="5499" spc="-450">
                <a:solidFill>
                  <a:srgbClr val="000000"/>
                </a:solidFill>
                <a:latin typeface="DM Sans Bold"/>
              </a:rPr>
              <a:t>Preparations and preprocessing</a:t>
            </a:r>
          </a:p>
        </p:txBody>
      </p:sp>
      <p:sp>
        <p:nvSpPr>
          <p:cNvPr name="Freeform 19" id="19"/>
          <p:cNvSpPr/>
          <p:nvPr/>
        </p:nvSpPr>
        <p:spPr>
          <a:xfrm flipH="false" flipV="false" rot="0">
            <a:off x="-932235" y="9162782"/>
            <a:ext cx="3870946" cy="950141"/>
          </a:xfrm>
          <a:custGeom>
            <a:avLst/>
            <a:gdLst/>
            <a:ahLst/>
            <a:cxnLst/>
            <a:rect r="r" b="b" t="t" l="l"/>
            <a:pathLst>
              <a:path h="950141" w="3870946">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15700980" y="8412212"/>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3" id="23"/>
          <p:cNvGrpSpPr/>
          <p:nvPr/>
        </p:nvGrpSpPr>
        <p:grpSpPr>
          <a:xfrm rot="0">
            <a:off x="9638724" y="796884"/>
            <a:ext cx="6998061" cy="2561528"/>
            <a:chOff x="0" y="0"/>
            <a:chExt cx="2342659" cy="857492"/>
          </a:xfrm>
        </p:grpSpPr>
        <p:sp>
          <p:nvSpPr>
            <p:cNvPr name="Freeform 24" id="2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25" id="25"/>
            <p:cNvSpPr txBox="true"/>
            <p:nvPr/>
          </p:nvSpPr>
          <p:spPr>
            <a:xfrm>
              <a:off x="0" y="133350"/>
              <a:ext cx="2342659" cy="724142"/>
            </a:xfrm>
            <a:prstGeom prst="rect">
              <a:avLst/>
            </a:prstGeom>
          </p:spPr>
          <p:txBody>
            <a:bodyPr anchor="ctr" rtlCol="false" tIns="50800" lIns="50800" bIns="50800" rIns="50800"/>
            <a:lstStyle/>
            <a:p>
              <a:pPr algn="l" marL="0" indent="0" lvl="0">
                <a:lnSpc>
                  <a:spcPts val="5279"/>
                </a:lnSpc>
                <a:spcBef>
                  <a:spcPct val="0"/>
                </a:spcBef>
              </a:pPr>
            </a:p>
          </p:txBody>
        </p:sp>
      </p:grpSp>
      <p:sp>
        <p:nvSpPr>
          <p:cNvPr name="TextBox 26" id="26"/>
          <p:cNvSpPr txBox="true"/>
          <p:nvPr/>
        </p:nvSpPr>
        <p:spPr>
          <a:xfrm rot="0">
            <a:off x="9987946" y="104322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04.</a:t>
            </a:r>
          </a:p>
        </p:txBody>
      </p:sp>
      <p:sp>
        <p:nvSpPr>
          <p:cNvPr name="TextBox 27" id="27"/>
          <p:cNvSpPr txBox="true"/>
          <p:nvPr/>
        </p:nvSpPr>
        <p:spPr>
          <a:xfrm rot="0">
            <a:off x="12159100" y="1499721"/>
            <a:ext cx="4132127" cy="1367790"/>
          </a:xfrm>
          <a:prstGeom prst="rect">
            <a:avLst/>
          </a:prstGeom>
        </p:spPr>
        <p:txBody>
          <a:bodyPr anchor="t" rtlCol="false" tIns="0" lIns="0" bIns="0" rIns="0">
            <a:spAutoFit/>
          </a:bodyPr>
          <a:lstStyle/>
          <a:p>
            <a:pPr algn="l" marL="0" indent="0" lvl="0">
              <a:lnSpc>
                <a:spcPts val="5279"/>
              </a:lnSpc>
              <a:spcBef>
                <a:spcPct val="0"/>
              </a:spcBef>
            </a:pPr>
            <a:r>
              <a:rPr lang="en-US" sz="5499" spc="-450">
                <a:solidFill>
                  <a:srgbClr val="000000"/>
                </a:solidFill>
                <a:latin typeface="DM Sans Bold"/>
              </a:rPr>
              <a:t> </a:t>
            </a:r>
            <a:r>
              <a:rPr lang="en-US" sz="5499" spc="-450">
                <a:solidFill>
                  <a:srgbClr val="000000"/>
                </a:solidFill>
                <a:latin typeface="DM Sans Bold"/>
              </a:rPr>
              <a:t>Methods employed</a:t>
            </a:r>
          </a:p>
        </p:txBody>
      </p:sp>
      <p:grpSp>
        <p:nvGrpSpPr>
          <p:cNvPr name="Group 28" id="28"/>
          <p:cNvGrpSpPr/>
          <p:nvPr/>
        </p:nvGrpSpPr>
        <p:grpSpPr>
          <a:xfrm rot="0">
            <a:off x="9638724" y="3862736"/>
            <a:ext cx="6998061" cy="2561528"/>
            <a:chOff x="0" y="0"/>
            <a:chExt cx="2342659" cy="857492"/>
          </a:xfrm>
        </p:grpSpPr>
        <p:sp>
          <p:nvSpPr>
            <p:cNvPr name="Freeform 29" id="2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30" id="3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31" id="31"/>
          <p:cNvSpPr txBox="true"/>
          <p:nvPr/>
        </p:nvSpPr>
        <p:spPr>
          <a:xfrm rot="0">
            <a:off x="9805367" y="404371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05.</a:t>
            </a:r>
          </a:p>
        </p:txBody>
      </p:sp>
      <p:sp>
        <p:nvSpPr>
          <p:cNvPr name="TextBox 32" id="32"/>
          <p:cNvSpPr txBox="true"/>
          <p:nvPr/>
        </p:nvSpPr>
        <p:spPr>
          <a:xfrm rot="0">
            <a:off x="11566899" y="4792980"/>
            <a:ext cx="4132127" cy="1367790"/>
          </a:xfrm>
          <a:prstGeom prst="rect">
            <a:avLst/>
          </a:prstGeom>
        </p:spPr>
        <p:txBody>
          <a:bodyPr anchor="t" rtlCol="false" tIns="0" lIns="0" bIns="0" rIns="0">
            <a:spAutoFit/>
          </a:bodyPr>
          <a:lstStyle/>
          <a:p>
            <a:pPr algn="l" marL="0" indent="0" lvl="0">
              <a:lnSpc>
                <a:spcPts val="5279"/>
              </a:lnSpc>
              <a:spcBef>
                <a:spcPct val="0"/>
              </a:spcBef>
            </a:pPr>
            <a:r>
              <a:rPr lang="en-US" sz="5499" spc="-450">
                <a:solidFill>
                  <a:srgbClr val="000000"/>
                </a:solidFill>
                <a:latin typeface="DM Sans Bold"/>
              </a:rPr>
              <a:t> </a:t>
            </a:r>
            <a:r>
              <a:rPr lang="en-US" sz="5499" spc="-450">
                <a:solidFill>
                  <a:srgbClr val="000000"/>
                </a:solidFill>
                <a:latin typeface="DM Sans Bold"/>
              </a:rPr>
              <a:t>Results achieved</a:t>
            </a:r>
          </a:p>
        </p:txBody>
      </p:sp>
      <p:grpSp>
        <p:nvGrpSpPr>
          <p:cNvPr name="Group 33" id="33"/>
          <p:cNvGrpSpPr/>
          <p:nvPr/>
        </p:nvGrpSpPr>
        <p:grpSpPr>
          <a:xfrm rot="0">
            <a:off x="9638724" y="6701794"/>
            <a:ext cx="6998061" cy="2561528"/>
            <a:chOff x="0" y="0"/>
            <a:chExt cx="2342659" cy="857492"/>
          </a:xfrm>
        </p:grpSpPr>
        <p:sp>
          <p:nvSpPr>
            <p:cNvPr name="Freeform 34" id="3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35" id="3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36" id="36"/>
          <p:cNvSpPr txBox="true"/>
          <p:nvPr/>
        </p:nvSpPr>
        <p:spPr>
          <a:xfrm rot="0">
            <a:off x="9638724" y="694813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06.</a:t>
            </a:r>
          </a:p>
        </p:txBody>
      </p:sp>
      <p:sp>
        <p:nvSpPr>
          <p:cNvPr name="TextBox 37" id="37"/>
          <p:cNvSpPr txBox="true"/>
          <p:nvPr/>
        </p:nvSpPr>
        <p:spPr>
          <a:xfrm rot="0">
            <a:off x="10034793" y="7624414"/>
            <a:ext cx="6256434" cy="856516"/>
          </a:xfrm>
          <a:prstGeom prst="rect">
            <a:avLst/>
          </a:prstGeom>
        </p:spPr>
        <p:txBody>
          <a:bodyPr anchor="t" rtlCol="false" tIns="0" lIns="0" bIns="0" rIns="0">
            <a:spAutoFit/>
          </a:bodyPr>
          <a:lstStyle/>
          <a:p>
            <a:pPr algn="ctr">
              <a:lnSpc>
                <a:spcPts val="6905"/>
              </a:lnSpc>
              <a:spcBef>
                <a:spcPct val="0"/>
              </a:spcBef>
            </a:pPr>
            <a:r>
              <a:rPr lang="en-US" sz="4932">
                <a:solidFill>
                  <a:srgbClr val="000000"/>
                </a:solidFill>
                <a:latin typeface="DM Sans Bold"/>
              </a:rPr>
              <a:t> Concluding remarks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1028700" y="2898168"/>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Introduction</a:t>
            </a:r>
          </a:p>
        </p:txBody>
      </p:sp>
      <p:sp>
        <p:nvSpPr>
          <p:cNvPr name="TextBox 9" id="9"/>
          <p:cNvSpPr txBox="true"/>
          <p:nvPr/>
        </p:nvSpPr>
        <p:spPr>
          <a:xfrm rot="0">
            <a:off x="1028700" y="4358979"/>
            <a:ext cx="10748473" cy="3506957"/>
          </a:xfrm>
          <a:prstGeom prst="rect">
            <a:avLst/>
          </a:prstGeom>
        </p:spPr>
        <p:txBody>
          <a:bodyPr anchor="t" rtlCol="false" tIns="0" lIns="0" bIns="0" rIns="0">
            <a:spAutoFit/>
          </a:bodyPr>
          <a:lstStyle/>
          <a:p>
            <a:pPr algn="l" marL="0" indent="0" lvl="0">
              <a:lnSpc>
                <a:spcPts val="5647"/>
              </a:lnSpc>
              <a:spcBef>
                <a:spcPct val="0"/>
              </a:spcBef>
            </a:pPr>
            <a:r>
              <a:rPr lang="en-US" sz="4183" spc="251">
                <a:solidFill>
                  <a:srgbClr val="000000"/>
                </a:solidFill>
                <a:latin typeface="DM Sans"/>
              </a:rPr>
              <a:t>This study analyzes web service usage patterns in Lille and Nancy using NETMOB 2023 Challenge data, focusing on service response times and user engagement statistics.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353703" y="513108"/>
            <a:ext cx="8034147" cy="8229600"/>
          </a:xfrm>
          <a:custGeom>
            <a:avLst/>
            <a:gdLst/>
            <a:ahLst/>
            <a:cxnLst/>
            <a:rect r="r" b="b" t="t" l="l"/>
            <a:pathLst>
              <a:path h="8229600" w="8034147">
                <a:moveTo>
                  <a:pt x="0" y="0"/>
                </a:moveTo>
                <a:lnTo>
                  <a:pt x="8034147" y="0"/>
                </a:lnTo>
                <a:lnTo>
                  <a:pt x="8034147" y="8229600"/>
                </a:lnTo>
                <a:lnTo>
                  <a:pt x="0" y="8229600"/>
                </a:lnTo>
                <a:lnTo>
                  <a:pt x="0" y="0"/>
                </a:lnTo>
                <a:close/>
              </a:path>
            </a:pathLst>
          </a:custGeom>
          <a:blipFill>
            <a:blip r:embed="rId13"/>
            <a:stretch>
              <a:fillRect l="0" t="0" r="0" b="0"/>
            </a:stretch>
          </a:blipFill>
        </p:spPr>
      </p:sp>
      <p:sp>
        <p:nvSpPr>
          <p:cNvPr name="TextBox 9" id="9"/>
          <p:cNvSpPr txBox="true"/>
          <p:nvPr/>
        </p:nvSpPr>
        <p:spPr>
          <a:xfrm rot="0">
            <a:off x="1028700" y="2345718"/>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Problem Definition</a:t>
            </a:r>
          </a:p>
        </p:txBody>
      </p:sp>
      <p:sp>
        <p:nvSpPr>
          <p:cNvPr name="TextBox 10" id="10"/>
          <p:cNvSpPr txBox="true"/>
          <p:nvPr/>
        </p:nvSpPr>
        <p:spPr>
          <a:xfrm rot="0">
            <a:off x="1028700" y="4580283"/>
            <a:ext cx="7707571" cy="4533900"/>
          </a:xfrm>
          <a:prstGeom prst="rect">
            <a:avLst/>
          </a:prstGeom>
        </p:spPr>
        <p:txBody>
          <a:bodyPr anchor="t" rtlCol="false" tIns="0" lIns="0" bIns="0" rIns="0">
            <a:spAutoFit/>
          </a:bodyPr>
          <a:lstStyle/>
          <a:p>
            <a:pPr algn="l" marL="0" indent="0" lvl="0">
              <a:lnSpc>
                <a:spcPts val="4049"/>
              </a:lnSpc>
              <a:spcBef>
                <a:spcPct val="0"/>
              </a:spcBef>
            </a:pPr>
            <a:r>
              <a:rPr lang="en-US" sz="2999" spc="179">
                <a:solidFill>
                  <a:srgbClr val="000000"/>
                </a:solidFill>
                <a:latin typeface="DM Sans"/>
              </a:rPr>
              <a:t>This project aims to analyze data from Lille and Nancy to evaluate performance and identify spatial patterns and trends in usage patterns of four major web services. The analysis aims to optimize performance, understand user behavior, and improve resource allocation.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82615" y="2205659"/>
            <a:ext cx="6276685" cy="6059854"/>
          </a:xfrm>
          <a:custGeom>
            <a:avLst/>
            <a:gdLst/>
            <a:ahLst/>
            <a:cxnLst/>
            <a:rect r="r" b="b" t="t" l="l"/>
            <a:pathLst>
              <a:path h="6059854" w="6276685">
                <a:moveTo>
                  <a:pt x="0" y="0"/>
                </a:moveTo>
                <a:lnTo>
                  <a:pt x="6276685" y="0"/>
                </a:lnTo>
                <a:lnTo>
                  <a:pt x="6276685" y="6059854"/>
                </a:lnTo>
                <a:lnTo>
                  <a:pt x="0" y="6059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00391" y="2460423"/>
            <a:ext cx="9443834"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Dataset utilized.</a:t>
            </a:r>
          </a:p>
        </p:txBody>
      </p:sp>
      <p:sp>
        <p:nvSpPr>
          <p:cNvPr name="TextBox 5" id="5"/>
          <p:cNvSpPr txBox="true"/>
          <p:nvPr/>
        </p:nvSpPr>
        <p:spPr>
          <a:xfrm rot="0">
            <a:off x="700391" y="3580563"/>
            <a:ext cx="9217792" cy="6461761"/>
          </a:xfrm>
          <a:prstGeom prst="rect">
            <a:avLst/>
          </a:prstGeom>
        </p:spPr>
        <p:txBody>
          <a:bodyPr anchor="t" rtlCol="false" tIns="0" lIns="0" bIns="0" rIns="0">
            <a:spAutoFit/>
          </a:bodyPr>
          <a:lstStyle/>
          <a:p>
            <a:pPr algn="l" marL="0" indent="0" lvl="0">
              <a:lnSpc>
                <a:spcPts val="5129"/>
              </a:lnSpc>
              <a:spcBef>
                <a:spcPct val="0"/>
              </a:spcBef>
            </a:pPr>
            <a:r>
              <a:rPr lang="en-US" sz="3799" spc="227">
                <a:solidFill>
                  <a:srgbClr val="000000"/>
                </a:solidFill>
                <a:latin typeface="DM Sans"/>
              </a:rPr>
              <a:t>The dataset used in this analysis is provided by the NETMOB 2023 Challenge. The dataset includes various metrics such as service response times, user engagement statistics, and other performance indicators. The data spans from April 1, 2019, to April 10, 2019, and is available for both cities across the four web services.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2686214" y="3126666"/>
            <a:ext cx="5769389" cy="5737920"/>
          </a:xfrm>
          <a:custGeom>
            <a:avLst/>
            <a:gdLst/>
            <a:ahLst/>
            <a:cxnLst/>
            <a:rect r="r" b="b" t="t" l="l"/>
            <a:pathLst>
              <a:path h="5737920" w="5769389">
                <a:moveTo>
                  <a:pt x="0" y="0"/>
                </a:moveTo>
                <a:lnTo>
                  <a:pt x="5769389" y="0"/>
                </a:lnTo>
                <a:lnTo>
                  <a:pt x="5769389" y="5737920"/>
                </a:lnTo>
                <a:lnTo>
                  <a:pt x="0" y="573792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2" id="12"/>
          <p:cNvSpPr txBox="true"/>
          <p:nvPr/>
        </p:nvSpPr>
        <p:spPr>
          <a:xfrm rot="0">
            <a:off x="831715" y="1031767"/>
            <a:ext cx="9840494"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Preparations and preprocessing</a:t>
            </a:r>
          </a:p>
        </p:txBody>
      </p:sp>
      <p:sp>
        <p:nvSpPr>
          <p:cNvPr name="TextBox 13" id="13"/>
          <p:cNvSpPr txBox="true"/>
          <p:nvPr/>
        </p:nvSpPr>
        <p:spPr>
          <a:xfrm rot="0">
            <a:off x="452427" y="3388131"/>
            <a:ext cx="13004288" cy="6461761"/>
          </a:xfrm>
          <a:prstGeom prst="rect">
            <a:avLst/>
          </a:prstGeom>
        </p:spPr>
        <p:txBody>
          <a:bodyPr anchor="t" rtlCol="false" tIns="0" lIns="0" bIns="0" rIns="0">
            <a:spAutoFit/>
          </a:bodyPr>
          <a:lstStyle/>
          <a:p>
            <a:pPr algn="l">
              <a:lnSpc>
                <a:spcPts val="5129"/>
              </a:lnSpc>
            </a:pPr>
            <a:r>
              <a:rPr lang="en-US" sz="3799" spc="227">
                <a:solidFill>
                  <a:srgbClr val="000000"/>
                </a:solidFill>
                <a:latin typeface="DM Sans"/>
              </a:rPr>
              <a:t>1. Data Conversion: The data was initially in 40 text files. These files were converted to CSV format for easier handling and analysis.</a:t>
            </a:r>
          </a:p>
          <a:p>
            <a:pPr algn="l">
              <a:lnSpc>
                <a:spcPts val="5129"/>
              </a:lnSpc>
            </a:pPr>
            <a:r>
              <a:rPr lang="en-US" sz="3799" spc="227">
                <a:solidFill>
                  <a:srgbClr val="000000"/>
                </a:solidFill>
                <a:latin typeface="DM Sans"/>
              </a:rPr>
              <a:t> 2. Data Merging: All individual city and application data files were merged into a single comprehensive CSV file, with additional columns to indicate the day and the application.</a:t>
            </a:r>
          </a:p>
          <a:p>
            <a:pPr algn="l">
              <a:lnSpc>
                <a:spcPts val="5129"/>
              </a:lnSpc>
            </a:pPr>
            <a:r>
              <a:rPr lang="en-US" sz="3799" spc="227">
                <a:solidFill>
                  <a:srgbClr val="000000"/>
                </a:solidFill>
                <a:latin typeface="DM Sans"/>
              </a:rPr>
              <a:t> 3. Data Cleaning: Ensuring consistency and handling any missing values.</a:t>
            </a:r>
          </a:p>
          <a:p>
            <a:pPr algn="l" marL="0" indent="0" lvl="0">
              <a:lnSpc>
                <a:spcPts val="512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1027054" y="3638919"/>
            <a:ext cx="7567145" cy="2582288"/>
          </a:xfrm>
          <a:custGeom>
            <a:avLst/>
            <a:gdLst/>
            <a:ahLst/>
            <a:cxnLst/>
            <a:rect r="r" b="b" t="t" l="l"/>
            <a:pathLst>
              <a:path h="2582288" w="7567145">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0" y="1824127"/>
            <a:ext cx="5513037" cy="6211873"/>
          </a:xfrm>
          <a:custGeom>
            <a:avLst/>
            <a:gdLst/>
            <a:ahLst/>
            <a:cxnLst/>
            <a:rect r="r" b="b" t="t" l="l"/>
            <a:pathLst>
              <a:path h="6211873" w="5513037">
                <a:moveTo>
                  <a:pt x="0" y="0"/>
                </a:moveTo>
                <a:lnTo>
                  <a:pt x="5513037" y="0"/>
                </a:lnTo>
                <a:lnTo>
                  <a:pt x="5513037" y="6211873"/>
                </a:lnTo>
                <a:lnTo>
                  <a:pt x="0" y="62118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272505" y="646837"/>
            <a:ext cx="11330177" cy="1177290"/>
          </a:xfrm>
          <a:prstGeom prst="rect">
            <a:avLst/>
          </a:prstGeom>
        </p:spPr>
        <p:txBody>
          <a:bodyPr anchor="t" rtlCol="false" tIns="0" lIns="0" bIns="0" rIns="0">
            <a:spAutoFit/>
          </a:bodyPr>
          <a:lstStyle/>
          <a:p>
            <a:pPr algn="l" marL="0" indent="0" lvl="1">
              <a:lnSpc>
                <a:spcPts val="8730"/>
              </a:lnSpc>
              <a:spcBef>
                <a:spcPct val="0"/>
              </a:spcBef>
            </a:pPr>
            <a:r>
              <a:rPr lang="en-US" sz="9000">
                <a:solidFill>
                  <a:srgbClr val="000000"/>
                </a:solidFill>
                <a:latin typeface="DM Sans Bold"/>
              </a:rPr>
              <a:t>Methods Employed</a:t>
            </a:r>
          </a:p>
        </p:txBody>
      </p:sp>
      <p:sp>
        <p:nvSpPr>
          <p:cNvPr name="TextBox 6" id="6"/>
          <p:cNvSpPr txBox="true"/>
          <p:nvPr/>
        </p:nvSpPr>
        <p:spPr>
          <a:xfrm rot="0">
            <a:off x="5513037" y="2565827"/>
            <a:ext cx="11577274" cy="5079145"/>
          </a:xfrm>
          <a:prstGeom prst="rect">
            <a:avLst/>
          </a:prstGeom>
        </p:spPr>
        <p:txBody>
          <a:bodyPr anchor="t" rtlCol="false" tIns="0" lIns="0" bIns="0" rIns="0">
            <a:spAutoFit/>
          </a:bodyPr>
          <a:lstStyle/>
          <a:p>
            <a:pPr algn="l" marL="1076215" indent="-538107" lvl="1">
              <a:lnSpc>
                <a:spcPts val="6729"/>
              </a:lnSpc>
              <a:spcBef>
                <a:spcPct val="0"/>
              </a:spcBef>
              <a:buAutoNum type="arabicPeriod" startAt="1"/>
            </a:pPr>
            <a:r>
              <a:rPr lang="en-US" sz="4984" spc="299" strike="noStrike" u="none">
                <a:solidFill>
                  <a:srgbClr val="000000"/>
                </a:solidFill>
                <a:latin typeface="DM Sans"/>
              </a:rPr>
              <a:t>Exploratory Data Analysis (EDA)</a:t>
            </a:r>
          </a:p>
          <a:p>
            <a:pPr algn="l" marL="1076215" indent="-538107" lvl="1">
              <a:lnSpc>
                <a:spcPts val="6729"/>
              </a:lnSpc>
              <a:spcBef>
                <a:spcPct val="0"/>
              </a:spcBef>
              <a:buAutoNum type="arabicPeriod" startAt="1"/>
            </a:pPr>
            <a:r>
              <a:rPr lang="en-US" sz="4984" spc="299" strike="noStrike" u="none">
                <a:solidFill>
                  <a:srgbClr val="000000"/>
                </a:solidFill>
                <a:latin typeface="DM Sans"/>
              </a:rPr>
              <a:t>Geo Analysis</a:t>
            </a:r>
          </a:p>
          <a:p>
            <a:pPr algn="l" marL="1076215" indent="-538107" lvl="1">
              <a:lnSpc>
                <a:spcPts val="6729"/>
              </a:lnSpc>
              <a:spcBef>
                <a:spcPct val="0"/>
              </a:spcBef>
              <a:buAutoNum type="arabicPeriod" startAt="1"/>
            </a:pPr>
            <a:r>
              <a:rPr lang="en-US" sz="4984" spc="299" strike="noStrike" u="none">
                <a:solidFill>
                  <a:srgbClr val="000000"/>
                </a:solidFill>
                <a:latin typeface="DM Sans"/>
              </a:rPr>
              <a:t>Correlation Analysis</a:t>
            </a:r>
          </a:p>
          <a:p>
            <a:pPr algn="l" marL="1076215" indent="-538107" lvl="1">
              <a:lnSpc>
                <a:spcPts val="6729"/>
              </a:lnSpc>
              <a:spcBef>
                <a:spcPct val="0"/>
              </a:spcBef>
              <a:buAutoNum type="arabicPeriod" startAt="1"/>
            </a:pPr>
            <a:r>
              <a:rPr lang="en-US" sz="4984" spc="299" strike="noStrike" u="none">
                <a:solidFill>
                  <a:srgbClr val="000000"/>
                </a:solidFill>
                <a:latin typeface="DM Sans"/>
              </a:rPr>
              <a:t>Comparative Analysis</a:t>
            </a:r>
          </a:p>
          <a:p>
            <a:pPr algn="l" marL="1076215" indent="-538107" lvl="1">
              <a:lnSpc>
                <a:spcPts val="6729"/>
              </a:lnSpc>
              <a:spcBef>
                <a:spcPct val="0"/>
              </a:spcBef>
              <a:buAutoNum type="arabicPeriod" startAt="1"/>
            </a:pPr>
            <a:r>
              <a:rPr lang="en-US" sz="4984" spc="299" strike="noStrike" u="none">
                <a:solidFill>
                  <a:srgbClr val="000000"/>
                </a:solidFill>
                <a:latin typeface="DM Sans"/>
              </a:rPr>
              <a:t>Time Series Analysis</a:t>
            </a:r>
          </a:p>
          <a:p>
            <a:pPr algn="l" marL="0" indent="0" lvl="0">
              <a:lnSpc>
                <a:spcPts val="672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14780" y="2327781"/>
            <a:ext cx="4957725" cy="5085282"/>
          </a:xfrm>
          <a:custGeom>
            <a:avLst/>
            <a:gdLst/>
            <a:ahLst/>
            <a:cxnLst/>
            <a:rect r="r" b="b" t="t" l="l"/>
            <a:pathLst>
              <a:path h="5085282" w="4957725">
                <a:moveTo>
                  <a:pt x="0" y="0"/>
                </a:moveTo>
                <a:lnTo>
                  <a:pt x="4957725" y="0"/>
                </a:lnTo>
                <a:lnTo>
                  <a:pt x="4957725" y="5085282"/>
                </a:lnTo>
                <a:lnTo>
                  <a:pt x="0" y="5085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272505" y="646837"/>
            <a:ext cx="11330177" cy="1177290"/>
          </a:xfrm>
          <a:prstGeom prst="rect">
            <a:avLst/>
          </a:prstGeom>
        </p:spPr>
        <p:txBody>
          <a:bodyPr anchor="t" rtlCol="false" tIns="0" lIns="0" bIns="0" rIns="0">
            <a:spAutoFit/>
          </a:bodyPr>
          <a:lstStyle/>
          <a:p>
            <a:pPr algn="l" marL="0" indent="0" lvl="1">
              <a:lnSpc>
                <a:spcPts val="8730"/>
              </a:lnSpc>
              <a:spcBef>
                <a:spcPct val="0"/>
              </a:spcBef>
            </a:pPr>
            <a:r>
              <a:rPr lang="en-US" sz="9000">
                <a:solidFill>
                  <a:srgbClr val="000000"/>
                </a:solidFill>
                <a:latin typeface="DM Sans Bold"/>
              </a:rPr>
              <a:t>Result Achieved</a:t>
            </a:r>
          </a:p>
        </p:txBody>
      </p:sp>
      <p:sp>
        <p:nvSpPr>
          <p:cNvPr name="TextBox 5" id="5"/>
          <p:cNvSpPr txBox="true"/>
          <p:nvPr/>
        </p:nvSpPr>
        <p:spPr>
          <a:xfrm rot="0">
            <a:off x="5513037" y="1908563"/>
            <a:ext cx="12774963" cy="7601240"/>
          </a:xfrm>
          <a:prstGeom prst="rect">
            <a:avLst/>
          </a:prstGeom>
        </p:spPr>
        <p:txBody>
          <a:bodyPr anchor="t" rtlCol="false" tIns="0" lIns="0" bIns="0" rIns="0">
            <a:spAutoFit/>
          </a:bodyPr>
          <a:lstStyle/>
          <a:p>
            <a:pPr algn="l" marL="0" indent="0" lvl="0">
              <a:lnSpc>
                <a:spcPts val="6054"/>
              </a:lnSpc>
              <a:spcBef>
                <a:spcPct val="0"/>
              </a:spcBef>
            </a:pPr>
            <a:r>
              <a:rPr lang="en-US" sz="4484" spc="269">
                <a:solidFill>
                  <a:srgbClr val="000000"/>
                </a:solidFill>
                <a:latin typeface="DM Sans"/>
              </a:rPr>
              <a:t>The Project analyzes daily usage patterns of Amazon, Apple, Google, and Microsoft Web Services in Lille and Nancy. Lille shows higher overall usage and more fluctuations, especially for Amazon. Apple and Google exhibit synchronized peaks and declines in both cities. Microsoft usage is relatively stable but drops significantly around early April. Google has the highest total usage in both cities.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14780" y="2327781"/>
            <a:ext cx="4957725" cy="5085282"/>
          </a:xfrm>
          <a:custGeom>
            <a:avLst/>
            <a:gdLst/>
            <a:ahLst/>
            <a:cxnLst/>
            <a:rect r="r" b="b" t="t" l="l"/>
            <a:pathLst>
              <a:path h="5085282" w="4957725">
                <a:moveTo>
                  <a:pt x="0" y="0"/>
                </a:moveTo>
                <a:lnTo>
                  <a:pt x="4957725" y="0"/>
                </a:lnTo>
                <a:lnTo>
                  <a:pt x="4957725" y="5085282"/>
                </a:lnTo>
                <a:lnTo>
                  <a:pt x="0" y="5085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272505" y="646837"/>
            <a:ext cx="11330177" cy="1177290"/>
          </a:xfrm>
          <a:prstGeom prst="rect">
            <a:avLst/>
          </a:prstGeom>
        </p:spPr>
        <p:txBody>
          <a:bodyPr anchor="t" rtlCol="false" tIns="0" lIns="0" bIns="0" rIns="0">
            <a:spAutoFit/>
          </a:bodyPr>
          <a:lstStyle/>
          <a:p>
            <a:pPr algn="l" marL="0" indent="0" lvl="1">
              <a:lnSpc>
                <a:spcPts val="8730"/>
              </a:lnSpc>
              <a:spcBef>
                <a:spcPct val="0"/>
              </a:spcBef>
            </a:pPr>
            <a:r>
              <a:rPr lang="en-US" sz="9000">
                <a:solidFill>
                  <a:srgbClr val="000000"/>
                </a:solidFill>
                <a:latin typeface="DM Sans Bold"/>
              </a:rPr>
              <a:t>Result Achieved</a:t>
            </a:r>
          </a:p>
        </p:txBody>
      </p:sp>
      <p:sp>
        <p:nvSpPr>
          <p:cNvPr name="TextBox 5" id="5"/>
          <p:cNvSpPr txBox="true"/>
          <p:nvPr/>
        </p:nvSpPr>
        <p:spPr>
          <a:xfrm rot="0">
            <a:off x="5272505" y="1918088"/>
            <a:ext cx="12774963" cy="7685059"/>
          </a:xfrm>
          <a:prstGeom prst="rect">
            <a:avLst/>
          </a:prstGeom>
        </p:spPr>
        <p:txBody>
          <a:bodyPr anchor="t" rtlCol="false" tIns="0" lIns="0" bIns="0" rIns="0">
            <a:spAutoFit/>
          </a:bodyPr>
          <a:lstStyle/>
          <a:p>
            <a:pPr algn="l">
              <a:lnSpc>
                <a:spcPts val="5109"/>
              </a:lnSpc>
            </a:pPr>
            <a:r>
              <a:rPr lang="en-US" sz="3784" spc="227">
                <a:solidFill>
                  <a:srgbClr val="000000"/>
                </a:solidFill>
                <a:latin typeface="DM Sans"/>
              </a:rPr>
              <a:t>Comparative analysis shows Google Web Services have the highest total usage in both cities, with Lille generally having higher usage overall. Heatmaps indicate higher midday Amazon traffic in Lille, with lower intensity in Nancy. Apple traffic is higher from mid-morning to early evening in Lille, whereas Nancy has lower traffic overall. Google traffic is consistently high in Lille, while Nancy shows less intensity. Microsoft traffic in Lille is sporadic, with defined peaks, while Nancy's usage is more scattered.</a:t>
            </a:r>
          </a:p>
          <a:p>
            <a:pPr algn="l" marL="0" indent="0" lvl="0">
              <a:lnSpc>
                <a:spcPts val="456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DAGGXP5EDtQ</dc:identifier>
  <dcterms:modified xsi:type="dcterms:W3CDTF">2011-08-01T06:04:30Z</dcterms:modified>
  <cp:revision>1</cp:revision>
  <dc:title>Project Data analysis</dc:title>
</cp:coreProperties>
</file>