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80" r:id="rId21"/>
    <p:sldId id="275" r:id="rId22"/>
    <p:sldId id="276" r:id="rId23"/>
    <p:sldId id="277" r:id="rId24"/>
    <p:sldId id="281" r:id="rId25"/>
    <p:sldId id="278" r:id="rId26"/>
    <p:sldId id="282" r:id="rId27"/>
    <p:sldId id="27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3378D6-4852-4308-8E46-4A48F3E4B36A}" type="datetimeFigureOut">
              <a:rPr lang="tr-TR" smtClean="0"/>
              <a:t>5.01.2025</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009F3B-6A92-4AC2-A318-120C673F1053}" type="slidenum">
              <a:rPr lang="tr-TR" smtClean="0"/>
              <a:t>‹#›</a:t>
            </a:fld>
            <a:endParaRPr lang="tr-TR"/>
          </a:p>
        </p:txBody>
      </p:sp>
    </p:spTree>
    <p:extLst>
      <p:ext uri="{BB962C8B-B14F-4D97-AF65-F5344CB8AC3E}">
        <p14:creationId xmlns:p14="http://schemas.microsoft.com/office/powerpoint/2010/main" val="3619427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ED009F3B-6A92-4AC2-A318-120C673F1053}" type="slidenum">
              <a:rPr lang="tr-TR" smtClean="0"/>
              <a:t>8</a:t>
            </a:fld>
            <a:endParaRPr lang="tr-TR"/>
          </a:p>
        </p:txBody>
      </p:sp>
    </p:spTree>
    <p:extLst>
      <p:ext uri="{BB962C8B-B14F-4D97-AF65-F5344CB8AC3E}">
        <p14:creationId xmlns:p14="http://schemas.microsoft.com/office/powerpoint/2010/main" val="224455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Öğretmen girdiği sınavları kaldırmak isterse buradan işlemi gerçekleştirmeli</a:t>
            </a:r>
          </a:p>
        </p:txBody>
      </p:sp>
      <p:sp>
        <p:nvSpPr>
          <p:cNvPr id="4" name="Slayt Numarası Yer Tutucusu 3"/>
          <p:cNvSpPr>
            <a:spLocks noGrp="1"/>
          </p:cNvSpPr>
          <p:nvPr>
            <p:ph type="sldNum" sz="quarter" idx="5"/>
          </p:nvPr>
        </p:nvSpPr>
        <p:spPr/>
        <p:txBody>
          <a:bodyPr/>
          <a:lstStyle/>
          <a:p>
            <a:fld id="{ED009F3B-6A92-4AC2-A318-120C673F1053}" type="slidenum">
              <a:rPr lang="tr-TR" smtClean="0"/>
              <a:t>9</a:t>
            </a:fld>
            <a:endParaRPr lang="tr-TR"/>
          </a:p>
        </p:txBody>
      </p:sp>
    </p:spTree>
    <p:extLst>
      <p:ext uri="{BB962C8B-B14F-4D97-AF65-F5344CB8AC3E}">
        <p14:creationId xmlns:p14="http://schemas.microsoft.com/office/powerpoint/2010/main" val="3540872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6480ADF3-FB51-4439-B5A8-735386EB643E}" type="datetimeFigureOut">
              <a:rPr lang="tr-TR" smtClean="0"/>
              <a:t>5.01.2025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A153FE8-804C-4076-8A5B-581F9EA1AC39}" type="slidenum">
              <a:rPr lang="tr-TR" smtClean="0"/>
              <a:t>‹#›</a:t>
            </a:fld>
            <a:endParaRPr lang="tr-TR"/>
          </a:p>
        </p:txBody>
      </p:sp>
    </p:spTree>
    <p:extLst>
      <p:ext uri="{BB962C8B-B14F-4D97-AF65-F5344CB8AC3E}">
        <p14:creationId xmlns:p14="http://schemas.microsoft.com/office/powerpoint/2010/main" val="2971889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tr-TR"/>
              <a:t>Asıl başlık stilini düzenlemek için tıklayın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tr-TR"/>
              <a:t>Resim eklemek için simgeye tıklayın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6480ADF3-FB51-4439-B5A8-735386EB643E}" type="datetimeFigureOut">
              <a:rPr lang="tr-TR" smtClean="0"/>
              <a:t>5.01.2025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A153FE8-804C-4076-8A5B-581F9EA1AC39}" type="slidenum">
              <a:rPr lang="tr-TR" smtClean="0"/>
              <a:t>‹#›</a:t>
            </a:fld>
            <a:endParaRPr lang="tr-TR"/>
          </a:p>
        </p:txBody>
      </p:sp>
    </p:spTree>
    <p:extLst>
      <p:ext uri="{BB962C8B-B14F-4D97-AF65-F5344CB8AC3E}">
        <p14:creationId xmlns:p14="http://schemas.microsoft.com/office/powerpoint/2010/main" val="1831561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480ADF3-FB51-4439-B5A8-735386EB643E}" type="datetimeFigureOut">
              <a:rPr lang="tr-TR" smtClean="0"/>
              <a:t>5.01.2025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A153FE8-804C-4076-8A5B-581F9EA1AC39}" type="slidenum">
              <a:rPr lang="tr-TR" smtClean="0"/>
              <a:t>‹#›</a:t>
            </a:fld>
            <a:endParaRPr lang="tr-TR"/>
          </a:p>
        </p:txBody>
      </p:sp>
    </p:spTree>
    <p:extLst>
      <p:ext uri="{BB962C8B-B14F-4D97-AF65-F5344CB8AC3E}">
        <p14:creationId xmlns:p14="http://schemas.microsoft.com/office/powerpoint/2010/main" val="2770428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tr-TR"/>
              <a:t>Asıl başlık stilini düzenlemek için tıklayın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tr-TR"/>
              <a:t>Asıl metin stillerini düzenlemek için tıklayın</a:t>
            </a:r>
          </a:p>
        </p:txBody>
      </p:sp>
      <p:sp>
        <p:nvSpPr>
          <p:cNvPr id="2" name="Date Placeholder 1"/>
          <p:cNvSpPr>
            <a:spLocks noGrp="1"/>
          </p:cNvSpPr>
          <p:nvPr>
            <p:ph type="dt" sz="half" idx="10"/>
          </p:nvPr>
        </p:nvSpPr>
        <p:spPr/>
        <p:txBody>
          <a:bodyPr/>
          <a:lstStyle/>
          <a:p>
            <a:fld id="{6480ADF3-FB51-4439-B5A8-735386EB643E}" type="datetimeFigureOut">
              <a:rPr lang="tr-TR" smtClean="0"/>
              <a:t>5.01.2025</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8A153FE8-804C-4076-8A5B-581F9EA1AC39}" type="slidenum">
              <a:rPr lang="tr-TR" smtClean="0"/>
              <a:t>‹#›</a:t>
            </a:fld>
            <a:endParaRPr lang="tr-TR"/>
          </a:p>
        </p:txBody>
      </p:sp>
    </p:spTree>
    <p:extLst>
      <p:ext uri="{BB962C8B-B14F-4D97-AF65-F5344CB8AC3E}">
        <p14:creationId xmlns:p14="http://schemas.microsoft.com/office/powerpoint/2010/main" val="38405980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480ADF3-FB51-4439-B5A8-735386EB643E}" type="datetimeFigureOut">
              <a:rPr lang="tr-TR" smtClean="0"/>
              <a:t>5.01.2025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A153FE8-804C-4076-8A5B-581F9EA1AC39}" type="slidenum">
              <a:rPr lang="tr-TR" smtClean="0"/>
              <a:t>‹#›</a:t>
            </a:fld>
            <a:endParaRPr lang="tr-TR"/>
          </a:p>
        </p:txBody>
      </p:sp>
    </p:spTree>
    <p:extLst>
      <p:ext uri="{BB962C8B-B14F-4D97-AF65-F5344CB8AC3E}">
        <p14:creationId xmlns:p14="http://schemas.microsoft.com/office/powerpoint/2010/main" val="2554825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480ADF3-FB51-4439-B5A8-735386EB643E}" type="datetimeFigureOut">
              <a:rPr lang="tr-TR" smtClean="0"/>
              <a:t>5.01.2025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A153FE8-804C-4076-8A5B-581F9EA1AC39}" type="slidenum">
              <a:rPr lang="tr-TR" smtClean="0"/>
              <a:t>‹#›</a:t>
            </a:fld>
            <a:endParaRPr lang="tr-TR"/>
          </a:p>
        </p:txBody>
      </p:sp>
    </p:spTree>
    <p:extLst>
      <p:ext uri="{BB962C8B-B14F-4D97-AF65-F5344CB8AC3E}">
        <p14:creationId xmlns:p14="http://schemas.microsoft.com/office/powerpoint/2010/main" val="318319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480ADF3-FB51-4439-B5A8-735386EB643E}" type="datetimeFigureOut">
              <a:rPr lang="tr-TR" smtClean="0"/>
              <a:t>5.01.2025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A153FE8-804C-4076-8A5B-581F9EA1AC39}" type="slidenum">
              <a:rPr lang="tr-TR" smtClean="0"/>
              <a:t>‹#›</a:t>
            </a:fld>
            <a:endParaRPr lang="tr-TR"/>
          </a:p>
        </p:txBody>
      </p:sp>
    </p:spTree>
    <p:extLst>
      <p:ext uri="{BB962C8B-B14F-4D97-AF65-F5344CB8AC3E}">
        <p14:creationId xmlns:p14="http://schemas.microsoft.com/office/powerpoint/2010/main" val="394401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480ADF3-FB51-4439-B5A8-735386EB643E}" type="datetimeFigureOut">
              <a:rPr lang="tr-TR" smtClean="0"/>
              <a:t>5.01.2025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A153FE8-804C-4076-8A5B-581F9EA1AC39}" type="slidenum">
              <a:rPr lang="tr-TR" smtClean="0"/>
              <a:t>‹#›</a:t>
            </a:fld>
            <a:endParaRPr lang="tr-TR"/>
          </a:p>
        </p:txBody>
      </p:sp>
    </p:spTree>
    <p:extLst>
      <p:ext uri="{BB962C8B-B14F-4D97-AF65-F5344CB8AC3E}">
        <p14:creationId xmlns:p14="http://schemas.microsoft.com/office/powerpoint/2010/main" val="420129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6480ADF3-FB51-4439-B5A8-735386EB643E}" type="datetimeFigureOut">
              <a:rPr lang="tr-TR" smtClean="0"/>
              <a:t>5.01.2025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A153FE8-804C-4076-8A5B-581F9EA1AC39}" type="slidenum">
              <a:rPr lang="tr-TR" smtClean="0"/>
              <a:t>‹#›</a:t>
            </a:fld>
            <a:endParaRPr lang="tr-TR"/>
          </a:p>
        </p:txBody>
      </p:sp>
    </p:spTree>
    <p:extLst>
      <p:ext uri="{BB962C8B-B14F-4D97-AF65-F5344CB8AC3E}">
        <p14:creationId xmlns:p14="http://schemas.microsoft.com/office/powerpoint/2010/main" val="239724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6480ADF3-FB51-4439-B5A8-735386EB643E}" type="datetimeFigureOut">
              <a:rPr lang="tr-TR" smtClean="0"/>
              <a:t>5.01.2025</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8A153FE8-804C-4076-8A5B-581F9EA1AC39}" type="slidenum">
              <a:rPr lang="tr-TR" smtClean="0"/>
              <a:t>‹#›</a:t>
            </a:fld>
            <a:endParaRPr lang="tr-TR"/>
          </a:p>
        </p:txBody>
      </p:sp>
    </p:spTree>
    <p:extLst>
      <p:ext uri="{BB962C8B-B14F-4D97-AF65-F5344CB8AC3E}">
        <p14:creationId xmlns:p14="http://schemas.microsoft.com/office/powerpoint/2010/main" val="3229395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480ADF3-FB51-4439-B5A8-735386EB643E}" type="datetimeFigureOut">
              <a:rPr lang="tr-TR" smtClean="0"/>
              <a:t>5.01.2025</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8A153FE8-804C-4076-8A5B-581F9EA1AC39}" type="slidenum">
              <a:rPr lang="tr-TR" smtClean="0"/>
              <a:t>‹#›</a:t>
            </a:fld>
            <a:endParaRPr lang="tr-TR"/>
          </a:p>
        </p:txBody>
      </p:sp>
    </p:spTree>
    <p:extLst>
      <p:ext uri="{BB962C8B-B14F-4D97-AF65-F5344CB8AC3E}">
        <p14:creationId xmlns:p14="http://schemas.microsoft.com/office/powerpoint/2010/main" val="2810579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80ADF3-FB51-4439-B5A8-735386EB643E}" type="datetimeFigureOut">
              <a:rPr lang="tr-TR" smtClean="0"/>
              <a:t>5.01.2025</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8A153FE8-804C-4076-8A5B-581F9EA1AC39}" type="slidenum">
              <a:rPr lang="tr-TR" smtClean="0"/>
              <a:t>‹#›</a:t>
            </a:fld>
            <a:endParaRPr lang="tr-TR"/>
          </a:p>
        </p:txBody>
      </p:sp>
    </p:spTree>
    <p:extLst>
      <p:ext uri="{BB962C8B-B14F-4D97-AF65-F5344CB8AC3E}">
        <p14:creationId xmlns:p14="http://schemas.microsoft.com/office/powerpoint/2010/main" val="871064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tr-TR"/>
              <a:t>Asıl başlık stilini düzenlemek için tıklayın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6480ADF3-FB51-4439-B5A8-735386EB643E}" type="datetimeFigureOut">
              <a:rPr lang="tr-TR" smtClean="0"/>
              <a:t>5.01.2025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A153FE8-804C-4076-8A5B-581F9EA1AC39}" type="slidenum">
              <a:rPr lang="tr-TR" smtClean="0"/>
              <a:t>‹#›</a:t>
            </a:fld>
            <a:endParaRPr lang="tr-TR"/>
          </a:p>
        </p:txBody>
      </p:sp>
    </p:spTree>
    <p:extLst>
      <p:ext uri="{BB962C8B-B14F-4D97-AF65-F5344CB8AC3E}">
        <p14:creationId xmlns:p14="http://schemas.microsoft.com/office/powerpoint/2010/main" val="3881529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tr-TR"/>
              <a:t>Asıl başlık stilini düzenlemek için tıklayın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tr-TR"/>
              <a:t>Resim eklemek için simgeye tıklayın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a:xfrm>
            <a:off x="3885810" y="6041362"/>
            <a:ext cx="976879" cy="365125"/>
          </a:xfrm>
        </p:spPr>
        <p:txBody>
          <a:bodyPr/>
          <a:lstStyle/>
          <a:p>
            <a:fld id="{6480ADF3-FB51-4439-B5A8-735386EB643E}" type="datetimeFigureOut">
              <a:rPr lang="tr-TR" smtClean="0"/>
              <a:t>5.01.2025</a:t>
            </a:fld>
            <a:endParaRPr lang="tr-TR"/>
          </a:p>
        </p:txBody>
      </p:sp>
      <p:sp>
        <p:nvSpPr>
          <p:cNvPr id="6" name="Footer Placeholder 5"/>
          <p:cNvSpPr>
            <a:spLocks noGrp="1"/>
          </p:cNvSpPr>
          <p:nvPr>
            <p:ph type="ftr" sz="quarter" idx="11"/>
          </p:nvPr>
        </p:nvSpPr>
        <p:spPr>
          <a:xfrm>
            <a:off x="590396" y="6041362"/>
            <a:ext cx="3295413" cy="365125"/>
          </a:xfrm>
        </p:spPr>
        <p:txBody>
          <a:bodyPr/>
          <a:lstStyle/>
          <a:p>
            <a:endParaRPr lang="tr-TR"/>
          </a:p>
        </p:txBody>
      </p:sp>
      <p:sp>
        <p:nvSpPr>
          <p:cNvPr id="7" name="Slide Number Placeholder 6"/>
          <p:cNvSpPr>
            <a:spLocks noGrp="1"/>
          </p:cNvSpPr>
          <p:nvPr>
            <p:ph type="sldNum" sz="quarter" idx="12"/>
          </p:nvPr>
        </p:nvSpPr>
        <p:spPr>
          <a:xfrm>
            <a:off x="4862689" y="5915888"/>
            <a:ext cx="1062155" cy="490599"/>
          </a:xfrm>
        </p:spPr>
        <p:txBody>
          <a:bodyPr/>
          <a:lstStyle/>
          <a:p>
            <a:fld id="{8A153FE8-804C-4076-8A5B-581F9EA1AC39}" type="slidenum">
              <a:rPr lang="tr-TR" smtClean="0"/>
              <a:t>‹#›</a:t>
            </a:fld>
            <a:endParaRPr lang="tr-TR"/>
          </a:p>
        </p:txBody>
      </p:sp>
    </p:spTree>
    <p:extLst>
      <p:ext uri="{BB962C8B-B14F-4D97-AF65-F5344CB8AC3E}">
        <p14:creationId xmlns:p14="http://schemas.microsoft.com/office/powerpoint/2010/main" val="1148917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tr-TR"/>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6480ADF3-FB51-4439-B5A8-735386EB643E}" type="datetimeFigureOut">
              <a:rPr lang="tr-TR" smtClean="0"/>
              <a:t>5.01.2025</a:t>
            </a:fld>
            <a:endParaRPr lang="tr-TR"/>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8A153FE8-804C-4076-8A5B-581F9EA1AC39}" type="slidenum">
              <a:rPr lang="tr-TR" smtClean="0"/>
              <a:t>‹#›</a:t>
            </a:fld>
            <a:endParaRPr lang="tr-TR"/>
          </a:p>
        </p:txBody>
      </p:sp>
    </p:spTree>
    <p:extLst>
      <p:ext uri="{BB962C8B-B14F-4D97-AF65-F5344CB8AC3E}">
        <p14:creationId xmlns:p14="http://schemas.microsoft.com/office/powerpoint/2010/main" val="1145297617"/>
      </p:ext>
    </p:extLst>
  </p:cSld>
  <p:clrMap bg1="dk1" tx1="lt1" bg2="dk2" tx2="lt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174A03-08FA-333A-1F51-111452CA253A}"/>
              </a:ext>
            </a:extLst>
          </p:cNvPr>
          <p:cNvSpPr>
            <a:spLocks noGrp="1"/>
          </p:cNvSpPr>
          <p:nvPr>
            <p:ph type="ctrTitle"/>
          </p:nvPr>
        </p:nvSpPr>
        <p:spPr/>
        <p:txBody>
          <a:bodyPr/>
          <a:lstStyle/>
          <a:p>
            <a:r>
              <a:rPr lang="tr-TR" dirty="0"/>
              <a:t>SINAV SİSTEMİ</a:t>
            </a:r>
          </a:p>
        </p:txBody>
      </p:sp>
      <p:sp>
        <p:nvSpPr>
          <p:cNvPr id="3" name="Alt Başlık 2">
            <a:extLst>
              <a:ext uri="{FF2B5EF4-FFF2-40B4-BE49-F238E27FC236}">
                <a16:creationId xmlns:a16="http://schemas.microsoft.com/office/drawing/2014/main" id="{4CE7C9E4-48D8-FCAE-CA2D-4750F437C0A3}"/>
              </a:ext>
            </a:extLst>
          </p:cNvPr>
          <p:cNvSpPr>
            <a:spLocks noGrp="1"/>
          </p:cNvSpPr>
          <p:nvPr>
            <p:ph type="subTitle" idx="1"/>
          </p:nvPr>
        </p:nvSpPr>
        <p:spPr/>
        <p:txBody>
          <a:bodyPr>
            <a:normAutofit/>
          </a:bodyPr>
          <a:lstStyle/>
          <a:p>
            <a:r>
              <a:rPr lang="tr-TR" dirty="0"/>
              <a:t>JAVA SWİNG TABANLI MASAÜSTÜ UYGULAMASI</a:t>
            </a:r>
          </a:p>
        </p:txBody>
      </p:sp>
    </p:spTree>
    <p:extLst>
      <p:ext uri="{BB962C8B-B14F-4D97-AF65-F5344CB8AC3E}">
        <p14:creationId xmlns:p14="http://schemas.microsoft.com/office/powerpoint/2010/main" val="1796030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9E4578F-1755-F1CB-22A1-8A98B506CBD0}"/>
              </a:ext>
            </a:extLst>
          </p:cNvPr>
          <p:cNvSpPr>
            <a:spLocks noGrp="1"/>
          </p:cNvSpPr>
          <p:nvPr>
            <p:ph type="title"/>
          </p:nvPr>
        </p:nvSpPr>
        <p:spPr/>
        <p:txBody>
          <a:bodyPr/>
          <a:lstStyle/>
          <a:p>
            <a:r>
              <a:rPr lang="tr-TR" dirty="0"/>
              <a:t>Alıştırmalar kısmı</a:t>
            </a:r>
          </a:p>
        </p:txBody>
      </p:sp>
      <p:sp>
        <p:nvSpPr>
          <p:cNvPr id="3" name="İçerik Yer Tutucusu 2">
            <a:extLst>
              <a:ext uri="{FF2B5EF4-FFF2-40B4-BE49-F238E27FC236}">
                <a16:creationId xmlns:a16="http://schemas.microsoft.com/office/drawing/2014/main" id="{8B5FDED1-E8EC-90BC-EB10-8A667537CBE7}"/>
              </a:ext>
            </a:extLst>
          </p:cNvPr>
          <p:cNvSpPr>
            <a:spLocks noGrp="1"/>
          </p:cNvSpPr>
          <p:nvPr>
            <p:ph idx="1"/>
          </p:nvPr>
        </p:nvSpPr>
        <p:spPr/>
        <p:txBody>
          <a:bodyPr/>
          <a:lstStyle/>
          <a:p>
            <a:r>
              <a:rPr lang="tr-TR" b="1" dirty="0"/>
              <a:t>Amaç:</a:t>
            </a:r>
            <a:br>
              <a:rPr lang="tr-TR" dirty="0"/>
            </a:br>
            <a:r>
              <a:rPr lang="tr-TR" dirty="0"/>
              <a:t>Öğrencilerin konuları pekiştirmesi için farklı zorluk seviyelerinde alıştırma içerikleri hazırlamak.</a:t>
            </a:r>
          </a:p>
          <a:p>
            <a:endParaRPr lang="tr-TR" dirty="0"/>
          </a:p>
          <a:p>
            <a:r>
              <a:rPr lang="tr-TR" b="1" dirty="0" err="1"/>
              <a:t>İşleyiş:</a:t>
            </a:r>
            <a:r>
              <a:rPr lang="tr-TR" dirty="0" err="1"/>
              <a:t>“Alıştırmalar</a:t>
            </a:r>
            <a:r>
              <a:rPr lang="tr-TR" dirty="0"/>
              <a:t>” sekmesinde yeni bir alıştırma oluşturma ekranı bulunur.</a:t>
            </a:r>
          </a:p>
          <a:p>
            <a:r>
              <a:rPr lang="tr-TR" dirty="0"/>
              <a:t>Soru sayısı belirlenir ders adı girildikten sonra sınav kaydet butonuna basılmalı ardından Alıştırma kağıdının uzantısı seçilmeli</a:t>
            </a:r>
          </a:p>
          <a:p>
            <a:endParaRPr lang="tr-TR" dirty="0"/>
          </a:p>
        </p:txBody>
      </p:sp>
    </p:spTree>
    <p:extLst>
      <p:ext uri="{BB962C8B-B14F-4D97-AF65-F5344CB8AC3E}">
        <p14:creationId xmlns:p14="http://schemas.microsoft.com/office/powerpoint/2010/main" val="1430105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17B304F-AD61-45BE-E474-2BAAD495880A}"/>
              </a:ext>
            </a:extLst>
          </p:cNvPr>
          <p:cNvSpPr>
            <a:spLocks noGrp="1"/>
          </p:cNvSpPr>
          <p:nvPr>
            <p:ph type="title"/>
          </p:nvPr>
        </p:nvSpPr>
        <p:spPr/>
        <p:txBody>
          <a:bodyPr/>
          <a:lstStyle/>
          <a:p>
            <a:r>
              <a:rPr lang="tr-TR" dirty="0"/>
              <a:t>Slayt Yükleme Alanı</a:t>
            </a:r>
          </a:p>
        </p:txBody>
      </p:sp>
      <p:pic>
        <p:nvPicPr>
          <p:cNvPr id="5" name="İçerik Yer Tutucusu 4">
            <a:extLst>
              <a:ext uri="{FF2B5EF4-FFF2-40B4-BE49-F238E27FC236}">
                <a16:creationId xmlns:a16="http://schemas.microsoft.com/office/drawing/2014/main" id="{7B7EBFD1-2602-F4C6-928D-60A3FADD0F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8427" y="2222500"/>
            <a:ext cx="10964600" cy="4089810"/>
          </a:xfrm>
        </p:spPr>
      </p:pic>
    </p:spTree>
    <p:extLst>
      <p:ext uri="{BB962C8B-B14F-4D97-AF65-F5344CB8AC3E}">
        <p14:creationId xmlns:p14="http://schemas.microsoft.com/office/powerpoint/2010/main" val="1965665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A6763F-DE3B-87C6-3F04-374B50D6FBAB}"/>
              </a:ext>
            </a:extLst>
          </p:cNvPr>
          <p:cNvSpPr>
            <a:spLocks noGrp="1"/>
          </p:cNvSpPr>
          <p:nvPr>
            <p:ph type="title"/>
          </p:nvPr>
        </p:nvSpPr>
        <p:spPr/>
        <p:txBody>
          <a:bodyPr/>
          <a:lstStyle/>
          <a:p>
            <a:r>
              <a:rPr lang="tr-TR" dirty="0"/>
              <a:t>Slayt Yükleme Alanı</a:t>
            </a:r>
          </a:p>
        </p:txBody>
      </p:sp>
      <p:sp>
        <p:nvSpPr>
          <p:cNvPr id="4" name="Rectangle 1">
            <a:extLst>
              <a:ext uri="{FF2B5EF4-FFF2-40B4-BE49-F238E27FC236}">
                <a16:creationId xmlns:a16="http://schemas.microsoft.com/office/drawing/2014/main" id="{14A56AB4-F2E5-611A-C45D-55A517010630}"/>
              </a:ext>
            </a:extLst>
          </p:cNvPr>
          <p:cNvSpPr>
            <a:spLocks noGrp="1" noChangeArrowheads="1"/>
          </p:cNvSpPr>
          <p:nvPr>
            <p:ph idx="1"/>
          </p:nvPr>
        </p:nvSpPr>
        <p:spPr bwMode="auto">
          <a:xfrm>
            <a:off x="818712" y="3024880"/>
            <a:ext cx="9459769"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1" i="0" u="none" strike="noStrike" cap="none" normalizeH="0" baseline="0" dirty="0">
                <a:ln>
                  <a:noFill/>
                </a:ln>
                <a:solidFill>
                  <a:schemeClr val="tx1"/>
                </a:solidFill>
                <a:effectLst/>
                <a:latin typeface="Arial" panose="020B0604020202020204" pitchFamily="34" charset="0"/>
              </a:rPr>
              <a:t>Amaç:</a:t>
            </a:r>
            <a:br>
              <a:rPr kumimoji="0" lang="tr-TR" altLang="tr-TR" sz="1800" b="0" i="0" u="none" strike="noStrike" cap="none" normalizeH="0" baseline="0" dirty="0">
                <a:ln>
                  <a:noFill/>
                </a:ln>
                <a:solidFill>
                  <a:schemeClr val="tx1"/>
                </a:solidFill>
                <a:effectLst/>
                <a:latin typeface="Arial" panose="020B0604020202020204" pitchFamily="34" charset="0"/>
              </a:rPr>
            </a:br>
            <a:r>
              <a:rPr kumimoji="0" lang="tr-TR" altLang="tr-TR" sz="1800" b="0" i="0" u="none" strike="noStrike" cap="none" normalizeH="0" baseline="0" dirty="0">
                <a:ln>
                  <a:noFill/>
                </a:ln>
                <a:solidFill>
                  <a:schemeClr val="tx1"/>
                </a:solidFill>
                <a:effectLst/>
                <a:latin typeface="Arial" panose="020B0604020202020204" pitchFamily="34" charset="0"/>
              </a:rPr>
              <a:t>Ders materyallerinin öğrencilerle paylaşılmasını sağlamak.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1" i="0" u="none" strike="noStrike" cap="none" normalizeH="0" baseline="0" dirty="0">
                <a:ln>
                  <a:noFill/>
                </a:ln>
                <a:solidFill>
                  <a:schemeClr val="tx1"/>
                </a:solidFill>
                <a:effectLst/>
                <a:latin typeface="Arial" panose="020B0604020202020204" pitchFamily="34" charset="0"/>
              </a:rPr>
              <a:t>İşleyiş:</a:t>
            </a:r>
            <a:endParaRPr kumimoji="0" lang="tr-TR" altLang="tr-T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latin typeface="Arial" panose="020B0604020202020204" pitchFamily="34" charset="0"/>
              </a:rPr>
              <a:t>Hocalar, “Slaytlar” sekmesine giriş yaparak ders notlarını veya sunumlarını sisteme yükler.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1" i="0" u="none" strike="noStrike" cap="none" normalizeH="0" baseline="0" dirty="0">
                <a:ln>
                  <a:noFill/>
                </a:ln>
                <a:solidFill>
                  <a:schemeClr val="tx1"/>
                </a:solidFill>
                <a:effectLst/>
                <a:latin typeface="Arial" panose="020B0604020202020204" pitchFamily="34" charset="0"/>
              </a:rPr>
              <a:t>Dosya Yükleme:</a:t>
            </a:r>
            <a:endParaRPr lang="tr-TR" altLang="tr-T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latin typeface="Arial" panose="020B0604020202020204" pitchFamily="34" charset="0"/>
              </a:rPr>
              <a:t>PDF,  dosya formatları desteklenir.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9197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F539DD2-9B5A-ED7A-C87B-2D76D84B5CB1}"/>
              </a:ext>
            </a:extLst>
          </p:cNvPr>
          <p:cNvSpPr>
            <a:spLocks noGrp="1"/>
          </p:cNvSpPr>
          <p:nvPr>
            <p:ph type="title"/>
          </p:nvPr>
        </p:nvSpPr>
        <p:spPr/>
        <p:txBody>
          <a:bodyPr/>
          <a:lstStyle/>
          <a:p>
            <a:r>
              <a:rPr lang="tr-TR" dirty="0"/>
              <a:t>Slayt Yükleme Alanı</a:t>
            </a:r>
          </a:p>
        </p:txBody>
      </p:sp>
      <p:pic>
        <p:nvPicPr>
          <p:cNvPr id="5" name="İçerik Yer Tutucusu 4">
            <a:extLst>
              <a:ext uri="{FF2B5EF4-FFF2-40B4-BE49-F238E27FC236}">
                <a16:creationId xmlns:a16="http://schemas.microsoft.com/office/drawing/2014/main" id="{30E588DF-5FED-8B58-B92C-CA55FE7016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0275" y="2222500"/>
            <a:ext cx="8491450" cy="3636963"/>
          </a:xfrm>
        </p:spPr>
      </p:pic>
    </p:spTree>
    <p:extLst>
      <p:ext uri="{BB962C8B-B14F-4D97-AF65-F5344CB8AC3E}">
        <p14:creationId xmlns:p14="http://schemas.microsoft.com/office/powerpoint/2010/main" val="3308483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68CFC49-4616-665F-F27F-E3F1C56E96D9}"/>
              </a:ext>
            </a:extLst>
          </p:cNvPr>
          <p:cNvSpPr>
            <a:spLocks noGrp="1"/>
          </p:cNvSpPr>
          <p:nvPr>
            <p:ph type="title"/>
          </p:nvPr>
        </p:nvSpPr>
        <p:spPr/>
        <p:txBody>
          <a:bodyPr/>
          <a:lstStyle/>
          <a:p>
            <a:r>
              <a:rPr lang="tr-TR" dirty="0"/>
              <a:t>Slayt yükleme alanı</a:t>
            </a:r>
          </a:p>
        </p:txBody>
      </p:sp>
      <p:sp>
        <p:nvSpPr>
          <p:cNvPr id="3" name="İçerik Yer Tutucusu 2">
            <a:extLst>
              <a:ext uri="{FF2B5EF4-FFF2-40B4-BE49-F238E27FC236}">
                <a16:creationId xmlns:a16="http://schemas.microsoft.com/office/drawing/2014/main" id="{C60CA1D9-4721-ACEE-05BA-AB63A943E435}"/>
              </a:ext>
            </a:extLst>
          </p:cNvPr>
          <p:cNvSpPr>
            <a:spLocks noGrp="1"/>
          </p:cNvSpPr>
          <p:nvPr>
            <p:ph idx="1"/>
          </p:nvPr>
        </p:nvSpPr>
        <p:spPr/>
        <p:txBody>
          <a:bodyPr/>
          <a:lstStyle/>
          <a:p>
            <a:r>
              <a:rPr lang="tr-TR" dirty="0"/>
              <a:t>Ders adı ve konu başlığı girildikten sonra Kaydet Butonuna basıldıktan sonra dosya sisteme yüklenir ardından tabloda gözükür</a:t>
            </a:r>
          </a:p>
        </p:txBody>
      </p:sp>
    </p:spTree>
    <p:extLst>
      <p:ext uri="{BB962C8B-B14F-4D97-AF65-F5344CB8AC3E}">
        <p14:creationId xmlns:p14="http://schemas.microsoft.com/office/powerpoint/2010/main" val="58800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87F97DB-E9D9-E063-A157-441D0CD44141}"/>
              </a:ext>
            </a:extLst>
          </p:cNvPr>
          <p:cNvSpPr>
            <a:spLocks noGrp="1"/>
          </p:cNvSpPr>
          <p:nvPr>
            <p:ph type="title"/>
          </p:nvPr>
        </p:nvSpPr>
        <p:spPr/>
        <p:txBody>
          <a:bodyPr/>
          <a:lstStyle/>
          <a:p>
            <a:r>
              <a:rPr lang="tr-TR" dirty="0"/>
              <a:t>Öğretmen Paneli</a:t>
            </a:r>
          </a:p>
        </p:txBody>
      </p:sp>
      <p:sp>
        <p:nvSpPr>
          <p:cNvPr id="3" name="İçerik Yer Tutucusu 2">
            <a:extLst>
              <a:ext uri="{FF2B5EF4-FFF2-40B4-BE49-F238E27FC236}">
                <a16:creationId xmlns:a16="http://schemas.microsoft.com/office/drawing/2014/main" id="{47F2513E-BCA7-6DB9-7CA0-C44807880424}"/>
              </a:ext>
            </a:extLst>
          </p:cNvPr>
          <p:cNvSpPr>
            <a:spLocks noGrp="1"/>
          </p:cNvSpPr>
          <p:nvPr>
            <p:ph idx="1"/>
          </p:nvPr>
        </p:nvSpPr>
        <p:spPr/>
        <p:txBody>
          <a:bodyPr/>
          <a:lstStyle/>
          <a:p>
            <a:r>
              <a:rPr lang="tr-TR" dirty="0"/>
              <a:t>Bu tasarım, hocaların sınav hazırlama ve ders materyali paylaşma süreçlerini hızlandırır ve daha düzenli bir çalışma ortamı sunar. Hoca paneli, esnek ve özelleştirilebilir yapısıyla, eğitim ihtiyaçlarına göre şekillendirilebilir bir çözüm sunmaktadır. 😊</a:t>
            </a:r>
          </a:p>
        </p:txBody>
      </p:sp>
    </p:spTree>
    <p:extLst>
      <p:ext uri="{BB962C8B-B14F-4D97-AF65-F5344CB8AC3E}">
        <p14:creationId xmlns:p14="http://schemas.microsoft.com/office/powerpoint/2010/main" val="2608712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3667341-D5C4-6EAD-BF4C-A9F06197C12B}"/>
              </a:ext>
            </a:extLst>
          </p:cNvPr>
          <p:cNvSpPr>
            <a:spLocks noGrp="1"/>
          </p:cNvSpPr>
          <p:nvPr>
            <p:ph type="title"/>
          </p:nvPr>
        </p:nvSpPr>
        <p:spPr/>
        <p:txBody>
          <a:bodyPr/>
          <a:lstStyle/>
          <a:p>
            <a:r>
              <a:rPr lang="tr-TR" dirty="0"/>
              <a:t>Destek Masası</a:t>
            </a:r>
          </a:p>
        </p:txBody>
      </p:sp>
      <p:sp>
        <p:nvSpPr>
          <p:cNvPr id="3" name="İçerik Yer Tutucusu 2">
            <a:extLst>
              <a:ext uri="{FF2B5EF4-FFF2-40B4-BE49-F238E27FC236}">
                <a16:creationId xmlns:a16="http://schemas.microsoft.com/office/drawing/2014/main" id="{DD8A5AF2-54A5-33E0-0B3F-73BB32B08DBC}"/>
              </a:ext>
            </a:extLst>
          </p:cNvPr>
          <p:cNvSpPr>
            <a:spLocks noGrp="1"/>
          </p:cNvSpPr>
          <p:nvPr>
            <p:ph idx="1"/>
          </p:nvPr>
        </p:nvSpPr>
        <p:spPr/>
        <p:txBody>
          <a:bodyPr/>
          <a:lstStyle/>
          <a:p>
            <a:r>
              <a:rPr lang="tr-TR" dirty="0"/>
              <a:t>Uygulamada herhangi bir sorun olması durumunda size yardımcı olabilecek basit sorularınıza cevap verebilecek bir destek masası bulunuyor </a:t>
            </a:r>
          </a:p>
          <a:p>
            <a:endParaRPr lang="tr-TR" dirty="0"/>
          </a:p>
        </p:txBody>
      </p:sp>
    </p:spTree>
    <p:extLst>
      <p:ext uri="{BB962C8B-B14F-4D97-AF65-F5344CB8AC3E}">
        <p14:creationId xmlns:p14="http://schemas.microsoft.com/office/powerpoint/2010/main" val="65402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6A32DF6-9759-3B70-7C72-7ED582DFD014}"/>
              </a:ext>
            </a:extLst>
          </p:cNvPr>
          <p:cNvSpPr>
            <a:spLocks noGrp="1"/>
          </p:cNvSpPr>
          <p:nvPr>
            <p:ph type="title"/>
          </p:nvPr>
        </p:nvSpPr>
        <p:spPr/>
        <p:txBody>
          <a:bodyPr/>
          <a:lstStyle/>
          <a:p>
            <a:r>
              <a:rPr lang="tr-TR" dirty="0"/>
              <a:t>Destek Masası</a:t>
            </a:r>
          </a:p>
        </p:txBody>
      </p:sp>
      <p:sp>
        <p:nvSpPr>
          <p:cNvPr id="3" name="İçerik Yer Tutucusu 2">
            <a:extLst>
              <a:ext uri="{FF2B5EF4-FFF2-40B4-BE49-F238E27FC236}">
                <a16:creationId xmlns:a16="http://schemas.microsoft.com/office/drawing/2014/main" id="{6E59AF26-5E27-1C09-9F63-F2CDF8235242}"/>
              </a:ext>
            </a:extLst>
          </p:cNvPr>
          <p:cNvSpPr>
            <a:spLocks noGrp="1"/>
          </p:cNvSpPr>
          <p:nvPr>
            <p:ph idx="1"/>
          </p:nvPr>
        </p:nvSpPr>
        <p:spPr>
          <a:xfrm>
            <a:off x="818712" y="2222287"/>
            <a:ext cx="4883998" cy="3636511"/>
          </a:xfrm>
        </p:spPr>
        <p:txBody>
          <a:bodyPr/>
          <a:lstStyle/>
          <a:p>
            <a:r>
              <a:rPr lang="tr-TR" dirty="0"/>
              <a:t>Eğer kullanıcı sorunu hala devam ediyorsa kullanıcı direk destek masasına mail gönderebiliyor</a:t>
            </a:r>
          </a:p>
          <a:p>
            <a:endParaRPr lang="tr-TR" dirty="0"/>
          </a:p>
        </p:txBody>
      </p:sp>
      <p:pic>
        <p:nvPicPr>
          <p:cNvPr id="7" name="Resim 6">
            <a:extLst>
              <a:ext uri="{FF2B5EF4-FFF2-40B4-BE49-F238E27FC236}">
                <a16:creationId xmlns:a16="http://schemas.microsoft.com/office/drawing/2014/main" id="{93204832-8491-AD41-D60D-50C9B630CB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1" y="1965503"/>
            <a:ext cx="5734292" cy="4601217"/>
          </a:xfrm>
          <a:prstGeom prst="rect">
            <a:avLst/>
          </a:prstGeom>
        </p:spPr>
      </p:pic>
    </p:spTree>
    <p:extLst>
      <p:ext uri="{BB962C8B-B14F-4D97-AF65-F5344CB8AC3E}">
        <p14:creationId xmlns:p14="http://schemas.microsoft.com/office/powerpoint/2010/main" val="2309437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1C8841-7659-A325-0ADB-15EA616DF5D8}"/>
              </a:ext>
            </a:extLst>
          </p:cNvPr>
          <p:cNvSpPr>
            <a:spLocks noGrp="1"/>
          </p:cNvSpPr>
          <p:nvPr>
            <p:ph type="title"/>
          </p:nvPr>
        </p:nvSpPr>
        <p:spPr/>
        <p:txBody>
          <a:bodyPr/>
          <a:lstStyle/>
          <a:p>
            <a:r>
              <a:rPr lang="tr-TR" dirty="0"/>
              <a:t>Destek Masası</a:t>
            </a:r>
          </a:p>
        </p:txBody>
      </p:sp>
      <p:pic>
        <p:nvPicPr>
          <p:cNvPr id="5" name="İçerik Yer Tutucusu 4">
            <a:extLst>
              <a:ext uri="{FF2B5EF4-FFF2-40B4-BE49-F238E27FC236}">
                <a16:creationId xmlns:a16="http://schemas.microsoft.com/office/drawing/2014/main" id="{EBFE5F0E-CC98-BD1B-813A-98D22B8CC8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4055" y="2222500"/>
            <a:ext cx="6563889" cy="3636963"/>
          </a:xfrm>
        </p:spPr>
      </p:pic>
    </p:spTree>
    <p:extLst>
      <p:ext uri="{BB962C8B-B14F-4D97-AF65-F5344CB8AC3E}">
        <p14:creationId xmlns:p14="http://schemas.microsoft.com/office/powerpoint/2010/main" val="2459283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5A94CC5-B34C-0311-9240-57014EF0BBBE}"/>
              </a:ext>
            </a:extLst>
          </p:cNvPr>
          <p:cNvSpPr>
            <a:spLocks noGrp="1"/>
          </p:cNvSpPr>
          <p:nvPr>
            <p:ph type="title"/>
          </p:nvPr>
        </p:nvSpPr>
        <p:spPr/>
        <p:txBody>
          <a:bodyPr/>
          <a:lstStyle/>
          <a:p>
            <a:r>
              <a:rPr lang="tr-TR" dirty="0"/>
              <a:t>Öğrenci paneli</a:t>
            </a:r>
          </a:p>
        </p:txBody>
      </p:sp>
      <p:sp>
        <p:nvSpPr>
          <p:cNvPr id="3" name="İçerik Yer Tutucusu 2">
            <a:extLst>
              <a:ext uri="{FF2B5EF4-FFF2-40B4-BE49-F238E27FC236}">
                <a16:creationId xmlns:a16="http://schemas.microsoft.com/office/drawing/2014/main" id="{BF9B3B83-FC87-69BF-EA1B-70E0BEBD61FC}"/>
              </a:ext>
            </a:extLst>
          </p:cNvPr>
          <p:cNvSpPr>
            <a:spLocks noGrp="1"/>
          </p:cNvSpPr>
          <p:nvPr>
            <p:ph idx="1"/>
          </p:nvPr>
        </p:nvSpPr>
        <p:spPr/>
        <p:txBody>
          <a:bodyPr/>
          <a:lstStyle/>
          <a:p>
            <a:r>
              <a:rPr lang="tr-TR" b="1" dirty="0"/>
              <a:t>Öğrenci Paneli: Sınavlar, Alıştırmalar ve Slaytlar</a:t>
            </a:r>
          </a:p>
          <a:p>
            <a:r>
              <a:rPr lang="tr-TR" dirty="0"/>
              <a:t>Öğrenci paneli, bizim dersleri ve sınavları kolayca takip edebileceğimiz, aynı zamanda eklenen alıştırma ve slaytlara ulaşabileceğimiz bir alan. Panel çok basit tasarlanmış ve herkesin rahatlıkla kullanabileceği bir yapıda.</a:t>
            </a:r>
          </a:p>
          <a:p>
            <a:endParaRPr lang="tr-TR" dirty="0"/>
          </a:p>
        </p:txBody>
      </p:sp>
    </p:spTree>
    <p:extLst>
      <p:ext uri="{BB962C8B-B14F-4D97-AF65-F5344CB8AC3E}">
        <p14:creationId xmlns:p14="http://schemas.microsoft.com/office/powerpoint/2010/main" val="1935356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7F8DB91-9EBF-D684-3EEE-53EA752A51B5}"/>
              </a:ext>
            </a:extLst>
          </p:cNvPr>
          <p:cNvSpPr>
            <a:spLocks noGrp="1"/>
          </p:cNvSpPr>
          <p:nvPr>
            <p:ph type="title"/>
          </p:nvPr>
        </p:nvSpPr>
        <p:spPr/>
        <p:txBody>
          <a:bodyPr/>
          <a:lstStyle/>
          <a:p>
            <a:r>
              <a:rPr lang="tr-TR" dirty="0"/>
              <a:t>PROJENİN AMACI</a:t>
            </a:r>
          </a:p>
        </p:txBody>
      </p:sp>
      <p:sp>
        <p:nvSpPr>
          <p:cNvPr id="3" name="İçerik Yer Tutucusu 2">
            <a:extLst>
              <a:ext uri="{FF2B5EF4-FFF2-40B4-BE49-F238E27FC236}">
                <a16:creationId xmlns:a16="http://schemas.microsoft.com/office/drawing/2014/main" id="{7FC0F5C8-2492-1371-60E1-DD7EC9B4F0B2}"/>
              </a:ext>
            </a:extLst>
          </p:cNvPr>
          <p:cNvSpPr>
            <a:spLocks noGrp="1"/>
          </p:cNvSpPr>
          <p:nvPr>
            <p:ph idx="1"/>
          </p:nvPr>
        </p:nvSpPr>
        <p:spPr/>
        <p:txBody>
          <a:bodyPr>
            <a:normAutofit fontScale="92500" lnSpcReduction="10000"/>
          </a:bodyPr>
          <a:lstStyle/>
          <a:p>
            <a:r>
              <a:rPr lang="tr-TR" b="1" dirty="0"/>
              <a:t>1. Eğitimde Dijitalleşmeyi Desteklemek:</a:t>
            </a:r>
            <a:br>
              <a:rPr lang="tr-TR" dirty="0"/>
            </a:br>
            <a:r>
              <a:rPr lang="tr-TR" dirty="0"/>
              <a:t>Bu proje, eğitim süreçlerini internet tabanlı bir platforma taşımayı amaçlıyor. Özellikle sınav, alıştırma ve ders materyallerini yönetmek isteyen hocalar için kolay bir çözüm sunmayı hedefliyor.</a:t>
            </a:r>
          </a:p>
          <a:p>
            <a:r>
              <a:rPr lang="tr-TR" b="1" dirty="0"/>
              <a:t>2. Zaman ve Mekan Bağımsızlığı Sağlamak:</a:t>
            </a:r>
            <a:br>
              <a:rPr lang="tr-TR" dirty="0"/>
            </a:br>
            <a:r>
              <a:rPr lang="tr-TR" dirty="0"/>
              <a:t>Hocalar ve öğrenciler, sınav ve ders materyallerine herhangi bir cihazdan ve her yerden erişim sağlayabilir. Bu, özellikle uzaktan eğitim dönemlerinde büyük bir avantaj sağlar.</a:t>
            </a:r>
          </a:p>
          <a:p>
            <a:r>
              <a:rPr lang="tr-TR" b="1" dirty="0"/>
              <a:t>3. Kullanıcıların İş Yükünü Azaltmak:</a:t>
            </a:r>
            <a:endParaRPr lang="tr-TR" dirty="0"/>
          </a:p>
          <a:p>
            <a:pPr>
              <a:buFont typeface="Arial" panose="020B0604020202020204" pitchFamily="34" charset="0"/>
              <a:buChar char="•"/>
            </a:pPr>
            <a:r>
              <a:rPr lang="tr-TR" b="1" dirty="0"/>
              <a:t>Hocalar:</a:t>
            </a:r>
            <a:r>
              <a:rPr lang="tr-TR" dirty="0"/>
              <a:t> Sınav hazırlamak ve ders materyallerini düzenlemek daha hızlı ve etkili bir şekilde gerçekleştirilebilir.</a:t>
            </a:r>
          </a:p>
          <a:p>
            <a:pPr>
              <a:buFont typeface="Arial" panose="020B0604020202020204" pitchFamily="34" charset="0"/>
              <a:buChar char="•"/>
            </a:pPr>
            <a:r>
              <a:rPr lang="tr-TR" b="1" dirty="0"/>
              <a:t>Öğrenciler:</a:t>
            </a:r>
            <a:r>
              <a:rPr lang="tr-TR" dirty="0"/>
              <a:t> Gerekli materyallere kolay erişim sağlayarak zamandan tasarruf edebilir ve öğrenim süreçlerini iyileştirebilir.</a:t>
            </a:r>
          </a:p>
          <a:p>
            <a:endParaRPr lang="tr-TR" dirty="0"/>
          </a:p>
        </p:txBody>
      </p:sp>
    </p:spTree>
    <p:extLst>
      <p:ext uri="{BB962C8B-B14F-4D97-AF65-F5344CB8AC3E}">
        <p14:creationId xmlns:p14="http://schemas.microsoft.com/office/powerpoint/2010/main" val="17535955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F345D00-F0D6-4F8B-8F0E-4C9470F2AE2D}"/>
              </a:ext>
            </a:extLst>
          </p:cNvPr>
          <p:cNvSpPr>
            <a:spLocks noGrp="1"/>
          </p:cNvSpPr>
          <p:nvPr>
            <p:ph type="title"/>
          </p:nvPr>
        </p:nvSpPr>
        <p:spPr/>
        <p:txBody>
          <a:bodyPr/>
          <a:lstStyle/>
          <a:p>
            <a:r>
              <a:rPr lang="tr-TR" dirty="0"/>
              <a:t>Öğrenci Paneli</a:t>
            </a:r>
          </a:p>
        </p:txBody>
      </p:sp>
      <p:pic>
        <p:nvPicPr>
          <p:cNvPr id="5" name="İçerik Yer Tutucusu 4">
            <a:extLst>
              <a:ext uri="{FF2B5EF4-FFF2-40B4-BE49-F238E27FC236}">
                <a16:creationId xmlns:a16="http://schemas.microsoft.com/office/drawing/2014/main" id="{C6BC92CB-D156-2409-3D3D-E6CEAD6D03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2816" y="2222500"/>
            <a:ext cx="8658808" cy="3636963"/>
          </a:xfrm>
        </p:spPr>
      </p:pic>
    </p:spTree>
    <p:extLst>
      <p:ext uri="{BB962C8B-B14F-4D97-AF65-F5344CB8AC3E}">
        <p14:creationId xmlns:p14="http://schemas.microsoft.com/office/powerpoint/2010/main" val="451701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8637E2D-991C-5953-6EEF-F0D8F1CA5904}"/>
              </a:ext>
            </a:extLst>
          </p:cNvPr>
          <p:cNvSpPr>
            <a:spLocks noGrp="1"/>
          </p:cNvSpPr>
          <p:nvPr>
            <p:ph type="title"/>
          </p:nvPr>
        </p:nvSpPr>
        <p:spPr/>
        <p:txBody>
          <a:bodyPr/>
          <a:lstStyle/>
          <a:p>
            <a:r>
              <a:rPr lang="tr-TR" dirty="0"/>
              <a:t>Sınavlar</a:t>
            </a:r>
          </a:p>
        </p:txBody>
      </p:sp>
      <p:sp>
        <p:nvSpPr>
          <p:cNvPr id="3" name="İçerik Yer Tutucusu 2">
            <a:extLst>
              <a:ext uri="{FF2B5EF4-FFF2-40B4-BE49-F238E27FC236}">
                <a16:creationId xmlns:a16="http://schemas.microsoft.com/office/drawing/2014/main" id="{81FAE4D5-E2F8-13B2-6EE9-BEF3B09146FB}"/>
              </a:ext>
            </a:extLst>
          </p:cNvPr>
          <p:cNvSpPr>
            <a:spLocks noGrp="1"/>
          </p:cNvSpPr>
          <p:nvPr>
            <p:ph idx="1"/>
          </p:nvPr>
        </p:nvSpPr>
        <p:spPr/>
        <p:txBody>
          <a:bodyPr>
            <a:normAutofit lnSpcReduction="10000"/>
          </a:bodyPr>
          <a:lstStyle/>
          <a:p>
            <a:r>
              <a:rPr lang="tr-TR" b="1" dirty="0"/>
              <a:t>1. Sınavlar Bölümü:</a:t>
            </a:r>
          </a:p>
          <a:p>
            <a:pPr>
              <a:buFont typeface="Arial" panose="020B0604020202020204" pitchFamily="34" charset="0"/>
              <a:buChar char="•"/>
            </a:pPr>
            <a:r>
              <a:rPr lang="tr-TR" dirty="0"/>
              <a:t>Bu bölümde, hocalarımızın bizim için hazırladığı sınavlar listeleniyor.</a:t>
            </a:r>
          </a:p>
          <a:p>
            <a:pPr>
              <a:buFont typeface="Arial" panose="020B0604020202020204" pitchFamily="34" charset="0"/>
              <a:buChar char="•"/>
            </a:pPr>
            <a:r>
              <a:rPr lang="tr-TR" b="1" dirty="0"/>
              <a:t>Ne görüyoruz?</a:t>
            </a:r>
            <a:endParaRPr lang="tr-TR" dirty="0"/>
          </a:p>
          <a:p>
            <a:pPr marL="742950" lvl="1" indent="-285750">
              <a:buFont typeface="Arial" panose="020B0604020202020204" pitchFamily="34" charset="0"/>
              <a:buChar char="•"/>
            </a:pPr>
            <a:r>
              <a:rPr lang="tr-TR" dirty="0"/>
              <a:t>Sınavın adı (örneğin, ileri Nesne </a:t>
            </a:r>
            <a:r>
              <a:rPr lang="tr-TR" dirty="0" err="1"/>
              <a:t>Tabanlama</a:t>
            </a:r>
            <a:r>
              <a:rPr lang="tr-TR" dirty="0"/>
              <a:t> Python ,görsel programlama"),</a:t>
            </a:r>
          </a:p>
          <a:p>
            <a:pPr marL="742950" lvl="1" indent="-285750">
              <a:buFont typeface="Arial" panose="020B0604020202020204" pitchFamily="34" charset="0"/>
              <a:buChar char="•"/>
            </a:pPr>
            <a:r>
              <a:rPr lang="tr-TR" dirty="0"/>
              <a:t>Kalan süre gibi bilgiler var.</a:t>
            </a:r>
          </a:p>
          <a:p>
            <a:pPr>
              <a:buFont typeface="Arial" panose="020B0604020202020204" pitchFamily="34" charset="0"/>
              <a:buChar char="•"/>
            </a:pPr>
            <a:r>
              <a:rPr lang="tr-TR" b="1" dirty="0"/>
              <a:t>Sınava nasıl giriyoruz?</a:t>
            </a:r>
            <a:endParaRPr lang="tr-TR" dirty="0"/>
          </a:p>
          <a:p>
            <a:pPr marL="742950" lvl="1" indent="-285750">
              <a:buFont typeface="Arial" panose="020B0604020202020204" pitchFamily="34" charset="0"/>
              <a:buChar char="•"/>
            </a:pPr>
            <a:r>
              <a:rPr lang="tr-TR" dirty="0"/>
              <a:t>"Sınava Katıl" butonuna basarak sınav ekranına geçiyoruz.</a:t>
            </a:r>
          </a:p>
          <a:p>
            <a:pPr marL="742950" lvl="1" indent="-285750">
              <a:buFont typeface="Arial" panose="020B0604020202020204" pitchFamily="34" charset="0"/>
              <a:buChar char="•"/>
            </a:pPr>
            <a:r>
              <a:rPr lang="tr-TR" dirty="0"/>
              <a:t>Sorular geldikten sonra süre başlıyor. Tüm soruları bitirince Kaydet butonuna basarak sınavı teslim edebiliyoruz.</a:t>
            </a:r>
          </a:p>
          <a:p>
            <a:pPr marL="742950" lvl="1" indent="-285750">
              <a:buFont typeface="Arial" panose="020B0604020202020204" pitchFamily="34" charset="0"/>
              <a:buChar char="•"/>
            </a:pPr>
            <a:r>
              <a:rPr lang="tr-TR" dirty="0"/>
              <a:t>Sınav bittiğinde sınavımızın sisteme kaydedildiği mesajını görüyoruz.</a:t>
            </a:r>
          </a:p>
          <a:p>
            <a:endParaRPr lang="tr-TR" dirty="0"/>
          </a:p>
        </p:txBody>
      </p:sp>
    </p:spTree>
    <p:extLst>
      <p:ext uri="{BB962C8B-B14F-4D97-AF65-F5344CB8AC3E}">
        <p14:creationId xmlns:p14="http://schemas.microsoft.com/office/powerpoint/2010/main" val="14079094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5FDD3C-9C91-775C-A148-2CBF6C1095F6}"/>
              </a:ext>
            </a:extLst>
          </p:cNvPr>
          <p:cNvSpPr>
            <a:spLocks noGrp="1"/>
          </p:cNvSpPr>
          <p:nvPr>
            <p:ph type="title"/>
          </p:nvPr>
        </p:nvSpPr>
        <p:spPr/>
        <p:txBody>
          <a:bodyPr/>
          <a:lstStyle/>
          <a:p>
            <a:r>
              <a:rPr lang="tr-TR" dirty="0"/>
              <a:t>Öğrenci sınav kısmı</a:t>
            </a:r>
          </a:p>
        </p:txBody>
      </p:sp>
      <p:pic>
        <p:nvPicPr>
          <p:cNvPr id="5" name="İçerik Yer Tutucusu 4">
            <a:extLst>
              <a:ext uri="{FF2B5EF4-FFF2-40B4-BE49-F238E27FC236}">
                <a16:creationId xmlns:a16="http://schemas.microsoft.com/office/drawing/2014/main" id="{73046782-7DC1-5485-B287-67F076E35D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666" y="2403498"/>
            <a:ext cx="3172268" cy="1505160"/>
          </a:xfrm>
        </p:spPr>
      </p:pic>
      <p:pic>
        <p:nvPicPr>
          <p:cNvPr id="7" name="Resim 6">
            <a:extLst>
              <a:ext uri="{FF2B5EF4-FFF2-40B4-BE49-F238E27FC236}">
                <a16:creationId xmlns:a16="http://schemas.microsoft.com/office/drawing/2014/main" id="{F5C2A5E7-9E04-3FF6-3211-C0CF99CEE5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5985" y="2015613"/>
            <a:ext cx="8607692" cy="4574182"/>
          </a:xfrm>
          <a:prstGeom prst="rect">
            <a:avLst/>
          </a:prstGeom>
        </p:spPr>
      </p:pic>
    </p:spTree>
    <p:extLst>
      <p:ext uri="{BB962C8B-B14F-4D97-AF65-F5344CB8AC3E}">
        <p14:creationId xmlns:p14="http://schemas.microsoft.com/office/powerpoint/2010/main" val="270991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2E5C3C-4414-9C73-C47E-E342E7A657C1}"/>
              </a:ext>
            </a:extLst>
          </p:cNvPr>
          <p:cNvSpPr>
            <a:spLocks noGrp="1"/>
          </p:cNvSpPr>
          <p:nvPr>
            <p:ph type="title"/>
          </p:nvPr>
        </p:nvSpPr>
        <p:spPr/>
        <p:txBody>
          <a:bodyPr/>
          <a:lstStyle/>
          <a:p>
            <a:r>
              <a:rPr lang="tr-TR" dirty="0"/>
              <a:t>Alıştırmalar ve Slaytlar</a:t>
            </a:r>
          </a:p>
        </p:txBody>
      </p:sp>
      <p:sp>
        <p:nvSpPr>
          <p:cNvPr id="3" name="İçerik Yer Tutucusu 2">
            <a:extLst>
              <a:ext uri="{FF2B5EF4-FFF2-40B4-BE49-F238E27FC236}">
                <a16:creationId xmlns:a16="http://schemas.microsoft.com/office/drawing/2014/main" id="{37F75E6F-7771-7756-C640-B43A268BA757}"/>
              </a:ext>
            </a:extLst>
          </p:cNvPr>
          <p:cNvSpPr>
            <a:spLocks noGrp="1"/>
          </p:cNvSpPr>
          <p:nvPr>
            <p:ph idx="1"/>
          </p:nvPr>
        </p:nvSpPr>
        <p:spPr/>
        <p:txBody>
          <a:bodyPr/>
          <a:lstStyle/>
          <a:p>
            <a:r>
              <a:rPr lang="tr-TR" dirty="0"/>
              <a:t>Alıştırma kısmı, öğrencilerin ders konularında daha fazla pratik yapmalarını sağlamak için tasarlanmıştır. Bu bölümde, öğretmenlerin öğrencilere sunduğu sorulara ya da uygulamalı görevlere ulaşabilirler. Alıştırmalar, öğrencilerin konuları ne kadar anladıklarını ölçmek için önemli bir araçtır. Öğrenciler, belirli bir alıştırmayı tamamladıktan sonra, doğru yanıtlar hakkında geri bildirim alarak eksik oldukları konularda kendilerini geliştirebilirler.</a:t>
            </a:r>
          </a:p>
          <a:p>
            <a:pPr marL="0" indent="0">
              <a:buNone/>
            </a:pPr>
            <a:endParaRPr lang="tr-TR" dirty="0"/>
          </a:p>
        </p:txBody>
      </p:sp>
    </p:spTree>
    <p:extLst>
      <p:ext uri="{BB962C8B-B14F-4D97-AF65-F5344CB8AC3E}">
        <p14:creationId xmlns:p14="http://schemas.microsoft.com/office/powerpoint/2010/main" val="2826082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547299F-6CE2-4A9D-ABC6-CC4D90604979}"/>
              </a:ext>
            </a:extLst>
          </p:cNvPr>
          <p:cNvSpPr>
            <a:spLocks noGrp="1"/>
          </p:cNvSpPr>
          <p:nvPr>
            <p:ph type="title"/>
          </p:nvPr>
        </p:nvSpPr>
        <p:spPr/>
        <p:txBody>
          <a:bodyPr/>
          <a:lstStyle/>
          <a:p>
            <a:r>
              <a:rPr lang="tr-TR" dirty="0"/>
              <a:t>Slayt Paneli</a:t>
            </a:r>
          </a:p>
        </p:txBody>
      </p:sp>
      <p:pic>
        <p:nvPicPr>
          <p:cNvPr id="5" name="İçerik Yer Tutucusu 4">
            <a:extLst>
              <a:ext uri="{FF2B5EF4-FFF2-40B4-BE49-F238E27FC236}">
                <a16:creationId xmlns:a16="http://schemas.microsoft.com/office/drawing/2014/main" id="{863418BB-7C4E-502C-CAF4-197126A201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9150" y="2438036"/>
            <a:ext cx="10553700" cy="3205891"/>
          </a:xfrm>
        </p:spPr>
      </p:pic>
    </p:spTree>
    <p:extLst>
      <p:ext uri="{BB962C8B-B14F-4D97-AF65-F5344CB8AC3E}">
        <p14:creationId xmlns:p14="http://schemas.microsoft.com/office/powerpoint/2010/main" val="17157669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F9162D-CF46-7FF2-6901-E3A0626359BF}"/>
              </a:ext>
            </a:extLst>
          </p:cNvPr>
          <p:cNvSpPr>
            <a:spLocks noGrp="1"/>
          </p:cNvSpPr>
          <p:nvPr>
            <p:ph type="title"/>
          </p:nvPr>
        </p:nvSpPr>
        <p:spPr/>
        <p:txBody>
          <a:bodyPr/>
          <a:lstStyle/>
          <a:p>
            <a:r>
              <a:rPr lang="tr-TR" dirty="0"/>
              <a:t>Alıştırmalar ve Slaytlar</a:t>
            </a:r>
          </a:p>
        </p:txBody>
      </p:sp>
      <p:sp>
        <p:nvSpPr>
          <p:cNvPr id="4" name="Rectangle 1">
            <a:extLst>
              <a:ext uri="{FF2B5EF4-FFF2-40B4-BE49-F238E27FC236}">
                <a16:creationId xmlns:a16="http://schemas.microsoft.com/office/drawing/2014/main" id="{F19030F8-2B0B-99A8-508E-AE1F43109992}"/>
              </a:ext>
            </a:extLst>
          </p:cNvPr>
          <p:cNvSpPr>
            <a:spLocks noGrp="1" noChangeArrowheads="1"/>
          </p:cNvSpPr>
          <p:nvPr>
            <p:ph idx="1"/>
          </p:nvPr>
        </p:nvSpPr>
        <p:spPr bwMode="auto">
          <a:xfrm>
            <a:off x="-85725" y="447188"/>
            <a:ext cx="28566769" cy="7931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tr-TR" altLang="tr-T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tr-TR" altLang="tr-T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latin typeface="Arial" panose="020B0604020202020204" pitchFamily="34" charset="0"/>
              </a:rPr>
              <a:t>Öğrenciler, öğretmen tarafından yüklenen alıştırmalara </a:t>
            </a:r>
            <a:r>
              <a:rPr kumimoji="0" lang="tr-TR" altLang="tr-TR" sz="1800" b="1" i="0" u="none" strike="noStrike" cap="none" normalizeH="0" baseline="0" dirty="0">
                <a:ln>
                  <a:noFill/>
                </a:ln>
                <a:solidFill>
                  <a:schemeClr val="tx1"/>
                </a:solidFill>
                <a:effectLst/>
                <a:latin typeface="Arial" panose="020B0604020202020204" pitchFamily="34" charset="0"/>
              </a:rPr>
              <a:t>giriş yaparak</a:t>
            </a:r>
            <a:r>
              <a:rPr kumimoji="0" lang="tr-TR" altLang="tr-TR" sz="1800" b="0" i="0" u="none" strike="noStrike" cap="none" normalizeH="0" baseline="0" dirty="0">
                <a:ln>
                  <a:noFill/>
                </a:ln>
                <a:solidFill>
                  <a:schemeClr val="tx1"/>
                </a:solidFill>
                <a:effectLst/>
                <a:latin typeface="Arial" panose="020B0604020202020204" pitchFamily="34" charset="0"/>
              </a:rPr>
              <a:t> ulaşabilirler.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1" i="0" u="none" strike="noStrike" cap="none" normalizeH="0" baseline="0" dirty="0">
                <a:ln>
                  <a:noFill/>
                </a:ln>
                <a:solidFill>
                  <a:schemeClr val="tx1"/>
                </a:solidFill>
                <a:effectLst/>
                <a:latin typeface="Arial" panose="020B0604020202020204" pitchFamily="34" charset="0"/>
              </a:rPr>
              <a:t>Yanıtları kaydedebilir</a:t>
            </a:r>
            <a:r>
              <a:rPr kumimoji="0" lang="tr-TR" altLang="tr-TR" sz="1800" b="0" i="0" u="none" strike="noStrike" cap="none" normalizeH="0" baseline="0" dirty="0">
                <a:ln>
                  <a:noFill/>
                </a:ln>
                <a:solidFill>
                  <a:schemeClr val="tx1"/>
                </a:solidFill>
                <a:effectLst/>
                <a:latin typeface="Arial" panose="020B0604020202020204" pitchFamily="34" charset="0"/>
              </a:rPr>
              <a:t> ve sonunda </a:t>
            </a:r>
            <a:r>
              <a:rPr kumimoji="0" lang="tr-TR" altLang="tr-TR" sz="1800" b="1" i="0" u="none" strike="noStrike" cap="none" normalizeH="0" baseline="0" dirty="0">
                <a:ln>
                  <a:noFill/>
                </a:ln>
                <a:solidFill>
                  <a:schemeClr val="tx1"/>
                </a:solidFill>
                <a:effectLst/>
                <a:latin typeface="Arial" panose="020B0604020202020204" pitchFamily="34" charset="0"/>
              </a:rPr>
              <a:t>not alabilirler</a:t>
            </a:r>
            <a:r>
              <a:rPr kumimoji="0" lang="tr-TR" altLang="tr-TR"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lang="tr-TR" altLang="tr-TR" dirty="0">
              <a:latin typeface="Arial" panose="020B0604020202020204" pitchFamily="34" charset="0"/>
            </a:endParaRPr>
          </a:p>
          <a:p>
            <a:r>
              <a:rPr lang="tr-TR" b="1" dirty="0"/>
              <a:t>Slayt Kısmı (Öğrenci Paneli)</a:t>
            </a:r>
          </a:p>
          <a:p>
            <a:r>
              <a:rPr lang="tr-TR" dirty="0"/>
              <a:t>Slayt kısmı, öğrencilerin derslerin teorik içeriğini görsel ve yazılı olarak takip edebilmelerini sağlayan </a:t>
            </a:r>
          </a:p>
          <a:p>
            <a:pPr marL="0" indent="0">
              <a:buNone/>
            </a:pPr>
            <a:r>
              <a:rPr lang="tr-TR" dirty="0"/>
              <a:t>     bir bölüm olarak işlev görür. Slaytlar, genellikle öğretmenlerin ders konularını açıklarken kullandığı sunumları</a:t>
            </a:r>
          </a:p>
          <a:p>
            <a:pPr marL="0" indent="0">
              <a:buNone/>
            </a:pPr>
            <a:r>
              <a:rPr lang="tr-TR" dirty="0"/>
              <a:t>    içerir. Bu bölümde öğrenciler, dersin çeşitli başlıklarını görsel olarak görüp, her bir slayt üzerinden bilgi </a:t>
            </a:r>
          </a:p>
          <a:p>
            <a:pPr marL="0" indent="0">
              <a:buNone/>
            </a:pPr>
            <a:r>
              <a:rPr lang="tr-TR" dirty="0"/>
              <a:t>    edinebilirler.</a:t>
            </a:r>
          </a:p>
          <a:p>
            <a:r>
              <a:rPr lang="tr-TR" b="1" dirty="0"/>
              <a:t>Slaytların İçeriği</a:t>
            </a:r>
          </a:p>
          <a:p>
            <a:pPr>
              <a:buFont typeface="Arial" panose="020B0604020202020204" pitchFamily="34" charset="0"/>
              <a:buChar char="•"/>
            </a:pPr>
            <a:r>
              <a:rPr lang="tr-TR" b="1" dirty="0"/>
              <a:t>Ders Konuları</a:t>
            </a:r>
            <a:r>
              <a:rPr lang="tr-TR" dirty="0"/>
              <a:t>: Her slayt, bir dersin belirli bir bölümünü veya konusunu açıklar.</a:t>
            </a:r>
          </a:p>
          <a:p>
            <a:pPr>
              <a:buFont typeface="Arial" panose="020B0604020202020204" pitchFamily="34" charset="0"/>
              <a:buChar char="•"/>
            </a:pPr>
            <a:r>
              <a:rPr lang="tr-TR" b="1" dirty="0"/>
              <a:t>Görseller ve Grafikler</a:t>
            </a:r>
            <a:r>
              <a:rPr lang="tr-TR" dirty="0"/>
              <a:t>: Slaytlar, öğrencilerin konuları daha iyi kavrayabilmesi için grafikler,</a:t>
            </a:r>
          </a:p>
          <a:p>
            <a:pPr>
              <a:buFont typeface="Arial" panose="020B0604020202020204" pitchFamily="34" charset="0"/>
              <a:buChar char="•"/>
            </a:pPr>
            <a:r>
              <a:rPr lang="tr-TR" dirty="0"/>
              <a:t> diyagramlar ve görsel materyallerle desteklenir.</a:t>
            </a:r>
          </a:p>
          <a:p>
            <a:pPr marL="0" marR="0" lvl="0" indent="0" algn="l" defTabSz="914400" rtl="0" eaLnBrk="0" fontAlgn="base" latinLnBrk="0" hangingPunct="0">
              <a:lnSpc>
                <a:spcPct val="100000"/>
              </a:lnSpc>
              <a:spcBef>
                <a:spcPct val="0"/>
              </a:spcBef>
              <a:spcAft>
                <a:spcPct val="0"/>
              </a:spcAft>
              <a:buClrTx/>
              <a:buSzTx/>
              <a:buNone/>
              <a:tabLst/>
            </a:pPr>
            <a:endParaRPr lang="tr-TR" altLang="tr-T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tr-TR" altLang="tr-T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tr-TR" altLang="tr-T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43064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BD76891-B745-E9D7-5781-2915E842D537}"/>
              </a:ext>
            </a:extLst>
          </p:cNvPr>
          <p:cNvSpPr>
            <a:spLocks noGrp="1"/>
          </p:cNvSpPr>
          <p:nvPr>
            <p:ph type="title"/>
          </p:nvPr>
        </p:nvSpPr>
        <p:spPr/>
        <p:txBody>
          <a:bodyPr/>
          <a:lstStyle/>
          <a:p>
            <a:endParaRPr lang="tr-TR"/>
          </a:p>
        </p:txBody>
      </p:sp>
      <p:pic>
        <p:nvPicPr>
          <p:cNvPr id="5" name="İçerik Yer Tutucusu 4">
            <a:extLst>
              <a:ext uri="{FF2B5EF4-FFF2-40B4-BE49-F238E27FC236}">
                <a16:creationId xmlns:a16="http://schemas.microsoft.com/office/drawing/2014/main" id="{CDA1FC75-DC24-4993-7FB3-1542AD0902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9150" y="2438036"/>
            <a:ext cx="10553700" cy="3205891"/>
          </a:xfrm>
        </p:spPr>
      </p:pic>
    </p:spTree>
    <p:extLst>
      <p:ext uri="{BB962C8B-B14F-4D97-AF65-F5344CB8AC3E}">
        <p14:creationId xmlns:p14="http://schemas.microsoft.com/office/powerpoint/2010/main" val="35597939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D421E4-C6FF-68D7-5B4F-E774706379C2}"/>
              </a:ext>
            </a:extLst>
          </p:cNvPr>
          <p:cNvSpPr>
            <a:spLocks noGrp="1"/>
          </p:cNvSpPr>
          <p:nvPr>
            <p:ph type="title"/>
          </p:nvPr>
        </p:nvSpPr>
        <p:spPr/>
        <p:txBody>
          <a:bodyPr/>
          <a:lstStyle/>
          <a:p>
            <a:r>
              <a:rPr lang="tr-TR" dirty="0"/>
              <a:t>Özet</a:t>
            </a:r>
          </a:p>
        </p:txBody>
      </p:sp>
      <p:sp>
        <p:nvSpPr>
          <p:cNvPr id="3" name="İçerik Yer Tutucusu 2">
            <a:extLst>
              <a:ext uri="{FF2B5EF4-FFF2-40B4-BE49-F238E27FC236}">
                <a16:creationId xmlns:a16="http://schemas.microsoft.com/office/drawing/2014/main" id="{FF30443F-2407-F752-DA56-64EFA573D3EA}"/>
              </a:ext>
            </a:extLst>
          </p:cNvPr>
          <p:cNvSpPr>
            <a:spLocks noGrp="1"/>
          </p:cNvSpPr>
          <p:nvPr>
            <p:ph idx="1"/>
          </p:nvPr>
        </p:nvSpPr>
        <p:spPr/>
        <p:txBody>
          <a:bodyPr/>
          <a:lstStyle/>
          <a:p>
            <a:r>
              <a:rPr lang="tr-TR" dirty="0"/>
              <a:t>Öğrenci panelinde yer alan </a:t>
            </a:r>
            <a:r>
              <a:rPr lang="tr-TR" b="1" dirty="0"/>
              <a:t>Alıştırma</a:t>
            </a:r>
            <a:r>
              <a:rPr lang="tr-TR" dirty="0"/>
              <a:t> ve </a:t>
            </a:r>
            <a:r>
              <a:rPr lang="tr-TR" b="1" dirty="0"/>
              <a:t>Slayt</a:t>
            </a:r>
            <a:r>
              <a:rPr lang="tr-TR" dirty="0"/>
              <a:t> bölümleri, öğrencilere ders içerikleri üzerinde daha fazla kontrol ve etkileşim imkânı tanır. Alıştırmalar, öğrencilerin pratik yaparak öğrenmelerini sağlayan, slaytlar ise teorik bilgiyi görsel bir şekilde sunarak dersin daha anlaşılır olmasını sağlar. Bu iki bölüm, öğrencilerin ders içeriğini öğrenme süreçlerini hızlandırır ve daha verimli hale getirir.</a:t>
            </a:r>
          </a:p>
        </p:txBody>
      </p:sp>
    </p:spTree>
    <p:extLst>
      <p:ext uri="{BB962C8B-B14F-4D97-AF65-F5344CB8AC3E}">
        <p14:creationId xmlns:p14="http://schemas.microsoft.com/office/powerpoint/2010/main" val="2521218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3B38D0-1248-BDB0-A002-2871237999A9}"/>
              </a:ext>
            </a:extLst>
          </p:cNvPr>
          <p:cNvSpPr>
            <a:spLocks noGrp="1"/>
          </p:cNvSpPr>
          <p:nvPr>
            <p:ph type="title"/>
          </p:nvPr>
        </p:nvSpPr>
        <p:spPr>
          <a:xfrm>
            <a:off x="919119" y="108155"/>
            <a:ext cx="10353761" cy="776748"/>
          </a:xfrm>
        </p:spPr>
        <p:txBody>
          <a:bodyPr/>
          <a:lstStyle/>
          <a:p>
            <a:r>
              <a:rPr lang="tr-TR" dirty="0"/>
              <a:t>Projenin Hedefleri:</a:t>
            </a:r>
          </a:p>
        </p:txBody>
      </p:sp>
      <p:sp>
        <p:nvSpPr>
          <p:cNvPr id="3" name="İçerik Yer Tutucusu 2">
            <a:extLst>
              <a:ext uri="{FF2B5EF4-FFF2-40B4-BE49-F238E27FC236}">
                <a16:creationId xmlns:a16="http://schemas.microsoft.com/office/drawing/2014/main" id="{7246E6AE-ABE3-9990-3E30-F4DABDD045F0}"/>
              </a:ext>
            </a:extLst>
          </p:cNvPr>
          <p:cNvSpPr>
            <a:spLocks noGrp="1"/>
          </p:cNvSpPr>
          <p:nvPr>
            <p:ph idx="1"/>
          </p:nvPr>
        </p:nvSpPr>
        <p:spPr>
          <a:xfrm>
            <a:off x="88489" y="2227006"/>
            <a:ext cx="11464413" cy="4866968"/>
          </a:xfrm>
        </p:spPr>
        <p:txBody>
          <a:bodyPr>
            <a:normAutofit fontScale="77500" lnSpcReduction="20000"/>
          </a:bodyPr>
          <a:lstStyle/>
          <a:p>
            <a:r>
              <a:rPr lang="tr-TR" b="1" dirty="0"/>
              <a:t>1. Kullanıcı Dostu Bir Arayüz:</a:t>
            </a:r>
            <a:endParaRPr lang="tr-TR" dirty="0"/>
          </a:p>
          <a:p>
            <a:pPr>
              <a:buFont typeface="Arial" panose="020B0604020202020204" pitchFamily="34" charset="0"/>
              <a:buChar char="•"/>
            </a:pPr>
            <a:r>
              <a:rPr lang="tr-TR" dirty="0"/>
              <a:t>Hem hoca hem de öğrenci panellerinin kolay anlaşılır ve işlevsel olması hedeflenmiştir.</a:t>
            </a:r>
          </a:p>
          <a:p>
            <a:pPr>
              <a:buFont typeface="Arial" panose="020B0604020202020204" pitchFamily="34" charset="0"/>
              <a:buChar char="•"/>
            </a:pPr>
            <a:r>
              <a:rPr lang="tr-TR" dirty="0"/>
              <a:t>Karmaşık menüler yerine sade ve işlevsel bir tasarım kullanılmıştır.</a:t>
            </a:r>
          </a:p>
          <a:p>
            <a:r>
              <a:rPr lang="tr-TR" b="1" dirty="0"/>
              <a:t>2. Geniş Kapsamlı Özellikler:</a:t>
            </a:r>
            <a:endParaRPr lang="tr-TR" dirty="0"/>
          </a:p>
          <a:p>
            <a:pPr>
              <a:buFont typeface="Arial" panose="020B0604020202020204" pitchFamily="34" charset="0"/>
              <a:buChar char="•"/>
            </a:pPr>
            <a:r>
              <a:rPr lang="tr-TR" b="1" dirty="0"/>
              <a:t>Hocalar için:</a:t>
            </a:r>
            <a:endParaRPr lang="tr-TR" dirty="0"/>
          </a:p>
          <a:p>
            <a:pPr marL="742950" lvl="1" indent="-285750">
              <a:buFont typeface="Arial" panose="020B0604020202020204" pitchFamily="34" charset="0"/>
              <a:buChar char="•"/>
            </a:pPr>
            <a:r>
              <a:rPr lang="tr-TR" dirty="0"/>
              <a:t>Sınav oluşturma ve düzenleme</a:t>
            </a:r>
          </a:p>
          <a:p>
            <a:pPr marL="742950" lvl="1" indent="-285750">
              <a:buFont typeface="Arial" panose="020B0604020202020204" pitchFamily="34" charset="0"/>
              <a:buChar char="•"/>
            </a:pPr>
            <a:r>
              <a:rPr lang="tr-TR" dirty="0"/>
              <a:t>Alıştırma ekleme</a:t>
            </a:r>
          </a:p>
          <a:p>
            <a:pPr marL="742950" lvl="1" indent="-285750">
              <a:buFont typeface="Arial" panose="020B0604020202020204" pitchFamily="34" charset="0"/>
              <a:buChar char="•"/>
            </a:pPr>
            <a:r>
              <a:rPr lang="tr-TR" dirty="0"/>
              <a:t>Ders slaytlarını yükleyip yönetme</a:t>
            </a:r>
          </a:p>
          <a:p>
            <a:pPr>
              <a:buFont typeface="Arial" panose="020B0604020202020204" pitchFamily="34" charset="0"/>
              <a:buChar char="•"/>
            </a:pPr>
            <a:r>
              <a:rPr lang="tr-TR" b="1" dirty="0"/>
              <a:t>Öğrenciler için:</a:t>
            </a:r>
            <a:endParaRPr lang="tr-TR" dirty="0"/>
          </a:p>
          <a:p>
            <a:pPr marL="742950" lvl="1" indent="-285750">
              <a:buFont typeface="Arial" panose="020B0604020202020204" pitchFamily="34" charset="0"/>
              <a:buChar char="•"/>
            </a:pPr>
            <a:r>
              <a:rPr lang="tr-TR" dirty="0"/>
              <a:t>Sınavlara katılım</a:t>
            </a:r>
          </a:p>
          <a:p>
            <a:pPr marL="742950" lvl="1" indent="-285750">
              <a:buFont typeface="Arial" panose="020B0604020202020204" pitchFamily="34" charset="0"/>
              <a:buChar char="•"/>
            </a:pPr>
            <a:r>
              <a:rPr lang="tr-TR" dirty="0"/>
              <a:t>Alıştırma ve ders slaytlarını görüntüleme</a:t>
            </a:r>
          </a:p>
          <a:p>
            <a:r>
              <a:rPr lang="tr-TR" b="1" dirty="0"/>
              <a:t>3. Güvenlik ve Verilerin Korunması:</a:t>
            </a:r>
            <a:endParaRPr lang="tr-TR" dirty="0"/>
          </a:p>
          <a:p>
            <a:pPr>
              <a:buFont typeface="Arial" panose="020B0604020202020204" pitchFamily="34" charset="0"/>
              <a:buChar char="•"/>
            </a:pPr>
            <a:r>
              <a:rPr lang="tr-TR" dirty="0"/>
              <a:t>Kullanıcıların kişisel bilgilerinin ve sınav içeriklerinin korunması öncelik taşır.</a:t>
            </a:r>
          </a:p>
          <a:p>
            <a:pPr>
              <a:buFont typeface="Arial" panose="020B0604020202020204" pitchFamily="34" charset="0"/>
              <a:buChar char="•"/>
            </a:pPr>
            <a:r>
              <a:rPr lang="tr-TR" dirty="0" err="1"/>
              <a:t>Veritabanı</a:t>
            </a:r>
            <a:r>
              <a:rPr lang="tr-TR" dirty="0"/>
              <a:t> güvenliği için çeşitli şifreleme ve doğrulama mekanizmaları kullanılmıştır.</a:t>
            </a:r>
          </a:p>
          <a:p>
            <a:r>
              <a:rPr lang="tr-TR" b="1" dirty="0"/>
              <a:t>4. Gelecekteki Gelişimlere Uyum:</a:t>
            </a:r>
            <a:endParaRPr lang="tr-TR" dirty="0"/>
          </a:p>
          <a:p>
            <a:pPr>
              <a:buFont typeface="Arial" panose="020B0604020202020204" pitchFamily="34" charset="0"/>
              <a:buChar char="•"/>
            </a:pPr>
            <a:r>
              <a:rPr lang="tr-TR" dirty="0"/>
              <a:t>Sistemin, ileride online sınav sonuçlarını analiz edebilme veya raporlama gibi ek özelliklerle geliştirilmesi mümkün olacak şekilde tasarlanması planlanmıştır.</a:t>
            </a:r>
          </a:p>
          <a:p>
            <a:endParaRPr lang="tr-TR" dirty="0"/>
          </a:p>
        </p:txBody>
      </p:sp>
    </p:spTree>
    <p:extLst>
      <p:ext uri="{BB962C8B-B14F-4D97-AF65-F5344CB8AC3E}">
        <p14:creationId xmlns:p14="http://schemas.microsoft.com/office/powerpoint/2010/main" val="1228098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D108030-C1BE-B859-19F2-FFF5C23F6CD4}"/>
              </a:ext>
            </a:extLst>
          </p:cNvPr>
          <p:cNvSpPr>
            <a:spLocks noGrp="1"/>
          </p:cNvSpPr>
          <p:nvPr>
            <p:ph type="title"/>
          </p:nvPr>
        </p:nvSpPr>
        <p:spPr>
          <a:xfrm>
            <a:off x="919119" y="132902"/>
            <a:ext cx="10353761" cy="732338"/>
          </a:xfrm>
        </p:spPr>
        <p:txBody>
          <a:bodyPr/>
          <a:lstStyle/>
          <a:p>
            <a:r>
              <a:rPr lang="tr-TR" dirty="0"/>
              <a:t>ÖĞRETMEN PANELİ</a:t>
            </a:r>
          </a:p>
        </p:txBody>
      </p:sp>
      <p:pic>
        <p:nvPicPr>
          <p:cNvPr id="5" name="İçerik Yer Tutucusu 4">
            <a:extLst>
              <a:ext uri="{FF2B5EF4-FFF2-40B4-BE49-F238E27FC236}">
                <a16:creationId xmlns:a16="http://schemas.microsoft.com/office/drawing/2014/main" id="{7E622654-1FFF-D453-66F8-20293FEE8B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060" y="865240"/>
            <a:ext cx="12086113" cy="5859857"/>
          </a:xfrm>
        </p:spPr>
      </p:pic>
    </p:spTree>
    <p:extLst>
      <p:ext uri="{BB962C8B-B14F-4D97-AF65-F5344CB8AC3E}">
        <p14:creationId xmlns:p14="http://schemas.microsoft.com/office/powerpoint/2010/main" val="2810299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EEF9B3F-F342-9B1C-D433-59B8F3F79840}"/>
              </a:ext>
            </a:extLst>
          </p:cNvPr>
          <p:cNvSpPr>
            <a:spLocks noGrp="1"/>
          </p:cNvSpPr>
          <p:nvPr>
            <p:ph type="title"/>
          </p:nvPr>
        </p:nvSpPr>
        <p:spPr>
          <a:xfrm>
            <a:off x="276174" y="176981"/>
            <a:ext cx="9905998" cy="550606"/>
          </a:xfrm>
        </p:spPr>
        <p:txBody>
          <a:bodyPr/>
          <a:lstStyle/>
          <a:p>
            <a:r>
              <a:rPr lang="tr-TR" dirty="0"/>
              <a:t>Öğrenci Paneli</a:t>
            </a:r>
          </a:p>
        </p:txBody>
      </p:sp>
      <p:pic>
        <p:nvPicPr>
          <p:cNvPr id="5" name="İçerik Yer Tutucusu 4">
            <a:extLst>
              <a:ext uri="{FF2B5EF4-FFF2-40B4-BE49-F238E27FC236}">
                <a16:creationId xmlns:a16="http://schemas.microsoft.com/office/drawing/2014/main" id="{2BFB8839-ED21-6149-B52B-D4DADF0187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15840"/>
            <a:ext cx="12192000" cy="6042160"/>
          </a:xfrm>
        </p:spPr>
      </p:pic>
    </p:spTree>
    <p:extLst>
      <p:ext uri="{BB962C8B-B14F-4D97-AF65-F5344CB8AC3E}">
        <p14:creationId xmlns:p14="http://schemas.microsoft.com/office/powerpoint/2010/main" val="174013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306E18F-1412-86E7-F986-F6C74CF9DC39}"/>
              </a:ext>
            </a:extLst>
          </p:cNvPr>
          <p:cNvSpPr>
            <a:spLocks noGrp="1"/>
          </p:cNvSpPr>
          <p:nvPr>
            <p:ph type="title"/>
          </p:nvPr>
        </p:nvSpPr>
        <p:spPr/>
        <p:txBody>
          <a:bodyPr/>
          <a:lstStyle/>
          <a:p>
            <a:r>
              <a:rPr lang="tr-TR" dirty="0"/>
              <a:t>Hoca Paneli: Sınav, Slayt ve Alıştırma Yükleme Alanları</a:t>
            </a:r>
          </a:p>
        </p:txBody>
      </p:sp>
      <p:sp>
        <p:nvSpPr>
          <p:cNvPr id="3" name="İçerik Yer Tutucusu 2">
            <a:extLst>
              <a:ext uri="{FF2B5EF4-FFF2-40B4-BE49-F238E27FC236}">
                <a16:creationId xmlns:a16="http://schemas.microsoft.com/office/drawing/2014/main" id="{5E39A774-6227-9F8D-E059-A337DC8783BF}"/>
              </a:ext>
            </a:extLst>
          </p:cNvPr>
          <p:cNvSpPr>
            <a:spLocks noGrp="1"/>
          </p:cNvSpPr>
          <p:nvPr>
            <p:ph idx="1"/>
          </p:nvPr>
        </p:nvSpPr>
        <p:spPr/>
        <p:txBody>
          <a:bodyPr/>
          <a:lstStyle/>
          <a:p>
            <a:r>
              <a:rPr lang="tr-TR" dirty="0"/>
              <a:t>Hoca paneli, öğretim üyelerinin sınav, alıştırma ve ders materyallerini kolayca oluşturup yönetebileceği bir yapıda tasarlanmıştır. Bu panel, içerik hazırlama sürecini dijitalleştirerek daha hızlı ve etkili bir eğitim süreci sunmayı hedefler. Panelin temel özellikleri ve işleyişi şu şekilde açıklanabilir:</a:t>
            </a:r>
          </a:p>
        </p:txBody>
      </p:sp>
    </p:spTree>
    <p:extLst>
      <p:ext uri="{BB962C8B-B14F-4D97-AF65-F5344CB8AC3E}">
        <p14:creationId xmlns:p14="http://schemas.microsoft.com/office/powerpoint/2010/main" val="2678328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58071D3-D286-C479-7F7E-3EEED97B313C}"/>
              </a:ext>
            </a:extLst>
          </p:cNvPr>
          <p:cNvSpPr>
            <a:spLocks noGrp="1"/>
          </p:cNvSpPr>
          <p:nvPr>
            <p:ph type="title"/>
          </p:nvPr>
        </p:nvSpPr>
        <p:spPr/>
        <p:txBody>
          <a:bodyPr/>
          <a:lstStyle/>
          <a:p>
            <a:endParaRPr lang="tr-TR"/>
          </a:p>
        </p:txBody>
      </p:sp>
      <p:sp>
        <p:nvSpPr>
          <p:cNvPr id="4" name="Rectangle 1">
            <a:extLst>
              <a:ext uri="{FF2B5EF4-FFF2-40B4-BE49-F238E27FC236}">
                <a16:creationId xmlns:a16="http://schemas.microsoft.com/office/drawing/2014/main" id="{38B3B6E4-5B82-E51E-C3F8-B5D3952C8D32}"/>
              </a:ext>
            </a:extLst>
          </p:cNvPr>
          <p:cNvSpPr>
            <a:spLocks noGrp="1" noChangeArrowheads="1"/>
          </p:cNvSpPr>
          <p:nvPr>
            <p:ph idx="1"/>
          </p:nvPr>
        </p:nvSpPr>
        <p:spPr bwMode="auto">
          <a:xfrm>
            <a:off x="363795" y="2609381"/>
            <a:ext cx="1172005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1" i="0" u="none" strike="noStrike" cap="none" normalizeH="0" baseline="0" dirty="0">
                <a:ln>
                  <a:noFill/>
                </a:ln>
                <a:solidFill>
                  <a:schemeClr val="tx1"/>
                </a:solidFill>
                <a:effectLst/>
                <a:latin typeface="Arial" panose="020B0604020202020204" pitchFamily="34" charset="0"/>
              </a:rPr>
              <a:t>Amaç:</a:t>
            </a:r>
            <a:br>
              <a:rPr kumimoji="0" lang="tr-TR" altLang="tr-TR" sz="1800" b="0" i="0" u="none" strike="noStrike" cap="none" normalizeH="0" baseline="0" dirty="0">
                <a:ln>
                  <a:noFill/>
                </a:ln>
                <a:solidFill>
                  <a:schemeClr val="tx1"/>
                </a:solidFill>
                <a:effectLst/>
                <a:latin typeface="Arial" panose="020B0604020202020204" pitchFamily="34" charset="0"/>
              </a:rPr>
            </a:br>
            <a:r>
              <a:rPr kumimoji="0" lang="tr-TR" altLang="tr-TR" sz="1800" b="0" i="0" u="none" strike="noStrike" cap="none" normalizeH="0" baseline="0" dirty="0">
                <a:ln>
                  <a:noFill/>
                </a:ln>
                <a:solidFill>
                  <a:schemeClr val="tx1"/>
                </a:solidFill>
                <a:effectLst/>
                <a:latin typeface="Arial" panose="020B0604020202020204" pitchFamily="34" charset="0"/>
              </a:rPr>
              <a:t>Hocaların sınavları kolaylıkla PDF olarak öğrencilere ata bilmesini sağlamak.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1" i="0" u="none" strike="noStrike" cap="none" normalizeH="0" baseline="0" dirty="0">
                <a:ln>
                  <a:noFill/>
                </a:ln>
                <a:solidFill>
                  <a:schemeClr val="tx1"/>
                </a:solidFill>
                <a:effectLst/>
                <a:latin typeface="Arial" panose="020B0604020202020204" pitchFamily="34" charset="0"/>
              </a:rPr>
              <a:t>İşleyiş:</a:t>
            </a:r>
            <a:endParaRPr kumimoji="0" lang="tr-TR" altLang="tr-T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latin typeface="Arial" panose="020B0604020202020204" pitchFamily="34" charset="0"/>
              </a:rPr>
              <a:t>Hocalar, “Sınav Yönetimi” sekmesine giriş yaparak oluşturduğu sınavı PDF olarak .Atabilir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1" i="0" u="none" strike="noStrike" cap="none" normalizeH="0" baseline="0" dirty="0">
                <a:ln>
                  <a:noFill/>
                </a:ln>
                <a:solidFill>
                  <a:schemeClr val="tx1"/>
                </a:solidFill>
                <a:effectLst/>
                <a:latin typeface="Arial" panose="020B0604020202020204" pitchFamily="34" charset="0"/>
              </a:rPr>
              <a:t>Sınav Atama:</a:t>
            </a:r>
            <a:endParaRPr kumimoji="0" lang="tr-TR" altLang="tr-TR"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latin typeface="Arial" panose="020B0604020202020204" pitchFamily="34" charset="0"/>
              </a:rPr>
              <a:t>Sınav, belirli bir öğrenci grubuna veya tüm sınıfa atanabilir.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latin typeface="Arial" panose="020B0604020202020204" pitchFamily="34" charset="0"/>
              </a:rPr>
              <a:t>Atanan sınav, otomatik olarak öğrenci panelinde görünür.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1" i="0" u="none" strike="noStrike" cap="none" normalizeH="0" baseline="0" dirty="0">
                <a:ln>
                  <a:noFill/>
                </a:ln>
                <a:solidFill>
                  <a:schemeClr val="tx1"/>
                </a:solidFill>
                <a:effectLst/>
                <a:latin typeface="Arial" panose="020B0604020202020204" pitchFamily="34" charset="0"/>
              </a:rPr>
              <a:t>Sınav Düzenleme:</a:t>
            </a:r>
            <a:endParaRPr kumimoji="0" lang="tr-TR" altLang="tr-TR"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latin typeface="Arial" panose="020B0604020202020204" pitchFamily="34" charset="0"/>
              </a:rPr>
              <a:t>Hocalar, önceden oluşturulan sınavları düzenleyebilir, iptal edebilir veya süreyi değiştirebilir.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67652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424CB6-2D34-6BD9-BB9F-B5F66FFFD154}"/>
              </a:ext>
            </a:extLst>
          </p:cNvPr>
          <p:cNvSpPr>
            <a:spLocks noGrp="1"/>
          </p:cNvSpPr>
          <p:nvPr>
            <p:ph type="title"/>
          </p:nvPr>
        </p:nvSpPr>
        <p:spPr/>
        <p:txBody>
          <a:bodyPr/>
          <a:lstStyle/>
          <a:p>
            <a:r>
              <a:rPr lang="tr-TR" dirty="0"/>
              <a:t>Sınav Oluşturma Kısmı</a:t>
            </a:r>
          </a:p>
        </p:txBody>
      </p:sp>
      <p:pic>
        <p:nvPicPr>
          <p:cNvPr id="5" name="İçerik Yer Tutucusu 4">
            <a:extLst>
              <a:ext uri="{FF2B5EF4-FFF2-40B4-BE49-F238E27FC236}">
                <a16:creationId xmlns:a16="http://schemas.microsoft.com/office/drawing/2014/main" id="{60EAAA79-D4B5-B609-5AAD-F4F38F21DFB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37419" y="2222500"/>
            <a:ext cx="10943304" cy="4188312"/>
          </a:xfrm>
        </p:spPr>
      </p:pic>
    </p:spTree>
    <p:extLst>
      <p:ext uri="{BB962C8B-B14F-4D97-AF65-F5344CB8AC3E}">
        <p14:creationId xmlns:p14="http://schemas.microsoft.com/office/powerpoint/2010/main" val="3995819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2CD0C2-B6BA-569D-A90E-56A438E6D1A6}"/>
              </a:ext>
            </a:extLst>
          </p:cNvPr>
          <p:cNvSpPr>
            <a:spLocks noGrp="1"/>
          </p:cNvSpPr>
          <p:nvPr>
            <p:ph type="title"/>
          </p:nvPr>
        </p:nvSpPr>
        <p:spPr/>
        <p:txBody>
          <a:bodyPr/>
          <a:lstStyle/>
          <a:p>
            <a:r>
              <a:rPr lang="tr-TR" dirty="0"/>
              <a:t>Eski Sınavları Görme</a:t>
            </a:r>
          </a:p>
        </p:txBody>
      </p:sp>
      <p:sp>
        <p:nvSpPr>
          <p:cNvPr id="7" name="İçerik Yer Tutucusu 6">
            <a:extLst>
              <a:ext uri="{FF2B5EF4-FFF2-40B4-BE49-F238E27FC236}">
                <a16:creationId xmlns:a16="http://schemas.microsoft.com/office/drawing/2014/main" id="{CE7E163D-4CE2-E01E-5ACE-2FD61B7BF570}"/>
              </a:ext>
            </a:extLst>
          </p:cNvPr>
          <p:cNvSpPr>
            <a:spLocks noGrp="1"/>
          </p:cNvSpPr>
          <p:nvPr>
            <p:ph idx="1"/>
          </p:nvPr>
        </p:nvSpPr>
        <p:spPr>
          <a:xfrm>
            <a:off x="818712" y="2222287"/>
            <a:ext cx="5375611" cy="3636511"/>
          </a:xfrm>
        </p:spPr>
        <p:txBody>
          <a:bodyPr/>
          <a:lstStyle/>
          <a:p>
            <a:r>
              <a:rPr lang="tr-TR" dirty="0"/>
              <a:t>Öğretmen girdiği sınavları kaldırmak isterse buradan işlemi gerçekleştirmeli</a:t>
            </a:r>
          </a:p>
          <a:p>
            <a:r>
              <a:rPr lang="tr-TR" dirty="0"/>
              <a:t>Sınavı aramak </a:t>
            </a:r>
            <a:r>
              <a:rPr lang="tr-TR" dirty="0" err="1"/>
              <a:t>isterese</a:t>
            </a:r>
            <a:r>
              <a:rPr lang="tr-TR" dirty="0"/>
              <a:t> arama çubuğuna sınavı girmesi yeterli</a:t>
            </a:r>
          </a:p>
        </p:txBody>
      </p:sp>
      <p:pic>
        <p:nvPicPr>
          <p:cNvPr id="9" name="Resim 8">
            <a:extLst>
              <a:ext uri="{FF2B5EF4-FFF2-40B4-BE49-F238E27FC236}">
                <a16:creationId xmlns:a16="http://schemas.microsoft.com/office/drawing/2014/main" id="{4D5CACCF-9ED9-CF4F-6B8C-3D9FF05091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2476" y="1964888"/>
            <a:ext cx="5756929" cy="4578479"/>
          </a:xfrm>
          <a:prstGeom prst="rect">
            <a:avLst/>
          </a:prstGeom>
        </p:spPr>
      </p:pic>
    </p:spTree>
    <p:extLst>
      <p:ext uri="{BB962C8B-B14F-4D97-AF65-F5344CB8AC3E}">
        <p14:creationId xmlns:p14="http://schemas.microsoft.com/office/powerpoint/2010/main" val="16682269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klif">
  <a:themeElements>
    <a:clrScheme name="Teklif">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Teklif">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klif">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TM03457503[[fn=Teklif]]</Template>
  <TotalTime>86</TotalTime>
  <Words>940</Words>
  <Application>Microsoft Office PowerPoint</Application>
  <PresentationFormat>Geniş ekran</PresentationFormat>
  <Paragraphs>109</Paragraphs>
  <Slides>27</Slides>
  <Notes>2</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27</vt:i4>
      </vt:variant>
    </vt:vector>
  </HeadingPairs>
  <TitlesOfParts>
    <vt:vector size="32" baseType="lpstr">
      <vt:lpstr>Aptos</vt:lpstr>
      <vt:lpstr>Arial</vt:lpstr>
      <vt:lpstr>Century Gothic</vt:lpstr>
      <vt:lpstr>Wingdings 2</vt:lpstr>
      <vt:lpstr>Teklif</vt:lpstr>
      <vt:lpstr>SINAV SİSTEMİ</vt:lpstr>
      <vt:lpstr>PROJENİN AMACI</vt:lpstr>
      <vt:lpstr>Projenin Hedefleri:</vt:lpstr>
      <vt:lpstr>ÖĞRETMEN PANELİ</vt:lpstr>
      <vt:lpstr>Öğrenci Paneli</vt:lpstr>
      <vt:lpstr>Hoca Paneli: Sınav, Slayt ve Alıştırma Yükleme Alanları</vt:lpstr>
      <vt:lpstr>PowerPoint Sunusu</vt:lpstr>
      <vt:lpstr>Sınav Oluşturma Kısmı</vt:lpstr>
      <vt:lpstr>Eski Sınavları Görme</vt:lpstr>
      <vt:lpstr>Alıştırmalar kısmı</vt:lpstr>
      <vt:lpstr>Slayt Yükleme Alanı</vt:lpstr>
      <vt:lpstr>Slayt Yükleme Alanı</vt:lpstr>
      <vt:lpstr>Slayt Yükleme Alanı</vt:lpstr>
      <vt:lpstr>Slayt yükleme alanı</vt:lpstr>
      <vt:lpstr>Öğretmen Paneli</vt:lpstr>
      <vt:lpstr>Destek Masası</vt:lpstr>
      <vt:lpstr>Destek Masası</vt:lpstr>
      <vt:lpstr>Destek Masası</vt:lpstr>
      <vt:lpstr>Öğrenci paneli</vt:lpstr>
      <vt:lpstr>Öğrenci Paneli</vt:lpstr>
      <vt:lpstr>Sınavlar</vt:lpstr>
      <vt:lpstr>Öğrenci sınav kısmı</vt:lpstr>
      <vt:lpstr>Alıştırmalar ve Slaytlar</vt:lpstr>
      <vt:lpstr>Slayt Paneli</vt:lpstr>
      <vt:lpstr>Alıştırmalar ve Slaytlar</vt:lpstr>
      <vt:lpstr>PowerPoint Sunusu</vt:lpstr>
      <vt:lpstr>Özet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RABIA KARAKAS</dc:creator>
  <cp:lastModifiedBy>RABIA KARAKAS</cp:lastModifiedBy>
  <cp:revision>1</cp:revision>
  <dcterms:created xsi:type="dcterms:W3CDTF">2025-01-05T19:10:00Z</dcterms:created>
  <dcterms:modified xsi:type="dcterms:W3CDTF">2025-01-05T20:36:14Z</dcterms:modified>
</cp:coreProperties>
</file>