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7" r:id="rId12"/>
  </p:sldIdLst>
  <p:sldSz cx="9144000" cy="5143500" type="screen16x9"/>
  <p:notesSz cx="6858000" cy="9144000"/>
  <p:embeddedFontLst>
    <p:embeddedFont>
      <p:font typeface="Lato" panose="020F0502020204030203" pitchFamily="34" charset="0"/>
      <p:regular r:id="rId14"/>
      <p:bold r:id="rId15"/>
      <p:italic r:id="rId16"/>
      <p:boldItalic r:id="rId17"/>
    </p:embeddedFont>
    <p:embeddedFont>
      <p:font typeface="Montserrat" panose="00000500000000000000"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F669682-FE03-4683-B485-E938A0A2D6E3}">
  <a:tblStyle styleId="{9F669682-FE03-4683-B485-E938A0A2D6E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946"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8c86dc8742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8c86dc8742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8c86dc8742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18c86dc8742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18c86dc874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18c86dc874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18c86dc874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18c86dc8742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18c86dc874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18c86dc874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8c86dc8742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8c86dc8742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8c86dc8742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8c86dc8742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8c86dc8742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8c86dc8742_1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8c86dc8742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8c86dc8742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8c86dc8742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8c86dc8742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2702025" y="494850"/>
            <a:ext cx="5907600" cy="2015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b="1" dirty="0"/>
              <a:t>Network Design Proposal For Bank</a:t>
            </a:r>
            <a:endParaRPr b="1" dirty="0"/>
          </a:p>
        </p:txBody>
      </p:sp>
      <p:sp>
        <p:nvSpPr>
          <p:cNvPr id="135" name="Google Shape;135;p13"/>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fontScale="40000" lnSpcReduction="10000"/>
          </a:bodyPr>
          <a:lstStyle/>
          <a:p>
            <a:pPr marL="0" lvl="0" indent="0" algn="l" rtl="0">
              <a:spcBef>
                <a:spcPts val="0"/>
              </a:spcBef>
              <a:spcAft>
                <a:spcPts val="0"/>
              </a:spcAft>
              <a:buClr>
                <a:schemeClr val="dk1"/>
              </a:buClr>
              <a:buSzPts val="358"/>
              <a:buFont typeface="Arial"/>
              <a:buNone/>
            </a:pPr>
            <a:r>
              <a:rPr lang="en" sz="5200">
                <a:solidFill>
                  <a:schemeClr val="dk1"/>
                </a:solidFill>
              </a:rPr>
              <a:t>team members names and reg no</a:t>
            </a:r>
            <a:endParaRPr sz="5200">
              <a:solidFill>
                <a:schemeClr val="dk1"/>
              </a:solidFill>
            </a:endParaRPr>
          </a:p>
          <a:p>
            <a:pPr marL="0" lvl="0" indent="0" algn="l" rtl="0">
              <a:spcBef>
                <a:spcPts val="0"/>
              </a:spcBef>
              <a:spcAft>
                <a:spcPts val="0"/>
              </a:spcAft>
              <a:buNone/>
            </a:pPr>
            <a:endParaRPr/>
          </a:p>
        </p:txBody>
      </p:sp>
      <p:sp>
        <p:nvSpPr>
          <p:cNvPr id="136" name="Google Shape;136;p13"/>
          <p:cNvSpPr txBox="1"/>
          <p:nvPr/>
        </p:nvSpPr>
        <p:spPr>
          <a:xfrm>
            <a:off x="1945775" y="2430350"/>
            <a:ext cx="6871500" cy="2154406"/>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3200" dirty="0">
                <a:solidFill>
                  <a:schemeClr val="bg1">
                    <a:lumMod val="95000"/>
                  </a:schemeClr>
                </a:solidFill>
                <a:latin typeface="Lato"/>
                <a:ea typeface="Lato"/>
                <a:cs typeface="Lato"/>
                <a:sym typeface="Lato"/>
              </a:rPr>
              <a:t>Team Members:</a:t>
            </a:r>
            <a:endParaRPr sz="3200" dirty="0">
              <a:solidFill>
                <a:schemeClr val="bg1">
                  <a:lumMod val="95000"/>
                </a:schemeClr>
              </a:solidFill>
              <a:latin typeface="Lato"/>
              <a:ea typeface="Lato"/>
              <a:cs typeface="Lato"/>
              <a:sym typeface="Lato"/>
            </a:endParaRPr>
          </a:p>
          <a:p>
            <a:pPr marL="0" lvl="0" indent="0" algn="ctr" rtl="0">
              <a:spcBef>
                <a:spcPts val="0"/>
              </a:spcBef>
              <a:spcAft>
                <a:spcPts val="0"/>
              </a:spcAft>
              <a:buNone/>
            </a:pPr>
            <a:r>
              <a:rPr lang="en-US" sz="2400" dirty="0">
                <a:solidFill>
                  <a:schemeClr val="lt1"/>
                </a:solidFill>
                <a:latin typeface="Lato"/>
                <a:ea typeface="Lato"/>
                <a:cs typeface="Lato"/>
                <a:sym typeface="Lato"/>
              </a:rPr>
              <a:t>Abdulhadi Al-Ahdal.</a:t>
            </a:r>
          </a:p>
          <a:p>
            <a:pPr marL="0" lvl="0" indent="0" algn="ctr" rtl="0">
              <a:spcBef>
                <a:spcPts val="0"/>
              </a:spcBef>
              <a:spcAft>
                <a:spcPts val="0"/>
              </a:spcAft>
              <a:buNone/>
            </a:pPr>
            <a:r>
              <a:rPr lang="en-US" sz="2400" dirty="0">
                <a:solidFill>
                  <a:schemeClr val="lt1"/>
                </a:solidFill>
                <a:latin typeface="Lato"/>
                <a:ea typeface="Lato"/>
                <a:cs typeface="Lato"/>
                <a:sym typeface="Lato"/>
              </a:rPr>
              <a:t>Ali Al-</a:t>
            </a:r>
            <a:r>
              <a:rPr lang="en-US" sz="2400" dirty="0" err="1">
                <a:solidFill>
                  <a:schemeClr val="lt1"/>
                </a:solidFill>
                <a:latin typeface="Lato"/>
                <a:ea typeface="Lato"/>
                <a:cs typeface="Lato"/>
                <a:sym typeface="Lato"/>
              </a:rPr>
              <a:t>Madani</a:t>
            </a:r>
            <a:r>
              <a:rPr lang="en-US" sz="2400" dirty="0">
                <a:solidFill>
                  <a:schemeClr val="lt1"/>
                </a:solidFill>
                <a:latin typeface="Lato"/>
                <a:ea typeface="Lato"/>
                <a:cs typeface="Lato"/>
                <a:sym typeface="Lato"/>
              </a:rPr>
              <a:t>.</a:t>
            </a:r>
          </a:p>
          <a:p>
            <a:pPr marL="0" lvl="0" indent="0" algn="ctr" rtl="0">
              <a:spcBef>
                <a:spcPts val="0"/>
              </a:spcBef>
              <a:spcAft>
                <a:spcPts val="0"/>
              </a:spcAft>
              <a:buNone/>
            </a:pPr>
            <a:r>
              <a:rPr lang="en-US" sz="2400" dirty="0">
                <a:solidFill>
                  <a:schemeClr val="lt1"/>
                </a:solidFill>
                <a:latin typeface="Lato"/>
                <a:ea typeface="Lato"/>
                <a:cs typeface="Lato"/>
                <a:sym typeface="Lato"/>
              </a:rPr>
              <a:t>Amar Al-</a:t>
            </a:r>
            <a:r>
              <a:rPr lang="en-US" sz="2400" dirty="0" err="1">
                <a:solidFill>
                  <a:schemeClr val="lt1"/>
                </a:solidFill>
                <a:latin typeface="Lato"/>
                <a:ea typeface="Lato"/>
                <a:cs typeface="Lato"/>
                <a:sym typeface="Lato"/>
              </a:rPr>
              <a:t>Naqeeb</a:t>
            </a:r>
            <a:r>
              <a:rPr lang="en-US" sz="2400" dirty="0">
                <a:solidFill>
                  <a:schemeClr val="lt1"/>
                </a:solidFill>
                <a:latin typeface="Lato"/>
                <a:ea typeface="Lato"/>
                <a:cs typeface="Lato"/>
                <a:sym typeface="Lato"/>
              </a:rPr>
              <a:t>.</a:t>
            </a:r>
          </a:p>
          <a:p>
            <a:pPr marL="0" lvl="0" indent="0" algn="ctr" rtl="0">
              <a:spcBef>
                <a:spcPts val="0"/>
              </a:spcBef>
              <a:spcAft>
                <a:spcPts val="0"/>
              </a:spcAft>
              <a:buNone/>
            </a:pPr>
            <a:r>
              <a:rPr lang="en-US" sz="2400" dirty="0">
                <a:solidFill>
                  <a:schemeClr val="lt1"/>
                </a:solidFill>
                <a:latin typeface="Lato"/>
                <a:ea typeface="Lato"/>
                <a:cs typeface="Lato"/>
                <a:sym typeface="Lato"/>
              </a:rPr>
              <a:t>Mohammed Al-</a:t>
            </a:r>
            <a:r>
              <a:rPr lang="en-US" sz="2400" dirty="0" err="1">
                <a:solidFill>
                  <a:schemeClr val="lt1"/>
                </a:solidFill>
                <a:latin typeface="Lato"/>
                <a:ea typeface="Lato"/>
                <a:cs typeface="Lato"/>
                <a:sym typeface="Lato"/>
              </a:rPr>
              <a:t>Akwaa</a:t>
            </a:r>
            <a:r>
              <a:rPr lang="en-US" sz="2400" dirty="0">
                <a:solidFill>
                  <a:schemeClr val="lt1"/>
                </a:solidFill>
                <a:latin typeface="Lato"/>
                <a:ea typeface="Lato"/>
                <a:cs typeface="Lato"/>
                <a:sym typeface="Lato"/>
              </a:rPr>
              <a:t>.</a:t>
            </a:r>
            <a:endParaRPr sz="2400" dirty="0">
              <a:solidFill>
                <a:schemeClr val="lt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 </a:t>
            </a:r>
            <a:r>
              <a:rPr lang="en" b="1" dirty="0"/>
              <a:t>Conclusion</a:t>
            </a:r>
            <a:endParaRPr b="1" dirty="0"/>
          </a:p>
        </p:txBody>
      </p:sp>
      <p:sp>
        <p:nvSpPr>
          <p:cNvPr id="197" name="Google Shape;197;p22"/>
          <p:cNvSpPr txBox="1">
            <a:spLocks noGrp="1"/>
          </p:cNvSpPr>
          <p:nvPr>
            <p:ph type="body" idx="1"/>
          </p:nvPr>
        </p:nvSpPr>
        <p:spPr>
          <a:xfrm>
            <a:off x="1052550" y="1526400"/>
            <a:ext cx="7038900" cy="2911200"/>
          </a:xfrm>
          <a:prstGeom prst="rect">
            <a:avLst/>
          </a:prstGeom>
        </p:spPr>
        <p:txBody>
          <a:bodyPr spcFirstLastPara="1" wrap="square" lIns="91425" tIns="91425" rIns="91425" bIns="91425" anchor="t" anchorCtr="0">
            <a:normAutofit/>
          </a:bodyPr>
          <a:lstStyle/>
          <a:p>
            <a:pPr marL="661670" marR="511810" indent="-285750">
              <a:lnSpc>
                <a:spcPct val="100000"/>
              </a:lnSpc>
              <a:spcBef>
                <a:spcPts val="5"/>
              </a:spcBef>
            </a:pPr>
            <a:r>
              <a:rPr lang="en" sz="1700" dirty="0">
                <a:latin typeface="Times New Roman"/>
                <a:ea typeface="Times New Roman"/>
                <a:cs typeface="Times New Roman"/>
                <a:sym typeface="Times New Roman"/>
              </a:rPr>
              <a:t>Had a deep understanding of how switches, routers and PCs are interconnected to form an in-house network.</a:t>
            </a:r>
          </a:p>
          <a:p>
            <a:pPr marL="661670" marR="511810" indent="-285750">
              <a:lnSpc>
                <a:spcPct val="100000"/>
              </a:lnSpc>
              <a:spcBef>
                <a:spcPts val="5"/>
              </a:spcBef>
            </a:pPr>
            <a:r>
              <a:rPr lang="en" sz="1700" dirty="0">
                <a:latin typeface="Times New Roman"/>
                <a:ea typeface="Times New Roman"/>
                <a:cs typeface="Times New Roman"/>
                <a:sym typeface="Times New Roman"/>
              </a:rPr>
              <a:t>And also learned how the data is transmitted among different networks using the IP address.</a:t>
            </a:r>
            <a:endParaRPr sz="1700" dirty="0">
              <a:latin typeface="Times New Roman"/>
              <a:ea typeface="Times New Roman"/>
              <a:cs typeface="Times New Roman"/>
              <a:sym typeface="Times New Roman"/>
            </a:endParaRPr>
          </a:p>
          <a:p>
            <a:pPr marL="0" lvl="0" indent="0" algn="l" rtl="0">
              <a:spcBef>
                <a:spcPts val="0"/>
              </a:spcBef>
              <a:spcAft>
                <a:spcPts val="1200"/>
              </a:spcAft>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4"/>
          <p:cNvSpPr txBox="1">
            <a:spLocks noGrp="1"/>
          </p:cNvSpPr>
          <p:nvPr>
            <p:ph type="title"/>
          </p:nvPr>
        </p:nvSpPr>
        <p:spPr>
          <a:xfrm>
            <a:off x="1218450" y="1734325"/>
            <a:ext cx="6707100" cy="1379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6220" b="1" dirty="0"/>
              <a:t>Thank You</a:t>
            </a:r>
            <a:endParaRPr sz="622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t>Abstract</a:t>
            </a:r>
            <a:endParaRPr b="1" dirty="0"/>
          </a:p>
        </p:txBody>
      </p:sp>
      <p:sp>
        <p:nvSpPr>
          <p:cNvPr id="142" name="Google Shape;142;p14"/>
          <p:cNvSpPr txBox="1">
            <a:spLocks noGrp="1"/>
          </p:cNvSpPr>
          <p:nvPr>
            <p:ph type="body" idx="1"/>
          </p:nvPr>
        </p:nvSpPr>
        <p:spPr>
          <a:xfrm>
            <a:off x="761100" y="924125"/>
            <a:ext cx="7852500" cy="3821700"/>
          </a:xfrm>
          <a:prstGeom prst="rect">
            <a:avLst/>
          </a:prstGeom>
        </p:spPr>
        <p:txBody>
          <a:bodyPr spcFirstLastPara="1" wrap="square" lIns="91425" tIns="91425" rIns="91425" bIns="91425" anchor="t" anchorCtr="0">
            <a:noAutofit/>
          </a:bodyPr>
          <a:lstStyle/>
          <a:p>
            <a:pPr marL="826135" marR="413385" indent="-285750">
              <a:lnSpc>
                <a:spcPct val="100000"/>
              </a:lnSpc>
              <a:spcBef>
                <a:spcPts val="495"/>
              </a:spcBef>
            </a:pPr>
            <a:r>
              <a:rPr lang="en" sz="1700" dirty="0">
                <a:latin typeface="Times New Roman"/>
                <a:ea typeface="Times New Roman"/>
                <a:cs typeface="Times New Roman"/>
                <a:sym typeface="Times New Roman"/>
              </a:rPr>
              <a:t>In this project we design and implement Bank Network using Cisco Packet Tracer (CPT). Security breach in the sector of banks is one of the most important concerns that needs to be addressed as loss of information can lead to huge losses to the bank overall.</a:t>
            </a:r>
          </a:p>
          <a:p>
            <a:pPr marL="826135" marR="413385" indent="-285750">
              <a:lnSpc>
                <a:spcPct val="100000"/>
              </a:lnSpc>
              <a:spcBef>
                <a:spcPts val="495"/>
              </a:spcBef>
            </a:pPr>
            <a:r>
              <a:rPr lang="en" sz="1700" dirty="0">
                <a:latin typeface="Times New Roman"/>
                <a:ea typeface="Times New Roman"/>
                <a:cs typeface="Times New Roman"/>
                <a:sym typeface="Times New Roman"/>
              </a:rPr>
              <a:t>This project will help us curb such concerns by understanding the regulated flow of information/data. We will consider a national bank which has its head offices located in big cities like </a:t>
            </a:r>
            <a:r>
              <a:rPr lang="en-US" sz="1700" dirty="0">
                <a:latin typeface="Times New Roman"/>
                <a:ea typeface="Times New Roman"/>
                <a:cs typeface="Times New Roman"/>
                <a:sym typeface="Times New Roman"/>
              </a:rPr>
              <a:t>Sana'a</a:t>
            </a:r>
            <a:r>
              <a:rPr lang="en" sz="1700" dirty="0">
                <a:latin typeface="Times New Roman"/>
                <a:ea typeface="Times New Roman"/>
                <a:cs typeface="Times New Roman"/>
                <a:sym typeface="Times New Roman"/>
              </a:rPr>
              <a:t>. The other small branches will be present in cities like </a:t>
            </a:r>
            <a:r>
              <a:rPr lang="en-US" sz="1700" dirty="0">
                <a:latin typeface="Times New Roman"/>
                <a:ea typeface="Times New Roman"/>
                <a:cs typeface="Times New Roman"/>
                <a:sym typeface="Times New Roman"/>
              </a:rPr>
              <a:t>Al-</a:t>
            </a:r>
            <a:r>
              <a:rPr lang="en-US" sz="1700" dirty="0" err="1">
                <a:latin typeface="Times New Roman"/>
                <a:ea typeface="Times New Roman"/>
                <a:cs typeface="Times New Roman"/>
                <a:sym typeface="Times New Roman"/>
              </a:rPr>
              <a:t>Hudaydah</a:t>
            </a:r>
            <a:r>
              <a:rPr lang="en" sz="1700" dirty="0">
                <a:latin typeface="Times New Roman"/>
                <a:ea typeface="Times New Roman"/>
                <a:cs typeface="Times New Roman"/>
                <a:sym typeface="Times New Roman"/>
              </a:rPr>
              <a:t>, </a:t>
            </a:r>
            <a:r>
              <a:rPr lang="en-US" sz="1700" dirty="0">
                <a:latin typeface="Times New Roman"/>
                <a:ea typeface="Times New Roman"/>
                <a:cs typeface="Times New Roman"/>
                <a:sym typeface="Times New Roman"/>
              </a:rPr>
              <a:t>Ibb</a:t>
            </a:r>
            <a:r>
              <a:rPr lang="en" sz="1700" dirty="0">
                <a:latin typeface="Times New Roman"/>
                <a:ea typeface="Times New Roman"/>
                <a:cs typeface="Times New Roman"/>
                <a:sym typeface="Times New Roman"/>
              </a:rPr>
              <a:t>, </a:t>
            </a:r>
            <a:r>
              <a:rPr lang="en-US" sz="1700" dirty="0">
                <a:latin typeface="Times New Roman"/>
                <a:ea typeface="Times New Roman"/>
                <a:cs typeface="Times New Roman"/>
                <a:sym typeface="Times New Roman"/>
              </a:rPr>
              <a:t>Dhamar</a:t>
            </a:r>
            <a:r>
              <a:rPr lang="en" sz="1700" dirty="0">
                <a:latin typeface="Times New Roman"/>
                <a:ea typeface="Times New Roman"/>
                <a:cs typeface="Times New Roman"/>
                <a:sym typeface="Times New Roman"/>
              </a:rPr>
              <a:t>, </a:t>
            </a:r>
            <a:r>
              <a:rPr lang="en-US" sz="1700" dirty="0">
                <a:latin typeface="Times New Roman"/>
                <a:ea typeface="Times New Roman"/>
                <a:cs typeface="Times New Roman"/>
                <a:sym typeface="Times New Roman"/>
              </a:rPr>
              <a:t>Hadhramaut</a:t>
            </a:r>
            <a:r>
              <a:rPr lang="en" sz="1700" dirty="0">
                <a:latin typeface="Times New Roman"/>
                <a:ea typeface="Times New Roman"/>
                <a:cs typeface="Times New Roman"/>
                <a:sym typeface="Times New Roman"/>
              </a:rPr>
              <a:t>, and </a:t>
            </a:r>
            <a:r>
              <a:rPr lang="en-US" sz="1700" dirty="0">
                <a:latin typeface="Times New Roman"/>
                <a:ea typeface="Times New Roman"/>
                <a:cs typeface="Times New Roman"/>
                <a:sym typeface="Times New Roman"/>
              </a:rPr>
              <a:t>Aden</a:t>
            </a:r>
            <a:r>
              <a:rPr lang="en" sz="1700" dirty="0">
                <a:latin typeface="Times New Roman"/>
                <a:ea typeface="Times New Roman"/>
                <a:cs typeface="Times New Roman"/>
                <a:sym typeface="Times New Roman"/>
              </a:rPr>
              <a:t>. Employees use a special software to access user accounts. The level of access to advanced resources within the bank varies from employee to employee based upon several criteria which include the designation of the employee, criticality of the information etc. The typical servers, mail, web, files and directories will be made available to all the employees to understand the flow of work within the bank.</a:t>
            </a:r>
            <a:endParaRPr sz="1700" dirty="0">
              <a:latin typeface="Times New Roman"/>
              <a:ea typeface="Times New Roman"/>
              <a:cs typeface="Times New Roman"/>
              <a:sym typeface="Times New Roman"/>
            </a:endParaRPr>
          </a:p>
          <a:p>
            <a:pPr marL="0" lvl="0" indent="0" algn="l" rtl="0">
              <a:spcBef>
                <a:spcPts val="0"/>
              </a:spcBef>
              <a:spcAft>
                <a:spcPts val="12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 </a:t>
            </a:r>
            <a:r>
              <a:rPr lang="en" b="1" dirty="0"/>
              <a:t>Introduction</a:t>
            </a:r>
            <a:endParaRPr b="1" dirty="0"/>
          </a:p>
        </p:txBody>
      </p:sp>
      <p:sp>
        <p:nvSpPr>
          <p:cNvPr id="148" name="Google Shape;148;p15"/>
          <p:cNvSpPr txBox="1">
            <a:spLocks noGrp="1"/>
          </p:cNvSpPr>
          <p:nvPr>
            <p:ph type="body" idx="1"/>
          </p:nvPr>
        </p:nvSpPr>
        <p:spPr>
          <a:xfrm>
            <a:off x="1146625" y="1116150"/>
            <a:ext cx="7038900" cy="2911200"/>
          </a:xfrm>
          <a:prstGeom prst="rect">
            <a:avLst/>
          </a:prstGeom>
        </p:spPr>
        <p:txBody>
          <a:bodyPr spcFirstLastPara="1" wrap="square" lIns="91425" tIns="91425" rIns="91425" bIns="91425" anchor="t" anchorCtr="0">
            <a:normAutofit fontScale="85000" lnSpcReduction="10000"/>
          </a:bodyPr>
          <a:lstStyle/>
          <a:p>
            <a:pPr marL="556260" indent="-285750">
              <a:lnSpc>
                <a:spcPct val="145606"/>
              </a:lnSpc>
            </a:pPr>
            <a:r>
              <a:rPr lang="en" sz="1700" dirty="0">
                <a:latin typeface="Times New Roman"/>
                <a:ea typeface="Times New Roman"/>
                <a:cs typeface="Times New Roman"/>
                <a:sym typeface="Times New Roman"/>
              </a:rPr>
              <a:t>An ideal Bank Networking system will be fully network base and easy with friendly user interface staff task management system where any banking system manage their networking system somehow Head office, Branch Office, and other office are maintain LAN, MAN, WAN, VLAN, VLSM,VPN and some branch are maintain by manageable switch. LAN is used by Local Area Networking systems for example one office and a building. And MAN are used by the Metropolitan area Network for Example small towns, and WAN are used by the WIDE AREA NETWORK. This networking system is used by all banking users to share their data very easily. So that every user can use Network Structure &amp; Security of Banking System instantly this way anywhere.</a:t>
            </a:r>
            <a:endParaRPr sz="1700" dirty="0">
              <a:latin typeface="Times New Roman"/>
              <a:ea typeface="Times New Roman"/>
              <a:cs typeface="Times New Roman"/>
              <a:sym typeface="Times New Roman"/>
            </a:endParaRPr>
          </a:p>
          <a:p>
            <a:pPr marL="0" lvl="0" indent="0" algn="l" rtl="0">
              <a:spcBef>
                <a:spcPts val="0"/>
              </a:spcBef>
              <a:spcAft>
                <a:spcPts val="12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6"/>
          <p:cNvSpPr txBox="1">
            <a:spLocks noGrp="1"/>
          </p:cNvSpPr>
          <p:nvPr>
            <p:ph type="title"/>
          </p:nvPr>
        </p:nvSpPr>
        <p:spPr>
          <a:xfrm>
            <a:off x="952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t>Literature Survey </a:t>
            </a:r>
            <a:endParaRPr b="1" dirty="0"/>
          </a:p>
        </p:txBody>
      </p:sp>
      <p:graphicFrame>
        <p:nvGraphicFramePr>
          <p:cNvPr id="154" name="Google Shape;154;p16"/>
          <p:cNvGraphicFramePr/>
          <p:nvPr/>
        </p:nvGraphicFramePr>
        <p:xfrm>
          <a:off x="1074325" y="1018900"/>
          <a:ext cx="7112000" cy="3918875"/>
        </p:xfrm>
        <a:graphic>
          <a:graphicData uri="http://schemas.openxmlformats.org/drawingml/2006/table">
            <a:tbl>
              <a:tblPr>
                <a:noFill/>
                <a:tableStyleId>{9F669682-FE03-4683-B485-E938A0A2D6E3}</a:tableStyleId>
              </a:tblPr>
              <a:tblGrid>
                <a:gridCol w="1301400">
                  <a:extLst>
                    <a:ext uri="{9D8B030D-6E8A-4147-A177-3AD203B41FA5}">
                      <a16:colId xmlns:a16="http://schemas.microsoft.com/office/drawing/2014/main" val="20000"/>
                    </a:ext>
                  </a:extLst>
                </a:gridCol>
                <a:gridCol w="1543400">
                  <a:extLst>
                    <a:ext uri="{9D8B030D-6E8A-4147-A177-3AD203B41FA5}">
                      <a16:colId xmlns:a16="http://schemas.microsoft.com/office/drawing/2014/main" val="20001"/>
                    </a:ext>
                  </a:extLst>
                </a:gridCol>
                <a:gridCol w="1422400">
                  <a:extLst>
                    <a:ext uri="{9D8B030D-6E8A-4147-A177-3AD203B41FA5}">
                      <a16:colId xmlns:a16="http://schemas.microsoft.com/office/drawing/2014/main" val="20002"/>
                    </a:ext>
                  </a:extLst>
                </a:gridCol>
                <a:gridCol w="1422400">
                  <a:extLst>
                    <a:ext uri="{9D8B030D-6E8A-4147-A177-3AD203B41FA5}">
                      <a16:colId xmlns:a16="http://schemas.microsoft.com/office/drawing/2014/main" val="20003"/>
                    </a:ext>
                  </a:extLst>
                </a:gridCol>
                <a:gridCol w="1422400">
                  <a:extLst>
                    <a:ext uri="{9D8B030D-6E8A-4147-A177-3AD203B41FA5}">
                      <a16:colId xmlns:a16="http://schemas.microsoft.com/office/drawing/2014/main" val="20004"/>
                    </a:ext>
                  </a:extLst>
                </a:gridCol>
              </a:tblGrid>
              <a:tr h="478375">
                <a:tc>
                  <a:txBody>
                    <a:bodyPr/>
                    <a:lstStyle/>
                    <a:p>
                      <a:pPr marL="0" lvl="0" indent="0" algn="l" rtl="0">
                        <a:spcBef>
                          <a:spcPts val="0"/>
                        </a:spcBef>
                        <a:spcAft>
                          <a:spcPts val="0"/>
                        </a:spcAft>
                        <a:buNone/>
                      </a:pPr>
                      <a:r>
                        <a:rPr lang="en" sz="1000" b="1">
                          <a:solidFill>
                            <a:schemeClr val="lt1"/>
                          </a:solidFill>
                        </a:rPr>
                        <a:t>Review Paper</a:t>
                      </a:r>
                      <a:endParaRPr sz="1000" b="1">
                        <a:solidFill>
                          <a:schemeClr val="lt1"/>
                        </a:solidFill>
                      </a:endParaRPr>
                    </a:p>
                  </a:txBody>
                  <a:tcPr marL="91425" marR="91425" marT="91425" marB="91425"/>
                </a:tc>
                <a:tc>
                  <a:txBody>
                    <a:bodyPr/>
                    <a:lstStyle/>
                    <a:p>
                      <a:pPr marL="0" lvl="0" indent="0" algn="l" rtl="0">
                        <a:spcBef>
                          <a:spcPts val="0"/>
                        </a:spcBef>
                        <a:spcAft>
                          <a:spcPts val="0"/>
                        </a:spcAft>
                        <a:buNone/>
                      </a:pPr>
                      <a:r>
                        <a:rPr lang="en" sz="1000" b="1">
                          <a:solidFill>
                            <a:schemeClr val="lt1"/>
                          </a:solidFill>
                        </a:rPr>
                        <a:t>Network Topology</a:t>
                      </a:r>
                      <a:endParaRPr sz="1000" b="1">
                        <a:solidFill>
                          <a:schemeClr val="lt1"/>
                        </a:solidFill>
                      </a:endParaRPr>
                    </a:p>
                  </a:txBody>
                  <a:tcPr marL="91425" marR="91425" marT="91425" marB="91425"/>
                </a:tc>
                <a:tc>
                  <a:txBody>
                    <a:bodyPr/>
                    <a:lstStyle/>
                    <a:p>
                      <a:pPr marL="0" lvl="0" indent="0" algn="l" rtl="0">
                        <a:spcBef>
                          <a:spcPts val="0"/>
                        </a:spcBef>
                        <a:spcAft>
                          <a:spcPts val="0"/>
                        </a:spcAft>
                        <a:buNone/>
                      </a:pPr>
                      <a:r>
                        <a:rPr lang="en" sz="1000" b="1">
                          <a:solidFill>
                            <a:schemeClr val="lt1"/>
                          </a:solidFill>
                        </a:rPr>
                        <a:t>Security</a:t>
                      </a:r>
                      <a:endParaRPr sz="1000" b="1">
                        <a:solidFill>
                          <a:schemeClr val="lt1"/>
                        </a:solidFill>
                      </a:endParaRPr>
                    </a:p>
                  </a:txBody>
                  <a:tcPr marL="91425" marR="91425" marT="91425" marB="91425"/>
                </a:tc>
                <a:tc>
                  <a:txBody>
                    <a:bodyPr/>
                    <a:lstStyle/>
                    <a:p>
                      <a:pPr marL="0" lvl="0" indent="0" algn="l" rtl="0">
                        <a:spcBef>
                          <a:spcPts val="0"/>
                        </a:spcBef>
                        <a:spcAft>
                          <a:spcPts val="0"/>
                        </a:spcAft>
                        <a:buNone/>
                      </a:pPr>
                      <a:r>
                        <a:rPr lang="en" sz="1000" b="1">
                          <a:solidFill>
                            <a:schemeClr val="lt1"/>
                          </a:solidFill>
                        </a:rPr>
                        <a:t>Wired/Wireless Network</a:t>
                      </a:r>
                      <a:endParaRPr sz="1000" b="1">
                        <a:solidFill>
                          <a:schemeClr val="lt1"/>
                        </a:solidFill>
                      </a:endParaRPr>
                    </a:p>
                  </a:txBody>
                  <a:tcPr marL="91425" marR="91425" marT="91425" marB="91425"/>
                </a:tc>
                <a:tc>
                  <a:txBody>
                    <a:bodyPr/>
                    <a:lstStyle/>
                    <a:p>
                      <a:pPr marL="0" lvl="0" indent="0" algn="l" rtl="0">
                        <a:spcBef>
                          <a:spcPts val="0"/>
                        </a:spcBef>
                        <a:spcAft>
                          <a:spcPts val="0"/>
                        </a:spcAft>
                        <a:buNone/>
                      </a:pPr>
                      <a:r>
                        <a:rPr lang="en" sz="1000" b="1">
                          <a:solidFill>
                            <a:schemeClr val="lt1"/>
                          </a:solidFill>
                        </a:rPr>
                        <a:t>Cost Effective (CE)</a:t>
                      </a:r>
                      <a:endParaRPr sz="1000" b="1">
                        <a:solidFill>
                          <a:schemeClr val="lt1"/>
                        </a:solidFill>
                      </a:endParaRPr>
                    </a:p>
                  </a:txBody>
                  <a:tcPr marL="91425" marR="91425" marT="91425" marB="91425"/>
                </a:tc>
                <a:extLst>
                  <a:ext uri="{0D108BD9-81ED-4DB2-BD59-A6C34878D82A}">
                    <a16:rowId xmlns:a16="http://schemas.microsoft.com/office/drawing/2014/main" val="10000"/>
                  </a:ext>
                </a:extLst>
              </a:tr>
              <a:tr h="310950">
                <a:tc>
                  <a:txBody>
                    <a:bodyPr/>
                    <a:lstStyle/>
                    <a:p>
                      <a:pPr marL="0" lvl="0" indent="0" algn="l" rtl="0">
                        <a:spcBef>
                          <a:spcPts val="0"/>
                        </a:spcBef>
                        <a:spcAft>
                          <a:spcPts val="0"/>
                        </a:spcAft>
                        <a:buNone/>
                      </a:pPr>
                      <a:r>
                        <a:rPr lang="en" sz="1000">
                          <a:solidFill>
                            <a:schemeClr val="lt1"/>
                          </a:solidFill>
                        </a:rPr>
                        <a:t>1</a:t>
                      </a:r>
                      <a:endParaRPr sz="1000">
                        <a:solidFill>
                          <a:schemeClr val="lt1"/>
                        </a:solidFill>
                      </a:endParaRPr>
                    </a:p>
                  </a:txBody>
                  <a:tcPr marL="91425" marR="91425" marT="91425" marB="91425"/>
                </a:tc>
                <a:tc>
                  <a:txBody>
                    <a:bodyPr/>
                    <a:lstStyle/>
                    <a:p>
                      <a:pPr marL="0" lvl="0" indent="0" algn="l" rtl="0">
                        <a:spcBef>
                          <a:spcPts val="0"/>
                        </a:spcBef>
                        <a:spcAft>
                          <a:spcPts val="0"/>
                        </a:spcAft>
                        <a:buNone/>
                      </a:pPr>
                      <a:r>
                        <a:rPr lang="en" sz="1000">
                          <a:solidFill>
                            <a:schemeClr val="lt1"/>
                          </a:solidFill>
                        </a:rPr>
                        <a:t>Star</a:t>
                      </a:r>
                      <a:endParaRPr sz="1000">
                        <a:solidFill>
                          <a:schemeClr val="lt1"/>
                        </a:solidFill>
                      </a:endParaRPr>
                    </a:p>
                  </a:txBody>
                  <a:tcPr marL="91425" marR="91425" marT="91425" marB="91425"/>
                </a:tc>
                <a:tc>
                  <a:txBody>
                    <a:bodyPr/>
                    <a:lstStyle/>
                    <a:p>
                      <a:pPr marL="0" lvl="0" indent="0" algn="l" rtl="0">
                        <a:spcBef>
                          <a:spcPts val="0"/>
                        </a:spcBef>
                        <a:spcAft>
                          <a:spcPts val="0"/>
                        </a:spcAft>
                        <a:buNone/>
                      </a:pPr>
                      <a:r>
                        <a:rPr lang="en" sz="1000">
                          <a:solidFill>
                            <a:schemeClr val="lt1"/>
                          </a:solidFill>
                        </a:rPr>
                        <a:t>No</a:t>
                      </a:r>
                      <a:endParaRPr sz="1000">
                        <a:solidFill>
                          <a:schemeClr val="lt1"/>
                        </a:solidFill>
                      </a:endParaRPr>
                    </a:p>
                  </a:txBody>
                  <a:tcPr marL="91425" marR="91425" marT="91425" marB="91425"/>
                </a:tc>
                <a:tc>
                  <a:txBody>
                    <a:bodyPr/>
                    <a:lstStyle/>
                    <a:p>
                      <a:pPr marL="0" lvl="0" indent="0" algn="l" rtl="0">
                        <a:spcBef>
                          <a:spcPts val="0"/>
                        </a:spcBef>
                        <a:spcAft>
                          <a:spcPts val="0"/>
                        </a:spcAft>
                        <a:buNone/>
                      </a:pPr>
                      <a:r>
                        <a:rPr lang="en" sz="1000">
                          <a:solidFill>
                            <a:schemeClr val="lt1"/>
                          </a:solidFill>
                        </a:rPr>
                        <a:t>Wired</a:t>
                      </a:r>
                      <a:endParaRPr sz="1000">
                        <a:solidFill>
                          <a:schemeClr val="lt1"/>
                        </a:solidFill>
                      </a:endParaRPr>
                    </a:p>
                  </a:txBody>
                  <a:tcPr marL="91425" marR="91425" marT="91425" marB="91425"/>
                </a:tc>
                <a:tc>
                  <a:txBody>
                    <a:bodyPr/>
                    <a:lstStyle/>
                    <a:p>
                      <a:pPr marL="0" lvl="0" indent="0" algn="l" rtl="0">
                        <a:spcBef>
                          <a:spcPts val="0"/>
                        </a:spcBef>
                        <a:spcAft>
                          <a:spcPts val="0"/>
                        </a:spcAft>
                        <a:buNone/>
                      </a:pPr>
                      <a:r>
                        <a:rPr lang="en" sz="1000">
                          <a:solidFill>
                            <a:schemeClr val="lt1"/>
                          </a:solidFill>
                        </a:rPr>
                        <a:t>No</a:t>
                      </a:r>
                      <a:endParaRPr sz="1000">
                        <a:solidFill>
                          <a:schemeClr val="lt1"/>
                        </a:solidFill>
                      </a:endParaRPr>
                    </a:p>
                  </a:txBody>
                  <a:tcPr marL="91425" marR="91425" marT="91425" marB="91425"/>
                </a:tc>
                <a:extLst>
                  <a:ext uri="{0D108BD9-81ED-4DB2-BD59-A6C34878D82A}">
                    <a16:rowId xmlns:a16="http://schemas.microsoft.com/office/drawing/2014/main" val="10001"/>
                  </a:ext>
                </a:extLst>
              </a:tr>
              <a:tr h="310950">
                <a:tc>
                  <a:txBody>
                    <a:bodyPr/>
                    <a:lstStyle/>
                    <a:p>
                      <a:pPr marL="0" lvl="0" indent="0" algn="l" rtl="0">
                        <a:spcBef>
                          <a:spcPts val="0"/>
                        </a:spcBef>
                        <a:spcAft>
                          <a:spcPts val="0"/>
                        </a:spcAft>
                        <a:buNone/>
                      </a:pPr>
                      <a:r>
                        <a:rPr lang="en" sz="1000">
                          <a:solidFill>
                            <a:schemeClr val="lt1"/>
                          </a:solidFill>
                        </a:rPr>
                        <a:t>2</a:t>
                      </a:r>
                      <a:endParaRPr sz="1000">
                        <a:solidFill>
                          <a:schemeClr val="lt1"/>
                        </a:solidFill>
                      </a:endParaRPr>
                    </a:p>
                  </a:txBody>
                  <a:tcPr marL="91425" marR="91425" marT="91425" marB="91425"/>
                </a:tc>
                <a:tc>
                  <a:txBody>
                    <a:bodyPr/>
                    <a:lstStyle/>
                    <a:p>
                      <a:pPr marL="0" lvl="0" indent="0" algn="l" rtl="0">
                        <a:spcBef>
                          <a:spcPts val="0"/>
                        </a:spcBef>
                        <a:spcAft>
                          <a:spcPts val="0"/>
                        </a:spcAft>
                        <a:buNone/>
                      </a:pPr>
                      <a:r>
                        <a:rPr lang="en" sz="1000">
                          <a:solidFill>
                            <a:schemeClr val="lt1"/>
                          </a:solidFill>
                        </a:rPr>
                        <a:t>Hierarchical</a:t>
                      </a:r>
                      <a:endParaRPr sz="1000">
                        <a:solidFill>
                          <a:schemeClr val="lt1"/>
                        </a:solidFill>
                      </a:endParaRPr>
                    </a:p>
                  </a:txBody>
                  <a:tcPr marL="91425" marR="91425" marT="91425" marB="91425"/>
                </a:tc>
                <a:tc>
                  <a:txBody>
                    <a:bodyPr/>
                    <a:lstStyle/>
                    <a:p>
                      <a:pPr marL="0" lvl="0" indent="0" algn="l" rtl="0">
                        <a:spcBef>
                          <a:spcPts val="0"/>
                        </a:spcBef>
                        <a:spcAft>
                          <a:spcPts val="0"/>
                        </a:spcAft>
                        <a:buNone/>
                      </a:pPr>
                      <a:r>
                        <a:rPr lang="en" sz="1000">
                          <a:solidFill>
                            <a:schemeClr val="lt1"/>
                          </a:solidFill>
                        </a:rPr>
                        <a:t>Yes (TELNET)</a:t>
                      </a:r>
                      <a:endParaRPr sz="1000">
                        <a:solidFill>
                          <a:schemeClr val="lt1"/>
                        </a:solidFill>
                      </a:endParaRPr>
                    </a:p>
                  </a:txBody>
                  <a:tcPr marL="91425" marR="91425" marT="91425" marB="91425"/>
                </a:tc>
                <a:tc>
                  <a:txBody>
                    <a:bodyPr/>
                    <a:lstStyle/>
                    <a:p>
                      <a:pPr marL="0" lvl="0" indent="0" algn="l" rtl="0">
                        <a:spcBef>
                          <a:spcPts val="0"/>
                        </a:spcBef>
                        <a:spcAft>
                          <a:spcPts val="0"/>
                        </a:spcAft>
                        <a:buNone/>
                      </a:pPr>
                      <a:r>
                        <a:rPr lang="en" sz="1000">
                          <a:solidFill>
                            <a:schemeClr val="lt1"/>
                          </a:solidFill>
                        </a:rPr>
                        <a:t>Wired</a:t>
                      </a:r>
                      <a:endParaRPr sz="1000">
                        <a:solidFill>
                          <a:schemeClr val="lt1"/>
                        </a:solidFill>
                      </a:endParaRPr>
                    </a:p>
                  </a:txBody>
                  <a:tcPr marL="91425" marR="91425" marT="91425" marB="91425"/>
                </a:tc>
                <a:tc>
                  <a:txBody>
                    <a:bodyPr/>
                    <a:lstStyle/>
                    <a:p>
                      <a:pPr marL="0" lvl="0" indent="0" algn="l" rtl="0">
                        <a:spcBef>
                          <a:spcPts val="0"/>
                        </a:spcBef>
                        <a:spcAft>
                          <a:spcPts val="0"/>
                        </a:spcAft>
                        <a:buNone/>
                      </a:pPr>
                      <a:r>
                        <a:rPr lang="en" sz="1000">
                          <a:solidFill>
                            <a:schemeClr val="lt1"/>
                          </a:solidFill>
                        </a:rPr>
                        <a:t>No</a:t>
                      </a:r>
                      <a:endParaRPr sz="1000">
                        <a:solidFill>
                          <a:schemeClr val="lt1"/>
                        </a:solidFill>
                      </a:endParaRPr>
                    </a:p>
                  </a:txBody>
                  <a:tcPr marL="91425" marR="91425" marT="91425" marB="91425"/>
                </a:tc>
                <a:extLst>
                  <a:ext uri="{0D108BD9-81ED-4DB2-BD59-A6C34878D82A}">
                    <a16:rowId xmlns:a16="http://schemas.microsoft.com/office/drawing/2014/main" val="10002"/>
                  </a:ext>
                </a:extLst>
              </a:tr>
              <a:tr h="478375">
                <a:tc>
                  <a:txBody>
                    <a:bodyPr/>
                    <a:lstStyle/>
                    <a:p>
                      <a:pPr marL="0" lvl="0" indent="0" algn="l" rtl="0">
                        <a:spcBef>
                          <a:spcPts val="0"/>
                        </a:spcBef>
                        <a:spcAft>
                          <a:spcPts val="0"/>
                        </a:spcAft>
                        <a:buNone/>
                      </a:pPr>
                      <a:r>
                        <a:rPr lang="en" sz="1000">
                          <a:solidFill>
                            <a:schemeClr val="lt1"/>
                          </a:solidFill>
                        </a:rPr>
                        <a:t>3</a:t>
                      </a:r>
                      <a:endParaRPr sz="1000">
                        <a:solidFill>
                          <a:schemeClr val="lt1"/>
                        </a:solidFill>
                      </a:endParaRPr>
                    </a:p>
                  </a:txBody>
                  <a:tcPr marL="91425" marR="91425" marT="91425" marB="91425"/>
                </a:tc>
                <a:tc>
                  <a:txBody>
                    <a:bodyPr/>
                    <a:lstStyle/>
                    <a:p>
                      <a:pPr marL="0" lvl="0" indent="0" algn="l" rtl="0">
                        <a:spcBef>
                          <a:spcPts val="0"/>
                        </a:spcBef>
                        <a:spcAft>
                          <a:spcPts val="0"/>
                        </a:spcAft>
                        <a:buNone/>
                      </a:pPr>
                      <a:r>
                        <a:rPr lang="en" sz="1000">
                          <a:solidFill>
                            <a:schemeClr val="lt1"/>
                          </a:solidFill>
                        </a:rPr>
                        <a:t>Hierarchical</a:t>
                      </a:r>
                      <a:endParaRPr sz="1000">
                        <a:solidFill>
                          <a:schemeClr val="lt1"/>
                        </a:solidFill>
                      </a:endParaRPr>
                    </a:p>
                  </a:txBody>
                  <a:tcPr marL="91425" marR="91425" marT="91425" marB="91425"/>
                </a:tc>
                <a:tc>
                  <a:txBody>
                    <a:bodyPr/>
                    <a:lstStyle/>
                    <a:p>
                      <a:pPr marL="0" lvl="0" indent="0" algn="l" rtl="0">
                        <a:spcBef>
                          <a:spcPts val="0"/>
                        </a:spcBef>
                        <a:spcAft>
                          <a:spcPts val="0"/>
                        </a:spcAft>
                        <a:buNone/>
                      </a:pPr>
                      <a:r>
                        <a:rPr lang="en" sz="1000">
                          <a:solidFill>
                            <a:schemeClr val="lt1"/>
                          </a:solidFill>
                        </a:rPr>
                        <a:t>Yes (TELNET)</a:t>
                      </a:r>
                      <a:endParaRPr sz="1000">
                        <a:solidFill>
                          <a:schemeClr val="lt1"/>
                        </a:solidFill>
                      </a:endParaRPr>
                    </a:p>
                  </a:txBody>
                  <a:tcPr marL="91425" marR="91425" marT="91425" marB="91425"/>
                </a:tc>
                <a:tc>
                  <a:txBody>
                    <a:bodyPr/>
                    <a:lstStyle/>
                    <a:p>
                      <a:pPr marL="0" lvl="0" indent="0" algn="l" rtl="0">
                        <a:spcBef>
                          <a:spcPts val="0"/>
                        </a:spcBef>
                        <a:spcAft>
                          <a:spcPts val="0"/>
                        </a:spcAft>
                        <a:buNone/>
                      </a:pPr>
                      <a:r>
                        <a:rPr lang="en" sz="1000">
                          <a:solidFill>
                            <a:schemeClr val="lt1"/>
                          </a:solidFill>
                        </a:rPr>
                        <a:t>Wired and Wireless</a:t>
                      </a:r>
                      <a:endParaRPr sz="1000">
                        <a:solidFill>
                          <a:schemeClr val="lt1"/>
                        </a:solidFill>
                      </a:endParaRPr>
                    </a:p>
                  </a:txBody>
                  <a:tcPr marL="91425" marR="91425" marT="91425" marB="91425"/>
                </a:tc>
                <a:tc>
                  <a:txBody>
                    <a:bodyPr/>
                    <a:lstStyle/>
                    <a:p>
                      <a:pPr marL="0" lvl="0" indent="0" algn="l" rtl="0">
                        <a:spcBef>
                          <a:spcPts val="0"/>
                        </a:spcBef>
                        <a:spcAft>
                          <a:spcPts val="0"/>
                        </a:spcAft>
                        <a:buNone/>
                      </a:pPr>
                      <a:r>
                        <a:rPr lang="en" sz="1000">
                          <a:solidFill>
                            <a:schemeClr val="lt1"/>
                          </a:solidFill>
                        </a:rPr>
                        <a:t>Less CE</a:t>
                      </a:r>
                      <a:endParaRPr sz="1000">
                        <a:solidFill>
                          <a:schemeClr val="lt1"/>
                        </a:solidFill>
                      </a:endParaRPr>
                    </a:p>
                  </a:txBody>
                  <a:tcPr marL="91425" marR="91425" marT="91425" marB="91425"/>
                </a:tc>
                <a:extLst>
                  <a:ext uri="{0D108BD9-81ED-4DB2-BD59-A6C34878D82A}">
                    <a16:rowId xmlns:a16="http://schemas.microsoft.com/office/drawing/2014/main" val="10003"/>
                  </a:ext>
                </a:extLst>
              </a:tr>
              <a:tr h="310950">
                <a:tc>
                  <a:txBody>
                    <a:bodyPr/>
                    <a:lstStyle/>
                    <a:p>
                      <a:pPr marL="0" lvl="0" indent="0" algn="l" rtl="0">
                        <a:spcBef>
                          <a:spcPts val="0"/>
                        </a:spcBef>
                        <a:spcAft>
                          <a:spcPts val="0"/>
                        </a:spcAft>
                        <a:buNone/>
                      </a:pPr>
                      <a:r>
                        <a:rPr lang="en" sz="1000">
                          <a:solidFill>
                            <a:schemeClr val="lt1"/>
                          </a:solidFill>
                        </a:rPr>
                        <a:t>4</a:t>
                      </a:r>
                      <a:endParaRPr sz="1000">
                        <a:solidFill>
                          <a:schemeClr val="lt1"/>
                        </a:solidFill>
                      </a:endParaRPr>
                    </a:p>
                  </a:txBody>
                  <a:tcPr marL="91425" marR="91425" marT="91425" marB="91425"/>
                </a:tc>
                <a:tc>
                  <a:txBody>
                    <a:bodyPr/>
                    <a:lstStyle/>
                    <a:p>
                      <a:pPr marL="0" lvl="0" indent="0" algn="l" rtl="0">
                        <a:spcBef>
                          <a:spcPts val="0"/>
                        </a:spcBef>
                        <a:spcAft>
                          <a:spcPts val="0"/>
                        </a:spcAft>
                        <a:buNone/>
                      </a:pPr>
                      <a:r>
                        <a:rPr lang="en" sz="1000">
                          <a:solidFill>
                            <a:schemeClr val="lt1"/>
                          </a:solidFill>
                        </a:rPr>
                        <a:t>Star</a:t>
                      </a:r>
                      <a:endParaRPr sz="1000">
                        <a:solidFill>
                          <a:schemeClr val="lt1"/>
                        </a:solidFill>
                      </a:endParaRPr>
                    </a:p>
                  </a:txBody>
                  <a:tcPr marL="91425" marR="91425" marT="91425" marB="91425"/>
                </a:tc>
                <a:tc>
                  <a:txBody>
                    <a:bodyPr/>
                    <a:lstStyle/>
                    <a:p>
                      <a:pPr marL="0" lvl="0" indent="0" algn="l" rtl="0">
                        <a:spcBef>
                          <a:spcPts val="0"/>
                        </a:spcBef>
                        <a:spcAft>
                          <a:spcPts val="0"/>
                        </a:spcAft>
                        <a:buNone/>
                      </a:pPr>
                      <a:r>
                        <a:rPr lang="en" sz="1000">
                          <a:solidFill>
                            <a:schemeClr val="lt1"/>
                          </a:solidFill>
                        </a:rPr>
                        <a:t>No</a:t>
                      </a:r>
                      <a:endParaRPr sz="1000">
                        <a:solidFill>
                          <a:schemeClr val="lt1"/>
                        </a:solidFill>
                      </a:endParaRPr>
                    </a:p>
                  </a:txBody>
                  <a:tcPr marL="91425" marR="91425" marT="91425" marB="91425"/>
                </a:tc>
                <a:tc>
                  <a:txBody>
                    <a:bodyPr/>
                    <a:lstStyle/>
                    <a:p>
                      <a:pPr marL="0" lvl="0" indent="0" algn="l" rtl="0">
                        <a:spcBef>
                          <a:spcPts val="0"/>
                        </a:spcBef>
                        <a:spcAft>
                          <a:spcPts val="0"/>
                        </a:spcAft>
                        <a:buNone/>
                      </a:pPr>
                      <a:r>
                        <a:rPr lang="en" sz="1000">
                          <a:solidFill>
                            <a:schemeClr val="lt1"/>
                          </a:solidFill>
                        </a:rPr>
                        <a:t>Wired</a:t>
                      </a:r>
                      <a:endParaRPr sz="1000">
                        <a:solidFill>
                          <a:schemeClr val="lt1"/>
                        </a:solidFill>
                      </a:endParaRPr>
                    </a:p>
                  </a:txBody>
                  <a:tcPr marL="91425" marR="91425" marT="91425" marB="91425"/>
                </a:tc>
                <a:tc>
                  <a:txBody>
                    <a:bodyPr/>
                    <a:lstStyle/>
                    <a:p>
                      <a:pPr marL="0" lvl="0" indent="0" algn="l" rtl="0">
                        <a:spcBef>
                          <a:spcPts val="0"/>
                        </a:spcBef>
                        <a:spcAft>
                          <a:spcPts val="0"/>
                        </a:spcAft>
                        <a:buNone/>
                      </a:pPr>
                      <a:r>
                        <a:rPr lang="en" sz="1000">
                          <a:solidFill>
                            <a:schemeClr val="lt1"/>
                          </a:solidFill>
                        </a:rPr>
                        <a:t>No</a:t>
                      </a:r>
                      <a:endParaRPr sz="1000">
                        <a:solidFill>
                          <a:schemeClr val="lt1"/>
                        </a:solidFill>
                      </a:endParaRPr>
                    </a:p>
                  </a:txBody>
                  <a:tcPr marL="91425" marR="91425" marT="91425" marB="91425"/>
                </a:tc>
                <a:extLst>
                  <a:ext uri="{0D108BD9-81ED-4DB2-BD59-A6C34878D82A}">
                    <a16:rowId xmlns:a16="http://schemas.microsoft.com/office/drawing/2014/main" val="10004"/>
                  </a:ext>
                </a:extLst>
              </a:tr>
              <a:tr h="478375">
                <a:tc>
                  <a:txBody>
                    <a:bodyPr/>
                    <a:lstStyle/>
                    <a:p>
                      <a:pPr marL="0" lvl="0" indent="0" algn="l" rtl="0">
                        <a:spcBef>
                          <a:spcPts val="0"/>
                        </a:spcBef>
                        <a:spcAft>
                          <a:spcPts val="0"/>
                        </a:spcAft>
                        <a:buNone/>
                      </a:pPr>
                      <a:r>
                        <a:rPr lang="en" sz="1000">
                          <a:solidFill>
                            <a:schemeClr val="lt1"/>
                          </a:solidFill>
                        </a:rPr>
                        <a:t>5</a:t>
                      </a:r>
                      <a:endParaRPr sz="1000">
                        <a:solidFill>
                          <a:schemeClr val="lt1"/>
                        </a:solidFill>
                      </a:endParaRPr>
                    </a:p>
                  </a:txBody>
                  <a:tcPr marL="91425" marR="91425" marT="91425" marB="91425"/>
                </a:tc>
                <a:tc>
                  <a:txBody>
                    <a:bodyPr/>
                    <a:lstStyle/>
                    <a:p>
                      <a:pPr marL="0" lvl="0" indent="0" algn="l" rtl="0">
                        <a:spcBef>
                          <a:spcPts val="0"/>
                        </a:spcBef>
                        <a:spcAft>
                          <a:spcPts val="0"/>
                        </a:spcAft>
                        <a:buNone/>
                      </a:pPr>
                      <a:r>
                        <a:rPr lang="en" sz="1000">
                          <a:solidFill>
                            <a:schemeClr val="lt1"/>
                          </a:solidFill>
                        </a:rPr>
                        <a:t>Star</a:t>
                      </a:r>
                      <a:endParaRPr sz="1000">
                        <a:solidFill>
                          <a:schemeClr val="lt1"/>
                        </a:solidFill>
                      </a:endParaRPr>
                    </a:p>
                  </a:txBody>
                  <a:tcPr marL="91425" marR="91425" marT="91425" marB="91425"/>
                </a:tc>
                <a:tc>
                  <a:txBody>
                    <a:bodyPr/>
                    <a:lstStyle/>
                    <a:p>
                      <a:pPr marL="0" lvl="0" indent="0" algn="l" rtl="0">
                        <a:spcBef>
                          <a:spcPts val="0"/>
                        </a:spcBef>
                        <a:spcAft>
                          <a:spcPts val="0"/>
                        </a:spcAft>
                        <a:buNone/>
                      </a:pPr>
                      <a:r>
                        <a:rPr lang="en" sz="1000">
                          <a:solidFill>
                            <a:schemeClr val="lt1"/>
                          </a:solidFill>
                        </a:rPr>
                        <a:t>Yes (TELNET)</a:t>
                      </a:r>
                      <a:endParaRPr sz="1000">
                        <a:solidFill>
                          <a:schemeClr val="lt1"/>
                        </a:solidFill>
                      </a:endParaRPr>
                    </a:p>
                  </a:txBody>
                  <a:tcPr marL="91425" marR="91425" marT="91425" marB="91425"/>
                </a:tc>
                <a:tc>
                  <a:txBody>
                    <a:bodyPr/>
                    <a:lstStyle/>
                    <a:p>
                      <a:pPr marL="0" lvl="0" indent="0" algn="l" rtl="0">
                        <a:spcBef>
                          <a:spcPts val="0"/>
                        </a:spcBef>
                        <a:spcAft>
                          <a:spcPts val="0"/>
                        </a:spcAft>
                        <a:buNone/>
                      </a:pPr>
                      <a:r>
                        <a:rPr lang="en" sz="1000">
                          <a:solidFill>
                            <a:schemeClr val="lt1"/>
                          </a:solidFill>
                        </a:rPr>
                        <a:t>Wired and Wireless</a:t>
                      </a:r>
                      <a:endParaRPr sz="1000">
                        <a:solidFill>
                          <a:schemeClr val="lt1"/>
                        </a:solidFill>
                      </a:endParaRPr>
                    </a:p>
                  </a:txBody>
                  <a:tcPr marL="91425" marR="91425" marT="91425" marB="91425"/>
                </a:tc>
                <a:tc>
                  <a:txBody>
                    <a:bodyPr/>
                    <a:lstStyle/>
                    <a:p>
                      <a:pPr marL="0" lvl="0" indent="0" algn="l" rtl="0">
                        <a:spcBef>
                          <a:spcPts val="0"/>
                        </a:spcBef>
                        <a:spcAft>
                          <a:spcPts val="0"/>
                        </a:spcAft>
                        <a:buNone/>
                      </a:pPr>
                      <a:r>
                        <a:rPr lang="en" sz="1000">
                          <a:solidFill>
                            <a:schemeClr val="lt1"/>
                          </a:solidFill>
                        </a:rPr>
                        <a:t>Less CE</a:t>
                      </a:r>
                      <a:endParaRPr sz="1000">
                        <a:solidFill>
                          <a:schemeClr val="lt1"/>
                        </a:solidFill>
                      </a:endParaRPr>
                    </a:p>
                  </a:txBody>
                  <a:tcPr marL="91425" marR="91425" marT="91425" marB="91425"/>
                </a:tc>
                <a:extLst>
                  <a:ext uri="{0D108BD9-81ED-4DB2-BD59-A6C34878D82A}">
                    <a16:rowId xmlns:a16="http://schemas.microsoft.com/office/drawing/2014/main" val="10005"/>
                  </a:ext>
                </a:extLst>
              </a:tr>
              <a:tr h="645825">
                <a:tc>
                  <a:txBody>
                    <a:bodyPr/>
                    <a:lstStyle/>
                    <a:p>
                      <a:pPr marL="0" lvl="0" indent="0" algn="l" rtl="0">
                        <a:spcBef>
                          <a:spcPts val="0"/>
                        </a:spcBef>
                        <a:spcAft>
                          <a:spcPts val="0"/>
                        </a:spcAft>
                        <a:buNone/>
                      </a:pPr>
                      <a:r>
                        <a:rPr lang="en" sz="1000">
                          <a:solidFill>
                            <a:schemeClr val="lt1"/>
                          </a:solidFill>
                        </a:rPr>
                        <a:t>6</a:t>
                      </a:r>
                      <a:endParaRPr sz="1000">
                        <a:solidFill>
                          <a:schemeClr val="lt1"/>
                        </a:solidFill>
                      </a:endParaRPr>
                    </a:p>
                  </a:txBody>
                  <a:tcPr marL="91425" marR="91425" marT="91425" marB="91425"/>
                </a:tc>
                <a:tc>
                  <a:txBody>
                    <a:bodyPr/>
                    <a:lstStyle/>
                    <a:p>
                      <a:pPr marL="0" lvl="0" indent="0" algn="l" rtl="0">
                        <a:spcBef>
                          <a:spcPts val="0"/>
                        </a:spcBef>
                        <a:spcAft>
                          <a:spcPts val="0"/>
                        </a:spcAft>
                        <a:buNone/>
                      </a:pPr>
                      <a:r>
                        <a:rPr lang="en" sz="1000">
                          <a:solidFill>
                            <a:schemeClr val="lt1"/>
                          </a:solidFill>
                        </a:rPr>
                        <a:t>Star</a:t>
                      </a:r>
                      <a:endParaRPr sz="1000">
                        <a:solidFill>
                          <a:schemeClr val="lt1"/>
                        </a:solidFill>
                      </a:endParaRPr>
                    </a:p>
                  </a:txBody>
                  <a:tcPr marL="91425" marR="91425" marT="91425" marB="91425"/>
                </a:tc>
                <a:tc>
                  <a:txBody>
                    <a:bodyPr/>
                    <a:lstStyle/>
                    <a:p>
                      <a:pPr marL="0" lvl="0" indent="0" algn="l" rtl="0">
                        <a:spcBef>
                          <a:spcPts val="0"/>
                        </a:spcBef>
                        <a:spcAft>
                          <a:spcPts val="0"/>
                        </a:spcAft>
                        <a:buNone/>
                      </a:pPr>
                      <a:r>
                        <a:rPr lang="en" sz="1000">
                          <a:solidFill>
                            <a:schemeClr val="lt1"/>
                          </a:solidFill>
                        </a:rPr>
                        <a:t>Yes(Switchport security and ACL)</a:t>
                      </a:r>
                      <a:endParaRPr sz="1000">
                        <a:solidFill>
                          <a:schemeClr val="lt1"/>
                        </a:solidFill>
                      </a:endParaRPr>
                    </a:p>
                  </a:txBody>
                  <a:tcPr marL="91425" marR="91425" marT="91425" marB="91425"/>
                </a:tc>
                <a:tc>
                  <a:txBody>
                    <a:bodyPr/>
                    <a:lstStyle/>
                    <a:p>
                      <a:pPr marL="0" lvl="0" indent="0" algn="l" rtl="0">
                        <a:spcBef>
                          <a:spcPts val="0"/>
                        </a:spcBef>
                        <a:spcAft>
                          <a:spcPts val="0"/>
                        </a:spcAft>
                        <a:buNone/>
                      </a:pPr>
                      <a:r>
                        <a:rPr lang="en" sz="1000">
                          <a:solidFill>
                            <a:schemeClr val="lt1"/>
                          </a:solidFill>
                        </a:rPr>
                        <a:t>Wired</a:t>
                      </a:r>
                      <a:endParaRPr sz="1000">
                        <a:solidFill>
                          <a:schemeClr val="lt1"/>
                        </a:solidFill>
                      </a:endParaRPr>
                    </a:p>
                  </a:txBody>
                  <a:tcPr marL="91425" marR="91425" marT="91425" marB="91425"/>
                </a:tc>
                <a:tc>
                  <a:txBody>
                    <a:bodyPr/>
                    <a:lstStyle/>
                    <a:p>
                      <a:pPr marL="0" lvl="0" indent="0" algn="l" rtl="0">
                        <a:spcBef>
                          <a:spcPts val="0"/>
                        </a:spcBef>
                        <a:spcAft>
                          <a:spcPts val="0"/>
                        </a:spcAft>
                        <a:buNone/>
                      </a:pPr>
                      <a:r>
                        <a:rPr lang="en" sz="1000">
                          <a:solidFill>
                            <a:schemeClr val="lt1"/>
                          </a:solidFill>
                        </a:rPr>
                        <a:t>No</a:t>
                      </a:r>
                      <a:endParaRPr sz="1000">
                        <a:solidFill>
                          <a:schemeClr val="lt1"/>
                        </a:solidFill>
                      </a:endParaRPr>
                    </a:p>
                  </a:txBody>
                  <a:tcPr marL="91425" marR="91425" marT="91425" marB="91425"/>
                </a:tc>
                <a:extLst>
                  <a:ext uri="{0D108BD9-81ED-4DB2-BD59-A6C34878D82A}">
                    <a16:rowId xmlns:a16="http://schemas.microsoft.com/office/drawing/2014/main" val="10006"/>
                  </a:ext>
                </a:extLst>
              </a:tr>
              <a:tr h="478375">
                <a:tc>
                  <a:txBody>
                    <a:bodyPr/>
                    <a:lstStyle/>
                    <a:p>
                      <a:pPr marL="0" lvl="0" indent="0" algn="l" rtl="0">
                        <a:spcBef>
                          <a:spcPts val="0"/>
                        </a:spcBef>
                        <a:spcAft>
                          <a:spcPts val="0"/>
                        </a:spcAft>
                        <a:buNone/>
                      </a:pPr>
                      <a:r>
                        <a:rPr lang="en" sz="1000">
                          <a:solidFill>
                            <a:schemeClr val="lt1"/>
                          </a:solidFill>
                        </a:rPr>
                        <a:t>7</a:t>
                      </a:r>
                      <a:endParaRPr sz="1000">
                        <a:solidFill>
                          <a:schemeClr val="lt1"/>
                        </a:solidFill>
                      </a:endParaRPr>
                    </a:p>
                  </a:txBody>
                  <a:tcPr marL="91425" marR="91425" marT="91425" marB="91425"/>
                </a:tc>
                <a:tc>
                  <a:txBody>
                    <a:bodyPr/>
                    <a:lstStyle/>
                    <a:p>
                      <a:pPr marL="0" lvl="0" indent="0" algn="l" rtl="0">
                        <a:spcBef>
                          <a:spcPts val="0"/>
                        </a:spcBef>
                        <a:spcAft>
                          <a:spcPts val="0"/>
                        </a:spcAft>
                        <a:buNone/>
                      </a:pPr>
                      <a:r>
                        <a:rPr lang="en" sz="1000">
                          <a:solidFill>
                            <a:schemeClr val="lt1"/>
                          </a:solidFill>
                        </a:rPr>
                        <a:t>Hierarchical</a:t>
                      </a:r>
                      <a:endParaRPr sz="1000">
                        <a:solidFill>
                          <a:schemeClr val="lt1"/>
                        </a:solidFill>
                      </a:endParaRPr>
                    </a:p>
                  </a:txBody>
                  <a:tcPr marL="91425" marR="91425" marT="91425" marB="91425"/>
                </a:tc>
                <a:tc>
                  <a:txBody>
                    <a:bodyPr/>
                    <a:lstStyle/>
                    <a:p>
                      <a:pPr marL="0" lvl="0" indent="0" algn="l" rtl="0">
                        <a:spcBef>
                          <a:spcPts val="0"/>
                        </a:spcBef>
                        <a:spcAft>
                          <a:spcPts val="0"/>
                        </a:spcAft>
                        <a:buNone/>
                      </a:pPr>
                      <a:r>
                        <a:rPr lang="en" sz="1000">
                          <a:solidFill>
                            <a:schemeClr val="lt1"/>
                          </a:solidFill>
                        </a:rPr>
                        <a:t>WEP/WPAPSW WPAL</a:t>
                      </a:r>
                      <a:endParaRPr sz="1000">
                        <a:solidFill>
                          <a:schemeClr val="lt1"/>
                        </a:solidFill>
                      </a:endParaRPr>
                    </a:p>
                  </a:txBody>
                  <a:tcPr marL="91425" marR="91425" marT="91425" marB="91425"/>
                </a:tc>
                <a:tc>
                  <a:txBody>
                    <a:bodyPr/>
                    <a:lstStyle/>
                    <a:p>
                      <a:pPr marL="0" lvl="0" indent="0" algn="l" rtl="0">
                        <a:spcBef>
                          <a:spcPts val="0"/>
                        </a:spcBef>
                        <a:spcAft>
                          <a:spcPts val="0"/>
                        </a:spcAft>
                        <a:buNone/>
                      </a:pPr>
                      <a:r>
                        <a:rPr lang="en" sz="1000">
                          <a:solidFill>
                            <a:schemeClr val="lt1"/>
                          </a:solidFill>
                        </a:rPr>
                        <a:t>Wired and Wireless</a:t>
                      </a:r>
                      <a:endParaRPr sz="1000">
                        <a:solidFill>
                          <a:schemeClr val="lt1"/>
                        </a:solidFill>
                      </a:endParaRPr>
                    </a:p>
                  </a:txBody>
                  <a:tcPr marL="91425" marR="91425" marT="91425" marB="91425"/>
                </a:tc>
                <a:tc>
                  <a:txBody>
                    <a:bodyPr/>
                    <a:lstStyle/>
                    <a:p>
                      <a:pPr marL="0" lvl="0" indent="0" algn="l" rtl="0">
                        <a:spcBef>
                          <a:spcPts val="0"/>
                        </a:spcBef>
                        <a:spcAft>
                          <a:spcPts val="0"/>
                        </a:spcAft>
                        <a:buNone/>
                      </a:pPr>
                      <a:r>
                        <a:rPr lang="en" sz="1000">
                          <a:solidFill>
                            <a:schemeClr val="lt1"/>
                          </a:solidFill>
                        </a:rPr>
                        <a:t>Less CE</a:t>
                      </a:r>
                      <a:endParaRPr sz="1000">
                        <a:solidFill>
                          <a:schemeClr val="lt1"/>
                        </a:solidFill>
                      </a:endParaRPr>
                    </a:p>
                  </a:txBody>
                  <a:tcPr marL="91425" marR="91425" marT="91425" marB="91425"/>
                </a:tc>
                <a:extLst>
                  <a:ext uri="{0D108BD9-81ED-4DB2-BD59-A6C34878D82A}">
                    <a16:rowId xmlns:a16="http://schemas.microsoft.com/office/drawing/2014/main" val="10007"/>
                  </a:ext>
                </a:extLst>
              </a:tr>
              <a:tr h="310950">
                <a:tc>
                  <a:txBody>
                    <a:bodyPr/>
                    <a:lstStyle/>
                    <a:p>
                      <a:pPr marL="0" lvl="0" indent="0" algn="l" rtl="0">
                        <a:spcBef>
                          <a:spcPts val="0"/>
                        </a:spcBef>
                        <a:spcAft>
                          <a:spcPts val="0"/>
                        </a:spcAft>
                        <a:buNone/>
                      </a:pPr>
                      <a:r>
                        <a:rPr lang="en" sz="1000">
                          <a:solidFill>
                            <a:schemeClr val="lt1"/>
                          </a:solidFill>
                        </a:rPr>
                        <a:t>8</a:t>
                      </a:r>
                      <a:endParaRPr sz="1000">
                        <a:solidFill>
                          <a:schemeClr val="lt1"/>
                        </a:solidFill>
                      </a:endParaRPr>
                    </a:p>
                  </a:txBody>
                  <a:tcPr marL="91425" marR="91425" marT="91425" marB="91425"/>
                </a:tc>
                <a:tc>
                  <a:txBody>
                    <a:bodyPr/>
                    <a:lstStyle/>
                    <a:p>
                      <a:pPr marL="0" lvl="0" indent="0" algn="l" rtl="0">
                        <a:spcBef>
                          <a:spcPts val="0"/>
                        </a:spcBef>
                        <a:spcAft>
                          <a:spcPts val="0"/>
                        </a:spcAft>
                        <a:buNone/>
                      </a:pPr>
                      <a:r>
                        <a:rPr lang="en" sz="1000">
                          <a:solidFill>
                            <a:schemeClr val="lt1"/>
                          </a:solidFill>
                        </a:rPr>
                        <a:t>Star</a:t>
                      </a:r>
                      <a:endParaRPr sz="1000">
                        <a:solidFill>
                          <a:schemeClr val="lt1"/>
                        </a:solidFill>
                      </a:endParaRPr>
                    </a:p>
                  </a:txBody>
                  <a:tcPr marL="91425" marR="91425" marT="91425" marB="91425"/>
                </a:tc>
                <a:tc>
                  <a:txBody>
                    <a:bodyPr/>
                    <a:lstStyle/>
                    <a:p>
                      <a:pPr marL="0" lvl="0" indent="0" algn="l" rtl="0">
                        <a:spcBef>
                          <a:spcPts val="0"/>
                        </a:spcBef>
                        <a:spcAft>
                          <a:spcPts val="0"/>
                        </a:spcAft>
                        <a:buNone/>
                      </a:pPr>
                      <a:r>
                        <a:rPr lang="en" sz="1000">
                          <a:solidFill>
                            <a:schemeClr val="lt1"/>
                          </a:solidFill>
                        </a:rPr>
                        <a:t>No</a:t>
                      </a:r>
                      <a:endParaRPr sz="1000">
                        <a:solidFill>
                          <a:schemeClr val="lt1"/>
                        </a:solidFill>
                      </a:endParaRPr>
                    </a:p>
                  </a:txBody>
                  <a:tcPr marL="91425" marR="91425" marT="91425" marB="91425"/>
                </a:tc>
                <a:tc>
                  <a:txBody>
                    <a:bodyPr/>
                    <a:lstStyle/>
                    <a:p>
                      <a:pPr marL="0" lvl="0" indent="0" algn="l" rtl="0">
                        <a:spcBef>
                          <a:spcPts val="0"/>
                        </a:spcBef>
                        <a:spcAft>
                          <a:spcPts val="0"/>
                        </a:spcAft>
                        <a:buNone/>
                      </a:pPr>
                      <a:r>
                        <a:rPr lang="en" sz="1000">
                          <a:solidFill>
                            <a:schemeClr val="lt1"/>
                          </a:solidFill>
                        </a:rPr>
                        <a:t>Wired</a:t>
                      </a:r>
                      <a:endParaRPr sz="1000">
                        <a:solidFill>
                          <a:schemeClr val="lt1"/>
                        </a:solidFill>
                      </a:endParaRPr>
                    </a:p>
                  </a:txBody>
                  <a:tcPr marL="91425" marR="91425" marT="91425" marB="91425"/>
                </a:tc>
                <a:tc>
                  <a:txBody>
                    <a:bodyPr/>
                    <a:lstStyle/>
                    <a:p>
                      <a:pPr marL="0" lvl="0" indent="0" algn="l" rtl="0">
                        <a:spcBef>
                          <a:spcPts val="0"/>
                        </a:spcBef>
                        <a:spcAft>
                          <a:spcPts val="0"/>
                        </a:spcAft>
                        <a:buNone/>
                      </a:pPr>
                      <a:r>
                        <a:rPr lang="en" sz="1000" dirty="0">
                          <a:solidFill>
                            <a:schemeClr val="lt1"/>
                          </a:solidFill>
                        </a:rPr>
                        <a:t>No</a:t>
                      </a:r>
                      <a:endParaRPr sz="1000" dirty="0">
                        <a:solidFill>
                          <a:schemeClr val="lt1"/>
                        </a:solidFill>
                      </a:endParaRPr>
                    </a:p>
                  </a:txBody>
                  <a:tcPr marL="91425" marR="91425" marT="91425" marB="91425"/>
                </a:tc>
                <a:extLst>
                  <a:ext uri="{0D108BD9-81ED-4DB2-BD59-A6C34878D82A}">
                    <a16:rowId xmlns:a16="http://schemas.microsoft.com/office/drawing/2014/main" val="10008"/>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7"/>
          <p:cNvSpPr txBox="1">
            <a:spLocks noGrp="1"/>
          </p:cNvSpPr>
          <p:nvPr>
            <p:ph type="title"/>
          </p:nvPr>
        </p:nvSpPr>
        <p:spPr>
          <a:xfrm>
            <a:off x="1270075" y="27030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t>Architecture diagram and implementation</a:t>
            </a:r>
            <a:endParaRPr b="1" dirty="0"/>
          </a:p>
        </p:txBody>
      </p:sp>
      <p:pic>
        <p:nvPicPr>
          <p:cNvPr id="160" name="Google Shape;160;p17"/>
          <p:cNvPicPr preferRelativeResize="0"/>
          <p:nvPr/>
        </p:nvPicPr>
        <p:blipFill>
          <a:blip r:embed="rId3"/>
          <a:srcRect/>
          <a:stretch/>
        </p:blipFill>
        <p:spPr>
          <a:xfrm>
            <a:off x="205750" y="1446835"/>
            <a:ext cx="4314900" cy="3020728"/>
          </a:xfrm>
          <a:prstGeom prst="rect">
            <a:avLst/>
          </a:prstGeom>
          <a:noFill/>
          <a:ln>
            <a:noFill/>
          </a:ln>
        </p:spPr>
      </p:pic>
      <p:sp>
        <p:nvSpPr>
          <p:cNvPr id="161" name="Google Shape;161;p17"/>
          <p:cNvSpPr txBox="1"/>
          <p:nvPr/>
        </p:nvSpPr>
        <p:spPr>
          <a:xfrm>
            <a:off x="4520650" y="738650"/>
            <a:ext cx="4314900" cy="4187783"/>
          </a:xfrm>
          <a:prstGeom prst="rect">
            <a:avLst/>
          </a:prstGeom>
          <a:noFill/>
          <a:ln>
            <a:noFill/>
          </a:ln>
        </p:spPr>
        <p:txBody>
          <a:bodyPr spcFirstLastPara="1" wrap="square" lIns="91425" tIns="91425" rIns="91425" bIns="91425" anchor="t" anchorCtr="0">
            <a:spAutoFit/>
          </a:bodyPr>
          <a:lstStyle/>
          <a:p>
            <a:pPr marL="228600" lvl="0" indent="0" algn="l" rtl="0">
              <a:spcBef>
                <a:spcPts val="295"/>
              </a:spcBef>
              <a:spcAft>
                <a:spcPts val="0"/>
              </a:spcAft>
              <a:buNone/>
            </a:pPr>
            <a:r>
              <a:rPr lang="en" sz="1700" dirty="0">
                <a:solidFill>
                  <a:schemeClr val="lt1"/>
                </a:solidFill>
                <a:latin typeface="Times New Roman"/>
                <a:ea typeface="Times New Roman"/>
                <a:cs typeface="Times New Roman"/>
                <a:sym typeface="Times New Roman"/>
              </a:rPr>
              <a:t>Implementation – Cisco Packet Tracer:</a:t>
            </a:r>
            <a:endParaRPr sz="1700" dirty="0">
              <a:solidFill>
                <a:schemeClr val="lt1"/>
              </a:solidFill>
              <a:latin typeface="Times New Roman"/>
              <a:ea typeface="Times New Roman"/>
              <a:cs typeface="Times New Roman"/>
              <a:sym typeface="Times New Roman"/>
            </a:endParaRPr>
          </a:p>
          <a:p>
            <a:pPr marL="215900" marR="356235" lvl="0" indent="0" algn="just" rtl="0">
              <a:lnSpc>
                <a:spcPct val="107916"/>
              </a:lnSpc>
              <a:spcBef>
                <a:spcPts val="440"/>
              </a:spcBef>
              <a:spcAft>
                <a:spcPts val="0"/>
              </a:spcAft>
              <a:buNone/>
            </a:pPr>
            <a:r>
              <a:rPr lang="en" sz="1700" dirty="0">
                <a:solidFill>
                  <a:schemeClr val="lt1"/>
                </a:solidFill>
                <a:latin typeface="Times New Roman"/>
                <a:ea typeface="Times New Roman"/>
                <a:cs typeface="Times New Roman"/>
                <a:sym typeface="Times New Roman"/>
              </a:rPr>
              <a:t>For implementing this bank prototype, we have used Router-PT which have serial ports, So that it will be easy for us to connect to 6 branches and we have also used 2960-24TT switches all over the network to connect to various campuses among the cities which are then interconnected to the servers and users. All the serial ports are assigned with IP addresses so they can be recognized between the cities without confusion.</a:t>
            </a:r>
            <a:endParaRPr sz="1700" dirty="0">
              <a:solidFill>
                <a:schemeClr val="lt1"/>
              </a:solidFill>
              <a:latin typeface="Times New Roman"/>
              <a:ea typeface="Times New Roman"/>
              <a:cs typeface="Times New Roman"/>
              <a:sym typeface="Times New Roman"/>
            </a:endParaRPr>
          </a:p>
          <a:p>
            <a:pPr marL="0" lvl="0" indent="0" algn="l" rtl="0">
              <a:spcBef>
                <a:spcPts val="0"/>
              </a:spcBef>
              <a:spcAft>
                <a:spcPts val="0"/>
              </a:spcAft>
              <a:buNone/>
            </a:pPr>
            <a:endParaRPr sz="1700" dirty="0">
              <a:solidFill>
                <a:schemeClr val="lt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8"/>
          <p:cNvSpPr txBox="1">
            <a:spLocks noGrp="1"/>
          </p:cNvSpPr>
          <p:nvPr>
            <p:ph type="title"/>
          </p:nvPr>
        </p:nvSpPr>
        <p:spPr>
          <a:xfrm>
            <a:off x="923200" y="660450"/>
            <a:ext cx="4288800" cy="914100"/>
          </a:xfrm>
          <a:prstGeom prst="rect">
            <a:avLst/>
          </a:prstGeom>
        </p:spPr>
        <p:txBody>
          <a:bodyPr spcFirstLastPara="1" wrap="square" lIns="91425" tIns="91425" rIns="91425" bIns="91425" anchor="t" anchorCtr="0">
            <a:normAutofit/>
          </a:bodyPr>
          <a:lstStyle/>
          <a:p>
            <a:pPr marL="426085" lvl="0" indent="0" algn="l" rtl="0">
              <a:spcBef>
                <a:spcPts val="0"/>
              </a:spcBef>
              <a:spcAft>
                <a:spcPts val="0"/>
              </a:spcAft>
              <a:buNone/>
            </a:pPr>
            <a:r>
              <a:rPr lang="en-US" sz="1700" b="1" dirty="0">
                <a:latin typeface="Times New Roman"/>
                <a:ea typeface="Times New Roman"/>
                <a:cs typeface="Times New Roman"/>
                <a:sym typeface="Times New Roman"/>
              </a:rPr>
              <a:t>Sana'a</a:t>
            </a:r>
            <a:r>
              <a:rPr lang="en" sz="1700" b="1" dirty="0">
                <a:latin typeface="Times New Roman"/>
                <a:ea typeface="Times New Roman"/>
                <a:cs typeface="Times New Roman"/>
                <a:sym typeface="Times New Roman"/>
              </a:rPr>
              <a:t> – Network Topology</a:t>
            </a:r>
            <a:endParaRPr sz="1700" b="1" dirty="0">
              <a:latin typeface="Times New Roman"/>
              <a:ea typeface="Times New Roman"/>
              <a:cs typeface="Times New Roman"/>
              <a:sym typeface="Times New Roman"/>
            </a:endParaRPr>
          </a:p>
        </p:txBody>
      </p:sp>
      <p:pic>
        <p:nvPicPr>
          <p:cNvPr id="167" name="Google Shape;167;p18"/>
          <p:cNvPicPr preferRelativeResize="0"/>
          <p:nvPr/>
        </p:nvPicPr>
        <p:blipFill>
          <a:blip r:embed="rId3"/>
          <a:srcRect/>
          <a:stretch/>
        </p:blipFill>
        <p:spPr>
          <a:xfrm>
            <a:off x="519600" y="1460250"/>
            <a:ext cx="4411215" cy="2914650"/>
          </a:xfrm>
          <a:prstGeom prst="rect">
            <a:avLst/>
          </a:prstGeom>
          <a:noFill/>
          <a:ln>
            <a:noFill/>
          </a:ln>
        </p:spPr>
      </p:pic>
      <p:sp>
        <p:nvSpPr>
          <p:cNvPr id="168" name="Google Shape;168;p18"/>
          <p:cNvSpPr txBox="1">
            <a:spLocks noGrp="1"/>
          </p:cNvSpPr>
          <p:nvPr>
            <p:ph type="title"/>
          </p:nvPr>
        </p:nvSpPr>
        <p:spPr>
          <a:xfrm>
            <a:off x="5097780" y="660450"/>
            <a:ext cx="3899995" cy="799800"/>
          </a:xfrm>
          <a:prstGeom prst="rect">
            <a:avLst/>
          </a:prstGeom>
        </p:spPr>
        <p:txBody>
          <a:bodyPr spcFirstLastPara="1" wrap="square" lIns="91425" tIns="91425" rIns="91425" bIns="91425" anchor="t" anchorCtr="0">
            <a:normAutofit/>
          </a:bodyPr>
          <a:lstStyle/>
          <a:p>
            <a:pPr marL="426085" lvl="0" indent="0" algn="l" rtl="0">
              <a:spcBef>
                <a:spcPts val="0"/>
              </a:spcBef>
              <a:spcAft>
                <a:spcPts val="0"/>
              </a:spcAft>
              <a:buNone/>
            </a:pPr>
            <a:r>
              <a:rPr lang="en-US" sz="1700" b="1" dirty="0">
                <a:latin typeface="Times New Roman"/>
                <a:ea typeface="Times New Roman"/>
                <a:cs typeface="Times New Roman"/>
                <a:sym typeface="Times New Roman"/>
              </a:rPr>
              <a:t>Al-</a:t>
            </a:r>
            <a:r>
              <a:rPr lang="en-US" sz="1700" b="1" dirty="0" err="1">
                <a:latin typeface="Times New Roman"/>
                <a:ea typeface="Times New Roman"/>
                <a:cs typeface="Times New Roman"/>
                <a:sym typeface="Times New Roman"/>
              </a:rPr>
              <a:t>Hudaydah</a:t>
            </a:r>
            <a:r>
              <a:rPr lang="en" sz="1700" b="1" dirty="0">
                <a:latin typeface="Times New Roman"/>
                <a:ea typeface="Times New Roman"/>
                <a:cs typeface="Times New Roman"/>
                <a:sym typeface="Times New Roman"/>
              </a:rPr>
              <a:t> – Network Topology</a:t>
            </a:r>
            <a:r>
              <a:rPr lang="en" sz="1300" b="1" dirty="0">
                <a:solidFill>
                  <a:srgbClr val="000000"/>
                </a:solidFill>
                <a:latin typeface="Times New Roman"/>
                <a:ea typeface="Times New Roman"/>
                <a:cs typeface="Times New Roman"/>
                <a:sym typeface="Times New Roman"/>
              </a:rPr>
              <a:t>:</a:t>
            </a:r>
            <a:endParaRPr dirty="0"/>
          </a:p>
        </p:txBody>
      </p:sp>
      <p:pic>
        <p:nvPicPr>
          <p:cNvPr id="169" name="Google Shape;169;p18"/>
          <p:cNvPicPr preferRelativeResize="0"/>
          <p:nvPr/>
        </p:nvPicPr>
        <p:blipFill>
          <a:blip r:embed="rId4"/>
          <a:srcRect/>
          <a:stretch/>
        </p:blipFill>
        <p:spPr>
          <a:xfrm>
            <a:off x="5334415" y="1460250"/>
            <a:ext cx="3404471" cy="2914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9"/>
          <p:cNvSpPr txBox="1">
            <a:spLocks noGrp="1"/>
          </p:cNvSpPr>
          <p:nvPr>
            <p:ph type="title"/>
          </p:nvPr>
        </p:nvSpPr>
        <p:spPr>
          <a:xfrm>
            <a:off x="924200" y="708075"/>
            <a:ext cx="3717000" cy="914100"/>
          </a:xfrm>
          <a:prstGeom prst="rect">
            <a:avLst/>
          </a:prstGeom>
        </p:spPr>
        <p:txBody>
          <a:bodyPr spcFirstLastPara="1" wrap="square" lIns="91425" tIns="91425" rIns="91425" bIns="91425" anchor="t" anchorCtr="0">
            <a:normAutofit/>
          </a:bodyPr>
          <a:lstStyle/>
          <a:p>
            <a:pPr marL="426085" lvl="0" indent="0" algn="l" rtl="0">
              <a:spcBef>
                <a:spcPts val="0"/>
              </a:spcBef>
              <a:spcAft>
                <a:spcPts val="0"/>
              </a:spcAft>
              <a:buNone/>
            </a:pPr>
            <a:r>
              <a:rPr lang="en-US" sz="1700" b="1" dirty="0">
                <a:latin typeface="Times New Roman"/>
                <a:ea typeface="Times New Roman"/>
                <a:cs typeface="Times New Roman"/>
                <a:sym typeface="Times New Roman"/>
              </a:rPr>
              <a:t>Ibb</a:t>
            </a:r>
            <a:r>
              <a:rPr lang="en" sz="1700" b="1" dirty="0">
                <a:latin typeface="Times New Roman"/>
                <a:ea typeface="Times New Roman"/>
                <a:cs typeface="Times New Roman"/>
                <a:sym typeface="Times New Roman"/>
              </a:rPr>
              <a:t> – Network Topology</a:t>
            </a:r>
            <a:endParaRPr sz="1700" b="1" dirty="0">
              <a:latin typeface="Times New Roman"/>
              <a:ea typeface="Times New Roman"/>
              <a:cs typeface="Times New Roman"/>
              <a:sym typeface="Times New Roman"/>
            </a:endParaRPr>
          </a:p>
        </p:txBody>
      </p:sp>
      <p:pic>
        <p:nvPicPr>
          <p:cNvPr id="175" name="Google Shape;175;p19"/>
          <p:cNvPicPr preferRelativeResize="0"/>
          <p:nvPr/>
        </p:nvPicPr>
        <p:blipFill>
          <a:blip r:embed="rId3"/>
          <a:srcRect/>
          <a:stretch/>
        </p:blipFill>
        <p:spPr>
          <a:xfrm>
            <a:off x="924200" y="1622175"/>
            <a:ext cx="3647800" cy="2958975"/>
          </a:xfrm>
          <a:prstGeom prst="rect">
            <a:avLst/>
          </a:prstGeom>
          <a:noFill/>
          <a:ln>
            <a:noFill/>
          </a:ln>
        </p:spPr>
      </p:pic>
      <p:sp>
        <p:nvSpPr>
          <p:cNvPr id="176" name="Google Shape;176;p19"/>
          <p:cNvSpPr txBox="1"/>
          <p:nvPr/>
        </p:nvSpPr>
        <p:spPr>
          <a:xfrm>
            <a:off x="4927313" y="708075"/>
            <a:ext cx="3811200" cy="446400"/>
          </a:xfrm>
          <a:prstGeom prst="rect">
            <a:avLst/>
          </a:prstGeom>
          <a:noFill/>
          <a:ln>
            <a:noFill/>
          </a:ln>
        </p:spPr>
        <p:txBody>
          <a:bodyPr spcFirstLastPara="1" wrap="square" lIns="91425" tIns="91425" rIns="91425" bIns="91425" anchor="ctr" anchorCtr="0">
            <a:spAutoFit/>
          </a:bodyPr>
          <a:lstStyle/>
          <a:p>
            <a:pPr marL="426085" marR="0" lvl="0" indent="0" algn="l" rtl="0">
              <a:lnSpc>
                <a:spcPct val="100000"/>
              </a:lnSpc>
              <a:spcBef>
                <a:spcPts val="0"/>
              </a:spcBef>
              <a:spcAft>
                <a:spcPts val="0"/>
              </a:spcAft>
              <a:buNone/>
            </a:pPr>
            <a:r>
              <a:rPr lang="en-US" sz="1700" b="1" dirty="0">
                <a:solidFill>
                  <a:schemeClr val="lt1"/>
                </a:solidFill>
                <a:latin typeface="Times New Roman"/>
                <a:ea typeface="Times New Roman"/>
                <a:cs typeface="Times New Roman"/>
                <a:sym typeface="Times New Roman"/>
              </a:rPr>
              <a:t>Dhamar</a:t>
            </a:r>
            <a:r>
              <a:rPr lang="en" sz="1700" b="1" dirty="0">
                <a:solidFill>
                  <a:schemeClr val="lt1"/>
                </a:solidFill>
                <a:latin typeface="Times New Roman"/>
                <a:ea typeface="Times New Roman"/>
                <a:cs typeface="Times New Roman"/>
                <a:sym typeface="Times New Roman"/>
              </a:rPr>
              <a:t> – Network Topology</a:t>
            </a:r>
            <a:endParaRPr sz="1700" b="1" dirty="0">
              <a:solidFill>
                <a:schemeClr val="lt1"/>
              </a:solidFill>
              <a:latin typeface="Times New Roman"/>
              <a:ea typeface="Times New Roman"/>
              <a:cs typeface="Times New Roman"/>
              <a:sym typeface="Times New Roman"/>
            </a:endParaRPr>
          </a:p>
        </p:txBody>
      </p:sp>
      <p:pic>
        <p:nvPicPr>
          <p:cNvPr id="177" name="Google Shape;177;p19"/>
          <p:cNvPicPr preferRelativeResize="0"/>
          <p:nvPr/>
        </p:nvPicPr>
        <p:blipFill>
          <a:blip r:embed="rId4"/>
          <a:srcRect/>
          <a:stretch/>
        </p:blipFill>
        <p:spPr>
          <a:xfrm>
            <a:off x="5090713" y="1581025"/>
            <a:ext cx="3647800" cy="3041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0"/>
          <p:cNvSpPr txBox="1">
            <a:spLocks noGrp="1"/>
          </p:cNvSpPr>
          <p:nvPr>
            <p:ph type="title"/>
          </p:nvPr>
        </p:nvSpPr>
        <p:spPr>
          <a:xfrm>
            <a:off x="852100" y="708925"/>
            <a:ext cx="3886400" cy="914100"/>
          </a:xfrm>
          <a:prstGeom prst="rect">
            <a:avLst/>
          </a:prstGeom>
        </p:spPr>
        <p:txBody>
          <a:bodyPr spcFirstLastPara="1" wrap="square" lIns="91425" tIns="91425" rIns="91425" bIns="91425" anchor="t" anchorCtr="0">
            <a:normAutofit/>
          </a:bodyPr>
          <a:lstStyle/>
          <a:p>
            <a:pPr marL="426085" marR="0" lvl="0" indent="0" algn="l" rtl="0">
              <a:lnSpc>
                <a:spcPct val="100000"/>
              </a:lnSpc>
              <a:spcBef>
                <a:spcPts val="0"/>
              </a:spcBef>
              <a:spcAft>
                <a:spcPts val="0"/>
              </a:spcAft>
              <a:buNone/>
            </a:pPr>
            <a:r>
              <a:rPr lang="en-US" sz="1700" b="1" dirty="0">
                <a:latin typeface="Times New Roman"/>
                <a:ea typeface="Times New Roman"/>
                <a:cs typeface="Times New Roman"/>
                <a:sym typeface="Times New Roman"/>
              </a:rPr>
              <a:t>Hadhramaut</a:t>
            </a:r>
            <a:r>
              <a:rPr lang="en" sz="1700" b="1" dirty="0">
                <a:latin typeface="Times New Roman"/>
                <a:ea typeface="Times New Roman"/>
                <a:cs typeface="Times New Roman"/>
                <a:sym typeface="Times New Roman"/>
              </a:rPr>
              <a:t> – Network Topology</a:t>
            </a:r>
            <a:endParaRPr sz="1700" b="1" dirty="0">
              <a:latin typeface="Times New Roman"/>
              <a:ea typeface="Times New Roman"/>
              <a:cs typeface="Times New Roman"/>
              <a:sym typeface="Times New Roman"/>
            </a:endParaRPr>
          </a:p>
        </p:txBody>
      </p:sp>
      <p:pic>
        <p:nvPicPr>
          <p:cNvPr id="183" name="Google Shape;183;p20"/>
          <p:cNvPicPr preferRelativeResize="0"/>
          <p:nvPr/>
        </p:nvPicPr>
        <p:blipFill>
          <a:blip r:embed="rId3"/>
          <a:srcRect/>
          <a:stretch/>
        </p:blipFill>
        <p:spPr>
          <a:xfrm>
            <a:off x="964501" y="1485850"/>
            <a:ext cx="3607500" cy="3060950"/>
          </a:xfrm>
          <a:prstGeom prst="rect">
            <a:avLst/>
          </a:prstGeom>
          <a:noFill/>
          <a:ln>
            <a:noFill/>
          </a:ln>
        </p:spPr>
      </p:pic>
      <p:sp>
        <p:nvSpPr>
          <p:cNvPr id="184" name="Google Shape;184;p20"/>
          <p:cNvSpPr txBox="1">
            <a:spLocks noGrp="1"/>
          </p:cNvSpPr>
          <p:nvPr>
            <p:ph type="title"/>
          </p:nvPr>
        </p:nvSpPr>
        <p:spPr>
          <a:xfrm>
            <a:off x="4738500" y="708925"/>
            <a:ext cx="3441000" cy="914100"/>
          </a:xfrm>
          <a:prstGeom prst="rect">
            <a:avLst/>
          </a:prstGeom>
        </p:spPr>
        <p:txBody>
          <a:bodyPr spcFirstLastPara="1" wrap="square" lIns="91425" tIns="91425" rIns="91425" bIns="91425" anchor="t" anchorCtr="0">
            <a:normAutofit/>
          </a:bodyPr>
          <a:lstStyle/>
          <a:p>
            <a:pPr marL="426085" marR="0" lvl="0" indent="0" algn="l" rtl="0">
              <a:lnSpc>
                <a:spcPct val="100000"/>
              </a:lnSpc>
              <a:spcBef>
                <a:spcPts val="0"/>
              </a:spcBef>
              <a:spcAft>
                <a:spcPts val="0"/>
              </a:spcAft>
              <a:buNone/>
            </a:pPr>
            <a:r>
              <a:rPr lang="en-US" sz="1700" b="1" dirty="0">
                <a:latin typeface="Times New Roman"/>
                <a:ea typeface="Times New Roman"/>
                <a:cs typeface="Times New Roman"/>
                <a:sym typeface="Times New Roman"/>
              </a:rPr>
              <a:t>Aden</a:t>
            </a:r>
            <a:r>
              <a:rPr lang="en" sz="1700" b="1" dirty="0">
                <a:latin typeface="Times New Roman"/>
                <a:ea typeface="Times New Roman"/>
                <a:cs typeface="Times New Roman"/>
                <a:sym typeface="Times New Roman"/>
              </a:rPr>
              <a:t> – Network Topology</a:t>
            </a:r>
            <a:endParaRPr sz="1700" b="1" dirty="0">
              <a:latin typeface="Times New Roman"/>
              <a:ea typeface="Times New Roman"/>
              <a:cs typeface="Times New Roman"/>
              <a:sym typeface="Times New Roman"/>
            </a:endParaRPr>
          </a:p>
        </p:txBody>
      </p:sp>
      <p:pic>
        <p:nvPicPr>
          <p:cNvPr id="185" name="Google Shape;185;p20"/>
          <p:cNvPicPr preferRelativeResize="0"/>
          <p:nvPr/>
        </p:nvPicPr>
        <p:blipFill>
          <a:blip r:embed="rId4"/>
          <a:srcRect/>
          <a:stretch/>
        </p:blipFill>
        <p:spPr>
          <a:xfrm>
            <a:off x="5323600" y="1485850"/>
            <a:ext cx="3441000" cy="3060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1"/>
          <p:cNvSpPr txBox="1">
            <a:spLocks noGrp="1"/>
          </p:cNvSpPr>
          <p:nvPr>
            <p:ph type="title"/>
          </p:nvPr>
        </p:nvSpPr>
        <p:spPr>
          <a:xfrm>
            <a:off x="1228900" y="160575"/>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t>Output Screenshot</a:t>
            </a:r>
            <a:endParaRPr b="1" dirty="0"/>
          </a:p>
        </p:txBody>
      </p:sp>
      <p:pic>
        <p:nvPicPr>
          <p:cNvPr id="191" name="Google Shape;191;p21"/>
          <p:cNvPicPr preferRelativeResize="0"/>
          <p:nvPr/>
        </p:nvPicPr>
        <p:blipFill>
          <a:blip r:embed="rId3">
            <a:alphaModFix/>
          </a:blip>
          <a:stretch>
            <a:fillRect/>
          </a:stretch>
        </p:blipFill>
        <p:spPr>
          <a:xfrm>
            <a:off x="1318275" y="658400"/>
            <a:ext cx="4744200" cy="4331575"/>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577</Words>
  <Application>Microsoft Office PowerPoint</Application>
  <PresentationFormat>On-screen Show (16:9)</PresentationFormat>
  <Paragraphs>72</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Lato</vt:lpstr>
      <vt:lpstr>Times New Roman</vt:lpstr>
      <vt:lpstr>Montserrat</vt:lpstr>
      <vt:lpstr>Arial</vt:lpstr>
      <vt:lpstr>Focus</vt:lpstr>
      <vt:lpstr>Network Design Proposal For Bank</vt:lpstr>
      <vt:lpstr>Abstract</vt:lpstr>
      <vt:lpstr> Introduction</vt:lpstr>
      <vt:lpstr>Literature Survey </vt:lpstr>
      <vt:lpstr>Architecture diagram and implementation</vt:lpstr>
      <vt:lpstr>Sana'a – Network Topology</vt:lpstr>
      <vt:lpstr>Ibb – Network Topology</vt:lpstr>
      <vt:lpstr>Hadhramaut – Network Topology</vt:lpstr>
      <vt:lpstr>Output Screenshot</vt:lpstr>
      <vt:lpstr>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Design Proposal For Bank</dc:title>
  <cp:lastModifiedBy>AS Alahdal</cp:lastModifiedBy>
  <cp:revision>1</cp:revision>
  <dcterms:modified xsi:type="dcterms:W3CDTF">2024-02-13T22:55:51Z</dcterms:modified>
</cp:coreProperties>
</file>