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6"/>
  </p:notesMasterIdLst>
  <p:sldIdLst>
    <p:sldId id="256" r:id="rId2"/>
    <p:sldId id="257" r:id="rId3"/>
    <p:sldId id="258" r:id="rId4"/>
    <p:sldId id="259" r:id="rId5"/>
    <p:sldId id="280" r:id="rId6"/>
    <p:sldId id="260" r:id="rId7"/>
    <p:sldId id="261" r:id="rId8"/>
    <p:sldId id="262" r:id="rId9"/>
    <p:sldId id="263" r:id="rId10"/>
    <p:sldId id="264" r:id="rId11"/>
    <p:sldId id="265" r:id="rId12"/>
    <p:sldId id="266" r:id="rId13"/>
    <p:sldId id="267" r:id="rId14"/>
    <p:sldId id="274" r:id="rId15"/>
    <p:sldId id="275" r:id="rId16"/>
    <p:sldId id="276" r:id="rId17"/>
    <p:sldId id="277" r:id="rId18"/>
    <p:sldId id="278" r:id="rId19"/>
    <p:sldId id="269" r:id="rId20"/>
    <p:sldId id="270" r:id="rId21"/>
    <p:sldId id="271" r:id="rId22"/>
    <p:sldId id="281" r:id="rId23"/>
    <p:sldId id="272" r:id="rId24"/>
    <p:sldId id="273" r:id="rId25"/>
  </p:sldIdLst>
  <p:sldSz cx="18288000" cy="10287000"/>
  <p:notesSz cx="6858000" cy="9144000"/>
  <p:embeddedFontLst>
    <p:embeddedFont>
      <p:font typeface="Montserrat Classic Bold" charset="0"/>
      <p:bold r:id="rId27"/>
    </p:embeddedFont>
    <p:embeddedFont>
      <p:font typeface="Calibri" pitchFamily="34" charset="0"/>
      <p:regular r:id="rId28"/>
      <p:bold r:id="rId29"/>
      <p:italic r:id="rId30"/>
      <p:boldItalic r:id="rId31"/>
    </p:embeddedFont>
    <p:embeddedFont>
      <p:font typeface="Montserrat Semi-Bold" charset="0"/>
      <p:bold r:id="rId32"/>
    </p:embeddedFont>
    <p:embeddedFont>
      <p:font typeface="Montserrat Classic" charset="0"/>
      <p:regular r:id="rId33"/>
    </p:embeddedFont>
    <p:embeddedFont>
      <p:font typeface="Arimo" charset="0"/>
      <p:regular r:id="rId34"/>
    </p:embeddedFont>
    <p:embeddedFont>
      <p:font typeface="Century Gothic" pitchFamily="34" charset="0"/>
      <p:regular r:id="rId35"/>
      <p:bold r:id="rId36"/>
      <p:italic r:id="rId37"/>
      <p:boldItalic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06" autoAdjust="0"/>
    <p:restoredTop sz="94622" autoAdjust="0"/>
  </p:normalViewPr>
  <p:slideViewPr>
    <p:cSldViewPr>
      <p:cViewPr varScale="1">
        <p:scale>
          <a:sx n="46" d="100"/>
          <a:sy n="46" d="100"/>
        </p:scale>
        <p:origin x="-79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pPr/>
              <a:t>5/4/2023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3.png"/><Relationship Id="rId4" Type="http://schemas.openxmlformats.org/officeDocument/2006/relationships/image" Target="../media/image1.svg"/></Relationships>
</file>

<file path=ppt/slides/_rels/slide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gif"/><Relationship Id="rId5" Type="http://schemas.openxmlformats.org/officeDocument/2006/relationships/image" Target="../media/image4.sv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4.sv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4.sv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2.jpeg"/><Relationship Id="rId5" Type="http://schemas.openxmlformats.org/officeDocument/2006/relationships/image" Target="../media/image3.sv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1.sv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5.png"/><Relationship Id="rId4" Type="http://schemas.openxmlformats.org/officeDocument/2006/relationships/image" Target="../media/image1.svg"/></Relationships>
</file>

<file path=ppt/slides/_rels/slide2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svg"/><Relationship Id="rId7" Type="http://schemas.openxmlformats.org/officeDocument/2006/relationships/hyperlink" Target="https://www.researchgate.net/publication/220307975_Offline_signature_recognition_using_neural_networks_approach" TargetMode="Externa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hyperlink" Target="https://www.researchgate.net/publication/351322176_A_Review_-_Signature_Verification_System_Using_Deep_Learning_A_Challenging_Problem" TargetMode="External"/><Relationship Id="rId5" Type="http://schemas.openxmlformats.org/officeDocument/2006/relationships/image" Target="../media/image3.sv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hyperlink" Target="https://www.researchgate.net/publication/351322176_A_Review_-_Signature_Verification_System_Using_Deep_Learning_A_Challenging_Problem" TargetMode="External"/><Relationship Id="rId5" Type="http://schemas.openxmlformats.org/officeDocument/2006/relationships/image" Target="../media/image3.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4.sv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B4444"/>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2052704" y="-150548"/>
            <a:ext cx="8757453" cy="7583464"/>
            <a:chOff x="0" y="0"/>
            <a:chExt cx="7029450" cy="6087110"/>
          </a:xfrm>
        </p:grpSpPr>
        <p:sp>
          <p:nvSpPr>
            <p:cNvPr id="3" name="Freeform 3"/>
            <p:cNvSpPr/>
            <p:nvPr/>
          </p:nvSpPr>
          <p:spPr>
            <a:xfrm>
              <a:off x="0" y="0"/>
              <a:ext cx="7029450" cy="6088380"/>
            </a:xfrm>
            <a:custGeom>
              <a:avLst/>
              <a:gdLst/>
              <a:ahLst/>
              <a:cxnLst/>
              <a:rect l="l" t="t" r="r" b="b"/>
              <a:pathLst>
                <a:path w="7029450" h="6088380">
                  <a:moveTo>
                    <a:pt x="5271770" y="0"/>
                  </a:moveTo>
                  <a:lnTo>
                    <a:pt x="1757680" y="0"/>
                  </a:lnTo>
                  <a:lnTo>
                    <a:pt x="0" y="3044190"/>
                  </a:lnTo>
                  <a:lnTo>
                    <a:pt x="0" y="4330700"/>
                  </a:lnTo>
                  <a:cubicBezTo>
                    <a:pt x="0" y="5300980"/>
                    <a:pt x="787400" y="6088380"/>
                    <a:pt x="1757680" y="6088380"/>
                  </a:cubicBezTo>
                  <a:lnTo>
                    <a:pt x="1757680" y="6088380"/>
                  </a:lnTo>
                  <a:lnTo>
                    <a:pt x="5271770" y="6088380"/>
                  </a:lnTo>
                  <a:lnTo>
                    <a:pt x="7029450" y="3044190"/>
                  </a:lnTo>
                  <a:lnTo>
                    <a:pt x="7029450" y="1757680"/>
                  </a:lnTo>
                  <a:cubicBezTo>
                    <a:pt x="7029450" y="787400"/>
                    <a:pt x="6242050" y="0"/>
                    <a:pt x="5271770" y="0"/>
                  </a:cubicBezTo>
                  <a:lnTo>
                    <a:pt x="5271770" y="0"/>
                  </a:lnTo>
                  <a:close/>
                </a:path>
              </a:pathLst>
            </a:custGeom>
            <a:blipFill>
              <a:blip r:embed="rId2" cstate="print"/>
              <a:stretch>
                <a:fillRect l="-27074" r="-27074"/>
              </a:stretch>
            </a:blipFill>
          </p:spPr>
        </p:sp>
      </p:grpSp>
      <p:pic>
        <p:nvPicPr>
          <p:cNvPr id="4" name="Picture 4"/>
          <p:cNvPicPr>
            <a:picLocks noChangeAspect="1"/>
          </p:cNvPicPr>
          <p:nvPr/>
        </p:nvPicPr>
        <p:blipFill>
          <a:blip r:embed="rId3" cstate="print">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flipH="1">
            <a:off x="-2052704" y="8243721"/>
            <a:ext cx="8757453" cy="7571877"/>
          </a:xfrm>
          <a:prstGeom prst="rect">
            <a:avLst/>
          </a:prstGeom>
        </p:spPr>
      </p:pic>
      <p:pic>
        <p:nvPicPr>
          <p:cNvPr id="5" name="Picture 5"/>
          <p:cNvPicPr>
            <a:picLocks noChangeAspect="1"/>
          </p:cNvPicPr>
          <p:nvPr/>
        </p:nvPicPr>
        <p:blipFill>
          <a:blip r:embed="rId5" cstate="print">
            <a:extLst>
              <a:ext uri="{28A0092B-C50C-407E-A947-70E740481C1C}">
                <a14:useLocalDpi xmlns="" xmlns:a14="http://schemas.microsoft.com/office/drawing/2010/main" val="0"/>
              </a:ext>
              <a:ext uri="{96DAC541-7B7A-43D3-8B79-37D633B846F1}">
                <asvg:svgBlip xmlns="" xmlns:asvg="http://schemas.microsoft.com/office/drawing/2016/SVG/main" r:embed="rId6"/>
              </a:ext>
            </a:extLst>
          </a:blip>
          <a:srcRect/>
          <a:stretch>
            <a:fillRect/>
          </a:stretch>
        </p:blipFill>
        <p:spPr>
          <a:xfrm>
            <a:off x="2485119" y="5878058"/>
            <a:ext cx="338117" cy="338117"/>
          </a:xfrm>
          <a:prstGeom prst="rect">
            <a:avLst/>
          </a:prstGeom>
        </p:spPr>
      </p:pic>
      <p:sp>
        <p:nvSpPr>
          <p:cNvPr id="6" name="TextBox 6"/>
          <p:cNvSpPr txBox="1"/>
          <p:nvPr/>
        </p:nvSpPr>
        <p:spPr>
          <a:xfrm>
            <a:off x="7395077" y="2356875"/>
            <a:ext cx="9864223" cy="4756150"/>
          </a:xfrm>
          <a:prstGeom prst="rect">
            <a:avLst/>
          </a:prstGeom>
        </p:spPr>
        <p:txBody>
          <a:bodyPr lIns="0" tIns="0" rIns="0" bIns="0" rtlCol="0" anchor="t">
            <a:spAutoFit/>
          </a:bodyPr>
          <a:lstStyle/>
          <a:p>
            <a:pPr marL="0" lvl="0" indent="0">
              <a:lnSpc>
                <a:spcPts val="9350"/>
              </a:lnSpc>
            </a:pPr>
            <a:r>
              <a:rPr lang="en-US" sz="8500" dirty="0">
                <a:solidFill>
                  <a:srgbClr val="E5E5E5"/>
                </a:solidFill>
                <a:latin typeface="Montserrat Classic Bold" panose="00000800000000000000"/>
              </a:rPr>
              <a:t>SIGNATURE CLASSIFICATION USING CNN MODEL</a:t>
            </a:r>
          </a:p>
        </p:txBody>
      </p:sp>
      <p:grpSp>
        <p:nvGrpSpPr>
          <p:cNvPr id="11" name="Group 11"/>
          <p:cNvGrpSpPr/>
          <p:nvPr/>
        </p:nvGrpSpPr>
        <p:grpSpPr>
          <a:xfrm>
            <a:off x="12327189" y="6907768"/>
            <a:ext cx="5588669" cy="3379232"/>
            <a:chOff x="0" y="0"/>
            <a:chExt cx="7451559" cy="4505643"/>
          </a:xfrm>
        </p:grpSpPr>
        <p:sp>
          <p:nvSpPr>
            <p:cNvPr id="12" name="TextBox 12"/>
            <p:cNvSpPr txBox="1"/>
            <p:nvPr/>
          </p:nvSpPr>
          <p:spPr>
            <a:xfrm>
              <a:off x="0" y="647983"/>
              <a:ext cx="7451559" cy="3857660"/>
            </a:xfrm>
            <a:prstGeom prst="rect">
              <a:avLst/>
            </a:prstGeom>
          </p:spPr>
          <p:txBody>
            <a:bodyPr lIns="0" tIns="0" rIns="0" bIns="0" rtlCol="0" anchor="t">
              <a:spAutoFit/>
            </a:bodyPr>
            <a:lstStyle/>
            <a:p>
              <a:pPr>
                <a:lnSpc>
                  <a:spcPts val="3890"/>
                </a:lnSpc>
              </a:pPr>
              <a:r>
                <a:rPr lang="en-US" sz="2775">
                  <a:solidFill>
                    <a:srgbClr val="E5E5E5"/>
                  </a:solidFill>
                  <a:latin typeface="Montserrat Classic Bold" panose="00000800000000000000"/>
                </a:rPr>
                <a:t>Abdul Hafeez (ENG21CS0004)</a:t>
              </a:r>
            </a:p>
            <a:p>
              <a:pPr>
                <a:lnSpc>
                  <a:spcPts val="3890"/>
                </a:lnSpc>
              </a:pPr>
              <a:r>
                <a:rPr lang="en-US" sz="2775">
                  <a:solidFill>
                    <a:srgbClr val="E5E5E5"/>
                  </a:solidFill>
                  <a:latin typeface="Montserrat Classic Bold" panose="00000800000000000000"/>
                </a:rPr>
                <a:t>Alisha Aric Fernandes (ENG21CS0029)</a:t>
              </a:r>
            </a:p>
            <a:p>
              <a:pPr>
                <a:lnSpc>
                  <a:spcPts val="3890"/>
                </a:lnSpc>
              </a:pPr>
              <a:r>
                <a:rPr lang="en-US" sz="2775">
                  <a:solidFill>
                    <a:srgbClr val="E5E5E5"/>
                  </a:solidFill>
                  <a:latin typeface="Montserrat Classic Bold" panose="00000800000000000000"/>
                </a:rPr>
                <a:t>Bhamini A V (ENG21CS0072)</a:t>
              </a:r>
            </a:p>
            <a:p>
              <a:pPr>
                <a:lnSpc>
                  <a:spcPts val="3890"/>
                </a:lnSpc>
              </a:pPr>
              <a:r>
                <a:rPr lang="en-US" sz="2775">
                  <a:solidFill>
                    <a:srgbClr val="E5E5E5"/>
                  </a:solidFill>
                  <a:latin typeface="Montserrat Classic Bold" panose="00000800000000000000"/>
                </a:rPr>
                <a:t>Dhanvi Bhat (ENG21CS0074)</a:t>
              </a:r>
            </a:p>
            <a:p>
              <a:pPr>
                <a:lnSpc>
                  <a:spcPts val="3890"/>
                </a:lnSpc>
              </a:pPr>
              <a:endParaRPr/>
            </a:p>
          </p:txBody>
        </p:sp>
        <p:sp>
          <p:nvSpPr>
            <p:cNvPr id="13" name="TextBox 13"/>
            <p:cNvSpPr txBox="1"/>
            <p:nvPr/>
          </p:nvSpPr>
          <p:spPr>
            <a:xfrm>
              <a:off x="0" y="0"/>
              <a:ext cx="7451559" cy="507989"/>
            </a:xfrm>
            <a:prstGeom prst="rect">
              <a:avLst/>
            </a:prstGeom>
          </p:spPr>
          <p:txBody>
            <a:bodyPr lIns="0" tIns="0" rIns="0" bIns="0" rtlCol="0" anchor="t">
              <a:spAutoFit/>
            </a:bodyPr>
            <a:lstStyle/>
            <a:p>
              <a:pPr marL="0" lvl="0" indent="0">
                <a:lnSpc>
                  <a:spcPts val="3065"/>
                </a:lnSpc>
              </a:pPr>
              <a:r>
                <a:rPr lang="en-US" sz="2555">
                  <a:solidFill>
                    <a:srgbClr val="FFC000"/>
                  </a:solidFill>
                  <a:latin typeface="Montserrat Semi-Bold" panose="00000700000000000000"/>
                </a:rPr>
                <a:t>PRESENTED BY</a:t>
              </a:r>
            </a:p>
          </p:txBody>
        </p:sp>
      </p:grpSp>
      <p:sp>
        <p:nvSpPr>
          <p:cNvPr id="14" name="TextBox 14"/>
          <p:cNvSpPr txBox="1"/>
          <p:nvPr/>
        </p:nvSpPr>
        <p:spPr>
          <a:xfrm>
            <a:off x="1927860" y="7385050"/>
            <a:ext cx="14621510" cy="1744067"/>
          </a:xfrm>
          <a:prstGeom prst="rect">
            <a:avLst/>
          </a:prstGeom>
        </p:spPr>
        <p:txBody>
          <a:bodyPr wrap="square" lIns="0" tIns="0" rIns="0" bIns="0" rtlCol="0" anchor="t">
            <a:spAutoFit/>
          </a:bodyPr>
          <a:lstStyle/>
          <a:p>
            <a:pPr algn="ctr">
              <a:lnSpc>
                <a:spcPts val="3365"/>
              </a:lnSpc>
              <a:spcBef>
                <a:spcPct val="0"/>
              </a:spcBef>
            </a:pPr>
            <a:r>
              <a:rPr lang="en-US" sz="2400" dirty="0">
                <a:solidFill>
                  <a:srgbClr val="FFC000"/>
                </a:solidFill>
                <a:latin typeface="Montserrat Classic" panose="00000500000000000000"/>
              </a:rPr>
              <a:t>UNDER THE SUPERVISION </a:t>
            </a:r>
          </a:p>
          <a:p>
            <a:pPr algn="ctr">
              <a:lnSpc>
                <a:spcPts val="3365"/>
              </a:lnSpc>
              <a:spcBef>
                <a:spcPct val="0"/>
              </a:spcBef>
            </a:pPr>
            <a:r>
              <a:rPr lang="en-US" sz="2400" dirty="0">
                <a:solidFill>
                  <a:srgbClr val="FFFFFF"/>
                </a:solidFill>
                <a:latin typeface="Montserrat Classic" panose="00000500000000000000"/>
              </a:rPr>
              <a:t>DR.PRAMOD KUMAR </a:t>
            </a:r>
            <a:r>
              <a:rPr lang="en-US" sz="2400" dirty="0" smtClean="0">
                <a:solidFill>
                  <a:srgbClr val="FFFFFF"/>
                </a:solidFill>
                <a:latin typeface="Montserrat Classic" panose="00000500000000000000"/>
              </a:rPr>
              <a:t>NAIK</a:t>
            </a:r>
          </a:p>
          <a:p>
            <a:pPr algn="ctr">
              <a:lnSpc>
                <a:spcPts val="3365"/>
              </a:lnSpc>
              <a:spcBef>
                <a:spcPct val="0"/>
              </a:spcBef>
            </a:pPr>
            <a:r>
              <a:rPr lang="en-US" sz="2400" dirty="0" smtClean="0">
                <a:solidFill>
                  <a:srgbClr val="FFFFFF"/>
                </a:solidFill>
                <a:latin typeface="Montserrat Classic" panose="00000500000000000000"/>
              </a:rPr>
              <a:t>ASSOCIATE PROFESSOR</a:t>
            </a:r>
          </a:p>
          <a:p>
            <a:pPr algn="ctr">
              <a:lnSpc>
                <a:spcPts val="3365"/>
              </a:lnSpc>
              <a:spcBef>
                <a:spcPct val="0"/>
              </a:spcBef>
            </a:pPr>
            <a:r>
              <a:rPr lang="en-US" sz="2400" dirty="0" smtClean="0">
                <a:solidFill>
                  <a:srgbClr val="FFFFFF"/>
                </a:solidFill>
                <a:latin typeface="Montserrat Classic" panose="00000500000000000000"/>
              </a:rPr>
              <a:t>  </a:t>
            </a:r>
            <a:endParaRPr lang="en-US" sz="2400" dirty="0">
              <a:solidFill>
                <a:srgbClr val="FFFFFF"/>
              </a:solidFill>
              <a:latin typeface="Montserrat Classic" panose="00000500000000000000"/>
            </a:endParaRPr>
          </a:p>
        </p:txBody>
      </p:sp>
      <p:sp>
        <p:nvSpPr>
          <p:cNvPr id="17410" name="AutoShape 2" descr="Dayananda Sagar University (DSU) Bangalore: Admission, Courses, Fees,  Placements, Cutoff, Rank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GB"/>
          </a:p>
        </p:txBody>
      </p:sp>
      <p:sp>
        <p:nvSpPr>
          <p:cNvPr id="17412" name="AutoShape 4" descr="Dayananda Sagar University (DSU) Bangalore: Admission, Courses, Fees,  Placements, Cutoff, Rank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GB"/>
          </a:p>
        </p:txBody>
      </p:sp>
      <p:sp>
        <p:nvSpPr>
          <p:cNvPr id="17414" name="AutoShape 6" descr="Dayananda Sagar University (DSU) Bangalore: Admission, Courses, Fees,  Placements, Cutoff, Rank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GB"/>
          </a:p>
        </p:txBody>
      </p:sp>
      <p:sp>
        <p:nvSpPr>
          <p:cNvPr id="17416" name="AutoShape 8" descr="Dayananda Sagar University (DSU) Bangalore: Admission, Courses, Fees,  Placements, Cutoff, Rank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GB"/>
          </a:p>
        </p:txBody>
      </p:sp>
      <p:sp>
        <p:nvSpPr>
          <p:cNvPr id="17418" name="AutoShape 10" descr="Dayananda Sagar University (DSU) Bangalore: Admission, Courses, Fees,  Placements, Cutoff, Rank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GB"/>
          </a:p>
        </p:txBody>
      </p:sp>
      <p:pic>
        <p:nvPicPr>
          <p:cNvPr id="20" name="Picture 19" descr="LOGO.png"/>
          <p:cNvPicPr>
            <a:picLocks noChangeAspect="1"/>
          </p:cNvPicPr>
          <p:nvPr/>
        </p:nvPicPr>
        <p:blipFill>
          <a:blip r:embed="rId7" cstate="print"/>
          <a:stretch>
            <a:fillRect/>
          </a:stretch>
        </p:blipFill>
        <p:spPr>
          <a:xfrm>
            <a:off x="15392400" y="266700"/>
            <a:ext cx="1981200" cy="1981200"/>
          </a:xfrm>
          <a:prstGeom prst="rect">
            <a:avLst/>
          </a:prstGeom>
        </p:spPr>
      </p:pic>
    </p:spTree>
  </p:cSld>
  <p:clrMapOvr>
    <a:masterClrMapping/>
  </p:clrMapOvr>
  <p:transition spd="med">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B444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cstate="print">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rcRect/>
          <a:stretch>
            <a:fillRect/>
          </a:stretch>
        </p:blipFill>
        <p:spPr>
          <a:xfrm>
            <a:off x="-1678642" y="-7530276"/>
            <a:ext cx="12103097" cy="10470485"/>
          </a:xfrm>
          <a:prstGeom prst="rect">
            <a:avLst/>
          </a:prstGeom>
        </p:spPr>
      </p:pic>
      <p:pic>
        <p:nvPicPr>
          <p:cNvPr id="3" name="Picture 3"/>
          <p:cNvPicPr>
            <a:picLocks noChangeAspect="1"/>
          </p:cNvPicPr>
          <p:nvPr/>
        </p:nvPicPr>
        <p:blipFill>
          <a:blip r:embed="rId4" cstate="print">
            <a:extLst>
              <a:ext uri="{28A0092B-C50C-407E-A947-70E740481C1C}">
                <a14:useLocalDpi xmlns="" xmlns:a14="http://schemas.microsoft.com/office/drawing/2010/main" val="0"/>
              </a:ext>
              <a:ext uri="{96DAC541-7B7A-43D3-8B79-37D633B846F1}">
                <asvg:svgBlip xmlns="" xmlns:asvg="http://schemas.microsoft.com/office/drawing/2016/SVG/main" r:embed="rId5"/>
              </a:ext>
            </a:extLst>
          </a:blip>
          <a:srcRect/>
          <a:stretch>
            <a:fillRect/>
          </a:stretch>
        </p:blipFill>
        <p:spPr>
          <a:xfrm>
            <a:off x="16166059" y="1028700"/>
            <a:ext cx="1093241" cy="946150"/>
          </a:xfrm>
          <a:prstGeom prst="rect">
            <a:avLst/>
          </a:prstGeom>
        </p:spPr>
      </p:pic>
      <p:sp>
        <p:nvSpPr>
          <p:cNvPr id="5" name="TextBox 5"/>
          <p:cNvSpPr txBox="1"/>
          <p:nvPr/>
        </p:nvSpPr>
        <p:spPr>
          <a:xfrm>
            <a:off x="1028700" y="1076325"/>
            <a:ext cx="6688412" cy="1546225"/>
          </a:xfrm>
          <a:prstGeom prst="rect">
            <a:avLst/>
          </a:prstGeom>
        </p:spPr>
        <p:txBody>
          <a:bodyPr lIns="0" tIns="0" rIns="0" bIns="0" rtlCol="0" anchor="t">
            <a:spAutoFit/>
          </a:bodyPr>
          <a:lstStyle/>
          <a:p>
            <a:pPr marL="0" lvl="0" indent="0" algn="l">
              <a:lnSpc>
                <a:spcPts val="6050"/>
              </a:lnSpc>
              <a:spcBef>
                <a:spcPct val="0"/>
              </a:spcBef>
            </a:pPr>
            <a:r>
              <a:rPr lang="en-US" sz="5500" dirty="0">
                <a:solidFill>
                  <a:srgbClr val="E5E5E5"/>
                </a:solidFill>
                <a:latin typeface="Montserrat Classic Bold" panose="00000800000000000000"/>
              </a:rPr>
              <a:t>FILTERING </a:t>
            </a:r>
            <a:r>
              <a:rPr lang="en-US" sz="5500" dirty="0" smtClean="0">
                <a:solidFill>
                  <a:srgbClr val="E5E5E5"/>
                </a:solidFill>
                <a:latin typeface="Montserrat Classic Bold" panose="00000800000000000000"/>
              </a:rPr>
              <a:t> OF  </a:t>
            </a:r>
            <a:r>
              <a:rPr lang="en-US" sz="5500" dirty="0">
                <a:solidFill>
                  <a:srgbClr val="E5E5E5"/>
                </a:solidFill>
                <a:latin typeface="Montserrat Classic Bold" panose="00000800000000000000"/>
              </a:rPr>
              <a:t>AN IMAGE</a:t>
            </a:r>
          </a:p>
        </p:txBody>
      </p:sp>
      <p:pic>
        <p:nvPicPr>
          <p:cNvPr id="9218" name="Picture 2" descr="Convolutional Neural Networks. The motive of this blog is to explain… | by  Rijul Vohra | DataDrivenInvestor"/>
          <p:cNvPicPr>
            <a:picLocks noChangeAspect="1" noChangeArrowheads="1" noCrop="1"/>
          </p:cNvPicPr>
          <p:nvPr/>
        </p:nvPicPr>
        <p:blipFill>
          <a:blip r:embed="rId6" cstate="print"/>
          <a:srcRect/>
          <a:stretch>
            <a:fillRect/>
          </a:stretch>
        </p:blipFill>
        <p:spPr bwMode="auto">
          <a:xfrm>
            <a:off x="4114800" y="3848100"/>
            <a:ext cx="9906000" cy="5372101"/>
          </a:xfrm>
          <a:prstGeom prst="rect">
            <a:avLst/>
          </a:prstGeom>
          <a:noFill/>
        </p:spPr>
      </p:pic>
    </p:spTree>
  </p:cSld>
  <p:clrMapOvr>
    <a:masterClrMapping/>
  </p:clrMapOvr>
  <p:transition spd="med">
    <p:pull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B444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cstate="print">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rcRect/>
          <a:stretch>
            <a:fillRect/>
          </a:stretch>
        </p:blipFill>
        <p:spPr>
          <a:xfrm>
            <a:off x="-3390910" y="-6762071"/>
            <a:ext cx="12103097" cy="10470485"/>
          </a:xfrm>
          <a:prstGeom prst="rect">
            <a:avLst/>
          </a:prstGeom>
        </p:spPr>
      </p:pic>
      <p:pic>
        <p:nvPicPr>
          <p:cNvPr id="3" name="Picture 3"/>
          <p:cNvPicPr>
            <a:picLocks noChangeAspect="1"/>
          </p:cNvPicPr>
          <p:nvPr/>
        </p:nvPicPr>
        <p:blipFill>
          <a:blip r:embed="rId4" cstate="print">
            <a:extLst>
              <a:ext uri="{28A0092B-C50C-407E-A947-70E740481C1C}">
                <a14:useLocalDpi xmlns="" xmlns:a14="http://schemas.microsoft.com/office/drawing/2010/main" val="0"/>
              </a:ext>
              <a:ext uri="{96DAC541-7B7A-43D3-8B79-37D633B846F1}">
                <asvg:svgBlip xmlns="" xmlns:asvg="http://schemas.microsoft.com/office/drawing/2016/SVG/main" r:embed="rId5"/>
              </a:ext>
            </a:extLst>
          </a:blip>
          <a:srcRect/>
          <a:stretch>
            <a:fillRect/>
          </a:stretch>
        </p:blipFill>
        <p:spPr>
          <a:xfrm>
            <a:off x="16166059" y="1028700"/>
            <a:ext cx="1093241" cy="946150"/>
          </a:xfrm>
          <a:prstGeom prst="rect">
            <a:avLst/>
          </a:prstGeom>
        </p:spPr>
      </p:pic>
      <p:pic>
        <p:nvPicPr>
          <p:cNvPr id="4" name="Picture 4"/>
          <p:cNvPicPr>
            <a:picLocks noChangeAspect="1"/>
          </p:cNvPicPr>
          <p:nvPr/>
        </p:nvPicPr>
        <p:blipFill>
          <a:blip r:embed="rId6" cstate="print"/>
          <a:srcRect/>
          <a:stretch>
            <a:fillRect/>
          </a:stretch>
        </p:blipFill>
        <p:spPr>
          <a:xfrm>
            <a:off x="4025541" y="4073070"/>
            <a:ext cx="12140519" cy="5498423"/>
          </a:xfrm>
          <a:prstGeom prst="rect">
            <a:avLst/>
          </a:prstGeom>
        </p:spPr>
      </p:pic>
      <p:sp>
        <p:nvSpPr>
          <p:cNvPr id="5" name="TextBox 5"/>
          <p:cNvSpPr txBox="1"/>
          <p:nvPr/>
        </p:nvSpPr>
        <p:spPr>
          <a:xfrm>
            <a:off x="1028700" y="1076325"/>
            <a:ext cx="6688412" cy="784225"/>
          </a:xfrm>
          <a:prstGeom prst="rect">
            <a:avLst/>
          </a:prstGeom>
        </p:spPr>
        <p:txBody>
          <a:bodyPr lIns="0" tIns="0" rIns="0" bIns="0" rtlCol="0" anchor="t">
            <a:spAutoFit/>
          </a:bodyPr>
          <a:lstStyle/>
          <a:p>
            <a:pPr marL="0" lvl="0" indent="0" algn="l">
              <a:lnSpc>
                <a:spcPts val="6050"/>
              </a:lnSpc>
              <a:spcBef>
                <a:spcPct val="0"/>
              </a:spcBef>
            </a:pPr>
            <a:r>
              <a:rPr lang="en-US" sz="5500">
                <a:solidFill>
                  <a:srgbClr val="E5E5E5"/>
                </a:solidFill>
                <a:latin typeface="Montserrat Classic Bold" panose="00000800000000000000"/>
              </a:rPr>
              <a:t>MAX POOLING</a:t>
            </a:r>
          </a:p>
        </p:txBody>
      </p:sp>
    </p:spTree>
  </p:cSld>
  <p:clrMapOvr>
    <a:masterClrMapping/>
  </p:clrMapOvr>
  <p:transition spd="med">
    <p:split orient="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B444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cstate="print">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rcRect/>
          <a:stretch>
            <a:fillRect/>
          </a:stretch>
        </p:blipFill>
        <p:spPr>
          <a:xfrm>
            <a:off x="-1730763" y="-8083665"/>
            <a:ext cx="12103097" cy="10470485"/>
          </a:xfrm>
          <a:prstGeom prst="rect">
            <a:avLst/>
          </a:prstGeom>
        </p:spPr>
      </p:pic>
      <p:pic>
        <p:nvPicPr>
          <p:cNvPr id="3" name="Picture 3"/>
          <p:cNvPicPr>
            <a:picLocks noChangeAspect="1"/>
          </p:cNvPicPr>
          <p:nvPr/>
        </p:nvPicPr>
        <p:blipFill>
          <a:blip r:embed="rId4" cstate="print">
            <a:extLst>
              <a:ext uri="{28A0092B-C50C-407E-A947-70E740481C1C}">
                <a14:useLocalDpi xmlns="" xmlns:a14="http://schemas.microsoft.com/office/drawing/2010/main" val="0"/>
              </a:ext>
              <a:ext uri="{96DAC541-7B7A-43D3-8B79-37D633B846F1}">
                <asvg:svgBlip xmlns="" xmlns:asvg="http://schemas.microsoft.com/office/drawing/2016/SVG/main" r:embed="rId5"/>
              </a:ext>
            </a:extLst>
          </a:blip>
          <a:srcRect/>
          <a:stretch>
            <a:fillRect/>
          </a:stretch>
        </p:blipFill>
        <p:spPr>
          <a:xfrm>
            <a:off x="16166059" y="1028700"/>
            <a:ext cx="1093241" cy="946150"/>
          </a:xfrm>
          <a:prstGeom prst="rect">
            <a:avLst/>
          </a:prstGeom>
        </p:spPr>
      </p:pic>
      <p:pic>
        <p:nvPicPr>
          <p:cNvPr id="4" name="Picture 4"/>
          <p:cNvPicPr>
            <a:picLocks noChangeAspect="1"/>
          </p:cNvPicPr>
          <p:nvPr/>
        </p:nvPicPr>
        <p:blipFill>
          <a:blip r:embed="rId6" cstate="print"/>
          <a:srcRect/>
          <a:stretch>
            <a:fillRect/>
          </a:stretch>
        </p:blipFill>
        <p:spPr>
          <a:xfrm>
            <a:off x="5820011" y="2874983"/>
            <a:ext cx="7362354" cy="6383317"/>
          </a:xfrm>
          <a:prstGeom prst="rect">
            <a:avLst/>
          </a:prstGeom>
        </p:spPr>
      </p:pic>
      <p:sp>
        <p:nvSpPr>
          <p:cNvPr id="5" name="TextBox 5"/>
          <p:cNvSpPr txBox="1"/>
          <p:nvPr/>
        </p:nvSpPr>
        <p:spPr>
          <a:xfrm>
            <a:off x="1028700" y="1076325"/>
            <a:ext cx="6688412" cy="784225"/>
          </a:xfrm>
          <a:prstGeom prst="rect">
            <a:avLst/>
          </a:prstGeom>
        </p:spPr>
        <p:txBody>
          <a:bodyPr lIns="0" tIns="0" rIns="0" bIns="0" rtlCol="0" anchor="t">
            <a:spAutoFit/>
          </a:bodyPr>
          <a:lstStyle/>
          <a:p>
            <a:pPr marL="0" lvl="0" indent="0" algn="l">
              <a:lnSpc>
                <a:spcPts val="6050"/>
              </a:lnSpc>
              <a:spcBef>
                <a:spcPct val="0"/>
              </a:spcBef>
            </a:pPr>
            <a:r>
              <a:rPr lang="en-US" sz="5500">
                <a:solidFill>
                  <a:srgbClr val="E5E5E5"/>
                </a:solidFill>
                <a:latin typeface="Montserrat Classic Bold" panose="00000800000000000000"/>
              </a:rPr>
              <a:t>RELU FUNCTION</a:t>
            </a:r>
          </a:p>
        </p:txBody>
      </p:sp>
    </p:spTree>
  </p:cSld>
  <p:clrMapOvr>
    <a:masterClrMapping/>
  </p:clrMapOvr>
  <p:transition spd="med">
    <p:circl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464993"/>
            <a:ext cx="15728030" cy="1050607"/>
            <a:chOff x="0" y="0"/>
            <a:chExt cx="4142362" cy="276703"/>
          </a:xfrm>
        </p:grpSpPr>
        <p:sp>
          <p:nvSpPr>
            <p:cNvPr id="3" name="Freeform 3"/>
            <p:cNvSpPr/>
            <p:nvPr/>
          </p:nvSpPr>
          <p:spPr>
            <a:xfrm>
              <a:off x="0" y="0"/>
              <a:ext cx="4142362" cy="276703"/>
            </a:xfrm>
            <a:custGeom>
              <a:avLst/>
              <a:gdLst/>
              <a:ahLst/>
              <a:cxnLst/>
              <a:rect l="l" t="t" r="r" b="b"/>
              <a:pathLst>
                <a:path w="4142362" h="276703">
                  <a:moveTo>
                    <a:pt x="0" y="0"/>
                  </a:moveTo>
                  <a:lnTo>
                    <a:pt x="4142362" y="0"/>
                  </a:lnTo>
                  <a:lnTo>
                    <a:pt x="4142362" y="276703"/>
                  </a:lnTo>
                  <a:lnTo>
                    <a:pt x="0" y="276703"/>
                  </a:lnTo>
                  <a:close/>
                </a:path>
              </a:pathLst>
            </a:custGeom>
            <a:solidFill>
              <a:srgbClr val="1B4444"/>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100"/>
                </a:lnSpc>
              </a:pPr>
              <a:endParaRPr/>
            </a:p>
          </p:txBody>
        </p:sp>
      </p:grpSp>
      <p:pic>
        <p:nvPicPr>
          <p:cNvPr id="5" name="Picture 5"/>
          <p:cNvPicPr>
            <a:picLocks noChangeAspect="1"/>
          </p:cNvPicPr>
          <p:nvPr/>
        </p:nvPicPr>
        <p:blipFill>
          <a:blip r:embed="rId2" cstate="print">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rcRect/>
          <a:stretch>
            <a:fillRect/>
          </a:stretch>
        </p:blipFill>
        <p:spPr>
          <a:xfrm>
            <a:off x="13334979" y="9486583"/>
            <a:ext cx="8757453" cy="7571877"/>
          </a:xfrm>
          <a:prstGeom prst="rect">
            <a:avLst/>
          </a:prstGeom>
        </p:spPr>
      </p:pic>
      <p:pic>
        <p:nvPicPr>
          <p:cNvPr id="6" name="Picture 6"/>
          <p:cNvPicPr>
            <a:picLocks noChangeAspect="1"/>
          </p:cNvPicPr>
          <p:nvPr/>
        </p:nvPicPr>
        <p:blipFill>
          <a:blip r:embed="rId4" cstate="print">
            <a:extLst>
              <a:ext uri="{28A0092B-C50C-407E-A947-70E740481C1C}">
                <a14:useLocalDpi xmlns="" xmlns:a14="http://schemas.microsoft.com/office/drawing/2010/main" val="0"/>
              </a:ext>
              <a:ext uri="{96DAC541-7B7A-43D3-8B79-37D633B846F1}">
                <asvg:svgBlip xmlns="" xmlns:asvg="http://schemas.microsoft.com/office/drawing/2016/SVG/main" r:embed="rId5"/>
              </a:ext>
            </a:extLst>
          </a:blip>
          <a:srcRect/>
          <a:stretch>
            <a:fillRect/>
          </a:stretch>
        </p:blipFill>
        <p:spPr>
          <a:xfrm>
            <a:off x="-743643" y="-4954688"/>
            <a:ext cx="7666059" cy="6631969"/>
          </a:xfrm>
          <a:prstGeom prst="rect">
            <a:avLst/>
          </a:prstGeom>
        </p:spPr>
      </p:pic>
      <p:grpSp>
        <p:nvGrpSpPr>
          <p:cNvPr id="8" name="Group 8"/>
          <p:cNvGrpSpPr/>
          <p:nvPr/>
        </p:nvGrpSpPr>
        <p:grpSpPr>
          <a:xfrm>
            <a:off x="727641" y="187734"/>
            <a:ext cx="15983348" cy="9465594"/>
            <a:chOff x="0" y="66675"/>
            <a:chExt cx="21311130" cy="12620792"/>
          </a:xfrm>
        </p:grpSpPr>
        <p:sp>
          <p:nvSpPr>
            <p:cNvPr id="9" name="TextBox 9"/>
            <p:cNvSpPr txBox="1"/>
            <p:nvPr/>
          </p:nvSpPr>
          <p:spPr>
            <a:xfrm>
              <a:off x="0" y="2295481"/>
              <a:ext cx="21311130" cy="10391986"/>
            </a:xfrm>
            <a:prstGeom prst="rect">
              <a:avLst/>
            </a:prstGeom>
          </p:spPr>
          <p:txBody>
            <a:bodyPr lIns="0" tIns="0" rIns="0" bIns="0" rtlCol="0" anchor="t">
              <a:spAutoFit/>
            </a:bodyPr>
            <a:lstStyle/>
            <a:p>
              <a:pPr marL="1169035" lvl="1" indent="-742950">
                <a:lnSpc>
                  <a:spcPts val="5525"/>
                </a:lnSpc>
                <a:buFont typeface="+mj-lt"/>
                <a:buAutoNum type="arabicPeriod"/>
              </a:pPr>
              <a:r>
                <a:rPr lang="en-US" sz="3945" dirty="0">
                  <a:solidFill>
                    <a:srgbClr val="1B4444"/>
                  </a:solidFill>
                  <a:latin typeface="Montserrat Classic" panose="00000500000000000000"/>
                </a:rPr>
                <a:t>Rescaling: This layer rescales the input image pixel values to a specified range (usually between 0 and 1) to help improve training.</a:t>
              </a:r>
            </a:p>
            <a:p>
              <a:pPr marL="1169035" lvl="1" indent="-742950">
                <a:lnSpc>
                  <a:spcPts val="5525"/>
                </a:lnSpc>
                <a:buFont typeface="+mj-lt"/>
                <a:buAutoNum type="arabicPeriod"/>
              </a:pPr>
              <a:endParaRPr lang="en-US" sz="3945" dirty="0">
                <a:solidFill>
                  <a:srgbClr val="1B4444"/>
                </a:solidFill>
                <a:latin typeface="Montserrat Classic" panose="00000500000000000000"/>
              </a:endParaRPr>
            </a:p>
            <a:p>
              <a:pPr marL="1169035" lvl="1" indent="-742950">
                <a:lnSpc>
                  <a:spcPts val="5525"/>
                </a:lnSpc>
                <a:buFont typeface="+mj-lt"/>
                <a:buAutoNum type="arabicPeriod"/>
              </a:pPr>
              <a:r>
                <a:rPr lang="en-US" sz="3945" dirty="0">
                  <a:solidFill>
                    <a:srgbClr val="1B4444"/>
                  </a:solidFill>
                  <a:latin typeface="Montserrat Classic" panose="00000500000000000000"/>
                </a:rPr>
                <a:t>RandomZoom: This layer randomly zooms into the input image to add more variability to the training data.</a:t>
              </a:r>
            </a:p>
            <a:p>
              <a:pPr marL="1169035" lvl="1" indent="-742950">
                <a:lnSpc>
                  <a:spcPts val="5525"/>
                </a:lnSpc>
                <a:buFont typeface="+mj-lt"/>
                <a:buAutoNum type="arabicPeriod"/>
              </a:pPr>
              <a:endParaRPr lang="en-US" sz="3945" dirty="0">
                <a:solidFill>
                  <a:srgbClr val="1B4444"/>
                </a:solidFill>
                <a:latin typeface="Montserrat Classic" panose="00000500000000000000"/>
              </a:endParaRPr>
            </a:p>
            <a:p>
              <a:pPr marL="1169035" lvl="1" indent="-742950">
                <a:lnSpc>
                  <a:spcPts val="5525"/>
                </a:lnSpc>
                <a:buFont typeface="+mj-lt"/>
                <a:buAutoNum type="arabicPeriod"/>
              </a:pPr>
              <a:r>
                <a:rPr lang="en-US" sz="3945" dirty="0">
                  <a:solidFill>
                    <a:srgbClr val="1B4444"/>
                  </a:solidFill>
                  <a:latin typeface="Montserrat Classic" panose="00000500000000000000"/>
                </a:rPr>
                <a:t>RandomRotation: This layer randomly rotates the input image to add more variability to the training data.</a:t>
              </a:r>
            </a:p>
            <a:p>
              <a:pPr marL="1169035" lvl="1" indent="-742950">
                <a:lnSpc>
                  <a:spcPts val="5525"/>
                </a:lnSpc>
                <a:buFont typeface="+mj-lt"/>
                <a:buAutoNum type="arabicPeriod"/>
              </a:pPr>
              <a:endParaRPr lang="en-US" sz="3945" dirty="0">
                <a:solidFill>
                  <a:srgbClr val="1B4444"/>
                </a:solidFill>
                <a:latin typeface="Montserrat Classic" panose="00000500000000000000"/>
              </a:endParaRPr>
            </a:p>
            <a:p>
              <a:pPr marL="1169035" lvl="1" indent="-742950">
                <a:lnSpc>
                  <a:spcPts val="5525"/>
                </a:lnSpc>
                <a:buFont typeface="Arial" panose="020B0604020202020204"/>
                <a:buChar char="•"/>
              </a:pPr>
              <a:endParaRPr lang="en-US" sz="3945" dirty="0">
                <a:solidFill>
                  <a:srgbClr val="1B4444"/>
                </a:solidFill>
                <a:latin typeface="Montserrat Classic" panose="00000500000000000000"/>
              </a:endParaRPr>
            </a:p>
          </p:txBody>
        </p:sp>
        <p:sp>
          <p:nvSpPr>
            <p:cNvPr id="10" name="TextBox 10"/>
            <p:cNvSpPr txBox="1"/>
            <p:nvPr/>
          </p:nvSpPr>
          <p:spPr>
            <a:xfrm>
              <a:off x="0" y="66675"/>
              <a:ext cx="21311130" cy="1520214"/>
            </a:xfrm>
            <a:prstGeom prst="rect">
              <a:avLst/>
            </a:prstGeom>
          </p:spPr>
          <p:txBody>
            <a:bodyPr lIns="0" tIns="0" rIns="0" bIns="0" rtlCol="0" anchor="t">
              <a:spAutoFit/>
            </a:bodyPr>
            <a:lstStyle/>
            <a:p>
              <a:pPr marL="0" lvl="0" indent="0" algn="l">
                <a:lnSpc>
                  <a:spcPts val="8610"/>
                </a:lnSpc>
                <a:spcBef>
                  <a:spcPct val="0"/>
                </a:spcBef>
              </a:pPr>
              <a:r>
                <a:rPr lang="en-US" sz="7830">
                  <a:solidFill>
                    <a:srgbClr val="1B4444"/>
                  </a:solidFill>
                  <a:latin typeface="Montserrat Classic Bold" panose="00000800000000000000"/>
                </a:rPr>
                <a:t>BRIEF</a:t>
              </a:r>
            </a:p>
          </p:txBody>
        </p:sp>
      </p:grpSp>
    </p:spTree>
  </p:cSld>
  <p:clrMapOvr>
    <a:masterClrMapping/>
  </p:clrMapOvr>
  <p:transition spd="med">
    <p:wedg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236393"/>
            <a:ext cx="15728030" cy="1050607"/>
            <a:chOff x="0" y="0"/>
            <a:chExt cx="4142362" cy="276703"/>
          </a:xfrm>
        </p:grpSpPr>
        <p:sp>
          <p:nvSpPr>
            <p:cNvPr id="3" name="Freeform 3"/>
            <p:cNvSpPr/>
            <p:nvPr/>
          </p:nvSpPr>
          <p:spPr>
            <a:xfrm>
              <a:off x="0" y="0"/>
              <a:ext cx="4142362" cy="276703"/>
            </a:xfrm>
            <a:custGeom>
              <a:avLst/>
              <a:gdLst/>
              <a:ahLst/>
              <a:cxnLst/>
              <a:rect l="l" t="t" r="r" b="b"/>
              <a:pathLst>
                <a:path w="4142362" h="276703">
                  <a:moveTo>
                    <a:pt x="0" y="0"/>
                  </a:moveTo>
                  <a:lnTo>
                    <a:pt x="4142362" y="0"/>
                  </a:lnTo>
                  <a:lnTo>
                    <a:pt x="4142362" y="276703"/>
                  </a:lnTo>
                  <a:lnTo>
                    <a:pt x="0" y="276703"/>
                  </a:lnTo>
                  <a:close/>
                </a:path>
              </a:pathLst>
            </a:custGeom>
            <a:solidFill>
              <a:srgbClr val="1B4444"/>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100"/>
                </a:lnSpc>
              </a:pPr>
              <a:endParaRPr/>
            </a:p>
          </p:txBody>
        </p:sp>
      </p:grpSp>
      <p:pic>
        <p:nvPicPr>
          <p:cNvPr id="5" name="Picture 5"/>
          <p:cNvPicPr>
            <a:picLocks noChangeAspect="1"/>
          </p:cNvPicPr>
          <p:nvPr/>
        </p:nvPicPr>
        <p:blipFill>
          <a:blip r:embed="rId2" cstate="print">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rcRect/>
          <a:stretch>
            <a:fillRect/>
          </a:stretch>
        </p:blipFill>
        <p:spPr>
          <a:xfrm>
            <a:off x="13338789" y="9236393"/>
            <a:ext cx="8757453" cy="7571877"/>
          </a:xfrm>
          <a:prstGeom prst="rect">
            <a:avLst/>
          </a:prstGeom>
        </p:spPr>
      </p:pic>
      <p:pic>
        <p:nvPicPr>
          <p:cNvPr id="7" name="Picture 5"/>
          <p:cNvPicPr>
            <a:picLocks noChangeAspect="1"/>
          </p:cNvPicPr>
          <p:nvPr/>
        </p:nvPicPr>
        <p:blipFill>
          <a:blip r:embed="rId2" cstate="print">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rcRect/>
          <a:stretch>
            <a:fillRect/>
          </a:stretch>
        </p:blipFill>
        <p:spPr>
          <a:xfrm>
            <a:off x="13465789" y="9363393"/>
            <a:ext cx="8757453" cy="7571877"/>
          </a:xfrm>
          <a:prstGeom prst="rect">
            <a:avLst/>
          </a:prstGeom>
        </p:spPr>
      </p:pic>
      <p:pic>
        <p:nvPicPr>
          <p:cNvPr id="8" name="Picture 5"/>
          <p:cNvPicPr>
            <a:picLocks noChangeAspect="1"/>
          </p:cNvPicPr>
          <p:nvPr/>
        </p:nvPicPr>
        <p:blipFill>
          <a:blip r:embed="rId2" cstate="print">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rcRect/>
          <a:stretch>
            <a:fillRect/>
          </a:stretch>
        </p:blipFill>
        <p:spPr>
          <a:xfrm>
            <a:off x="13592789" y="9490393"/>
            <a:ext cx="8757453" cy="7571877"/>
          </a:xfrm>
          <a:prstGeom prst="rect">
            <a:avLst/>
          </a:prstGeom>
        </p:spPr>
      </p:pic>
      <p:pic>
        <p:nvPicPr>
          <p:cNvPr id="9" name="Picture 6"/>
          <p:cNvPicPr>
            <a:picLocks noChangeAspect="1"/>
          </p:cNvPicPr>
          <p:nvPr/>
        </p:nvPicPr>
        <p:blipFill>
          <a:blip r:embed="rId4" cstate="print">
            <a:extLst>
              <a:ext uri="{28A0092B-C50C-407E-A947-70E740481C1C}">
                <a14:useLocalDpi xmlns="" xmlns:a14="http://schemas.microsoft.com/office/drawing/2010/main" val="0"/>
              </a:ext>
              <a:ext uri="{96DAC541-7B7A-43D3-8B79-37D633B846F1}">
                <asvg:svgBlip xmlns="" xmlns:asvg="http://schemas.microsoft.com/office/drawing/2016/SVG/main" r:embed="rId5"/>
              </a:ext>
            </a:extLst>
          </a:blip>
          <a:srcRect/>
          <a:stretch>
            <a:fillRect/>
          </a:stretch>
        </p:blipFill>
        <p:spPr>
          <a:xfrm>
            <a:off x="-743643" y="-4954688"/>
            <a:ext cx="7666059" cy="6631969"/>
          </a:xfrm>
          <a:prstGeom prst="rect">
            <a:avLst/>
          </a:prstGeom>
        </p:spPr>
      </p:pic>
      <p:sp>
        <p:nvSpPr>
          <p:cNvPr id="11" name="Text Box 10"/>
          <p:cNvSpPr txBox="1"/>
          <p:nvPr/>
        </p:nvSpPr>
        <p:spPr>
          <a:xfrm>
            <a:off x="3420745" y="942340"/>
            <a:ext cx="11595100" cy="368300"/>
          </a:xfrm>
          <a:prstGeom prst="rect">
            <a:avLst/>
          </a:prstGeom>
          <a:noFill/>
        </p:spPr>
        <p:txBody>
          <a:bodyPr wrap="square" rtlCol="0" anchor="t">
            <a:spAutoFit/>
          </a:bodyPr>
          <a:lstStyle/>
          <a:p>
            <a:endParaRPr lang="en-US"/>
          </a:p>
        </p:txBody>
      </p:sp>
      <p:sp>
        <p:nvSpPr>
          <p:cNvPr id="17" name="TextBox 9"/>
          <p:cNvSpPr txBox="1"/>
          <p:nvPr/>
        </p:nvSpPr>
        <p:spPr>
          <a:xfrm>
            <a:off x="727710" y="2143125"/>
            <a:ext cx="16666210" cy="6376670"/>
          </a:xfrm>
          <a:prstGeom prst="rect">
            <a:avLst/>
          </a:prstGeom>
        </p:spPr>
        <p:txBody>
          <a:bodyPr wrap="square" lIns="0" tIns="0" rIns="0" bIns="0" rtlCol="0" anchor="t">
            <a:spAutoFit/>
          </a:bodyPr>
          <a:lstStyle/>
          <a:p>
            <a:pPr marL="1169035" lvl="1" indent="-742950">
              <a:lnSpc>
                <a:spcPts val="5525"/>
              </a:lnSpc>
              <a:buFont typeface="+mj-lt"/>
              <a:buAutoNum type="arabicPeriod" startAt="4"/>
            </a:pPr>
            <a:r>
              <a:rPr lang="en-US" sz="3945" dirty="0">
                <a:solidFill>
                  <a:srgbClr val="1B4444"/>
                </a:solidFill>
                <a:latin typeface="Montserrat Classic" panose="00000500000000000000"/>
              </a:rPr>
              <a:t>Conv2D: This layer applies a 2D convolution operation on the input image to extract features. The layer has 16 filters (or channels) and a kernel size of (3,3).</a:t>
            </a:r>
          </a:p>
          <a:p>
            <a:pPr marL="1169035" lvl="1" indent="-742950">
              <a:lnSpc>
                <a:spcPts val="5525"/>
              </a:lnSpc>
              <a:buFont typeface="Arial" panose="020B0604020202020204"/>
              <a:buChar char="•"/>
            </a:pPr>
            <a:endParaRPr lang="en-US" sz="3945" dirty="0">
              <a:solidFill>
                <a:srgbClr val="1B4444"/>
              </a:solidFill>
              <a:latin typeface="Montserrat Classic" panose="00000500000000000000"/>
            </a:endParaRPr>
          </a:p>
          <a:p>
            <a:pPr marL="1169035" lvl="1" indent="-742950">
              <a:lnSpc>
                <a:spcPts val="5525"/>
              </a:lnSpc>
              <a:buFont typeface="+mj-lt"/>
              <a:buAutoNum type="arabicPeriod" startAt="5"/>
            </a:pPr>
            <a:r>
              <a:rPr lang="en-US" sz="3945" dirty="0">
                <a:solidFill>
                  <a:srgbClr val="1B4444"/>
                </a:solidFill>
                <a:latin typeface="Montserrat Classic" panose="00000500000000000000"/>
              </a:rPr>
              <a:t>MaxPooling2D: This layer performs max pooling operation on the output of the previous layer to downsample the feature maps and reduce the dimensionality. The layer uses a pool size of (2,2).</a:t>
            </a:r>
          </a:p>
          <a:p>
            <a:pPr marL="1169035" lvl="1" indent="-742950">
              <a:lnSpc>
                <a:spcPts val="5525"/>
              </a:lnSpc>
              <a:buFont typeface="Arial" panose="020B0604020202020204"/>
              <a:buChar char="•"/>
            </a:pPr>
            <a:endParaRPr lang="en-US" sz="3945" dirty="0">
              <a:solidFill>
                <a:srgbClr val="1B4444"/>
              </a:solidFill>
              <a:latin typeface="Montserrat Classic" panose="00000500000000000000"/>
            </a:endParaRPr>
          </a:p>
        </p:txBody>
      </p:sp>
    </p:spTree>
  </p:cSld>
  <p:clrMapOvr>
    <a:masterClrMapping/>
  </p:clrMapOvr>
  <p:transition spd="med">
    <p:split dir="in"/>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6200" y="9312593"/>
            <a:ext cx="15728030" cy="1050607"/>
            <a:chOff x="0" y="0"/>
            <a:chExt cx="4142362" cy="276703"/>
          </a:xfrm>
        </p:grpSpPr>
        <p:sp>
          <p:nvSpPr>
            <p:cNvPr id="3" name="Freeform 3"/>
            <p:cNvSpPr/>
            <p:nvPr/>
          </p:nvSpPr>
          <p:spPr>
            <a:xfrm>
              <a:off x="0" y="0"/>
              <a:ext cx="4142362" cy="276703"/>
            </a:xfrm>
            <a:custGeom>
              <a:avLst/>
              <a:gdLst/>
              <a:ahLst/>
              <a:cxnLst/>
              <a:rect l="l" t="t" r="r" b="b"/>
              <a:pathLst>
                <a:path w="4142362" h="276703">
                  <a:moveTo>
                    <a:pt x="0" y="0"/>
                  </a:moveTo>
                  <a:lnTo>
                    <a:pt x="4142362" y="0"/>
                  </a:lnTo>
                  <a:lnTo>
                    <a:pt x="4142362" y="276703"/>
                  </a:lnTo>
                  <a:lnTo>
                    <a:pt x="0" y="276703"/>
                  </a:lnTo>
                  <a:close/>
                </a:path>
              </a:pathLst>
            </a:custGeom>
            <a:solidFill>
              <a:srgbClr val="1B4444"/>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100"/>
                </a:lnSpc>
              </a:pPr>
              <a:endParaRPr/>
            </a:p>
          </p:txBody>
        </p:sp>
      </p:grpSp>
      <p:pic>
        <p:nvPicPr>
          <p:cNvPr id="8" name="Picture 5"/>
          <p:cNvPicPr>
            <a:picLocks noChangeAspect="1"/>
          </p:cNvPicPr>
          <p:nvPr/>
        </p:nvPicPr>
        <p:blipFill>
          <a:blip r:embed="rId2" cstate="print">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rcRect/>
          <a:stretch>
            <a:fillRect/>
          </a:stretch>
        </p:blipFill>
        <p:spPr>
          <a:xfrm>
            <a:off x="13334979" y="9312593"/>
            <a:ext cx="8757453" cy="7571877"/>
          </a:xfrm>
          <a:prstGeom prst="rect">
            <a:avLst/>
          </a:prstGeom>
        </p:spPr>
      </p:pic>
      <p:pic>
        <p:nvPicPr>
          <p:cNvPr id="9" name="Picture 6"/>
          <p:cNvPicPr>
            <a:picLocks noChangeAspect="1"/>
          </p:cNvPicPr>
          <p:nvPr/>
        </p:nvPicPr>
        <p:blipFill>
          <a:blip r:embed="rId4" cstate="print">
            <a:extLst>
              <a:ext uri="{28A0092B-C50C-407E-A947-70E740481C1C}">
                <a14:useLocalDpi xmlns="" xmlns:a14="http://schemas.microsoft.com/office/drawing/2010/main" val="0"/>
              </a:ext>
              <a:ext uri="{96DAC541-7B7A-43D3-8B79-37D633B846F1}">
                <asvg:svgBlip xmlns="" xmlns:asvg="http://schemas.microsoft.com/office/drawing/2016/SVG/main" r:embed="rId5"/>
              </a:ext>
            </a:extLst>
          </a:blip>
          <a:srcRect/>
          <a:stretch>
            <a:fillRect/>
          </a:stretch>
        </p:blipFill>
        <p:spPr>
          <a:xfrm>
            <a:off x="-743643" y="-4954688"/>
            <a:ext cx="7666059" cy="6631969"/>
          </a:xfrm>
          <a:prstGeom prst="rect">
            <a:avLst/>
          </a:prstGeom>
        </p:spPr>
      </p:pic>
      <p:sp>
        <p:nvSpPr>
          <p:cNvPr id="17" name="TextBox 9"/>
          <p:cNvSpPr txBox="1"/>
          <p:nvPr/>
        </p:nvSpPr>
        <p:spPr>
          <a:xfrm>
            <a:off x="727710" y="2066925"/>
            <a:ext cx="16647795" cy="7053213"/>
          </a:xfrm>
          <a:prstGeom prst="rect">
            <a:avLst/>
          </a:prstGeom>
        </p:spPr>
        <p:txBody>
          <a:bodyPr wrap="square" lIns="0" tIns="0" rIns="0" bIns="0" rtlCol="0" anchor="t">
            <a:spAutoFit/>
          </a:bodyPr>
          <a:lstStyle/>
          <a:p>
            <a:pPr marL="1169035" lvl="1" indent="-742950">
              <a:lnSpc>
                <a:spcPts val="5525"/>
              </a:lnSpc>
              <a:buFont typeface="+mj-lt"/>
              <a:buAutoNum type="arabicPeriod" startAt="6"/>
            </a:pPr>
            <a:r>
              <a:rPr lang="en-US" sz="3945" dirty="0">
                <a:solidFill>
                  <a:srgbClr val="1B4444"/>
                </a:solidFill>
                <a:latin typeface="Montserrat Classic" panose="00000500000000000000"/>
              </a:rPr>
              <a:t>BatchNormalization: This layer normalizes the output of the previous layer to help improve training and reduce overfitting.</a:t>
            </a:r>
          </a:p>
          <a:p>
            <a:pPr marL="1169035" lvl="1" indent="-742950">
              <a:lnSpc>
                <a:spcPts val="5525"/>
              </a:lnSpc>
              <a:buFont typeface="+mj-lt"/>
              <a:buAutoNum type="arabicPeriod" startAt="6"/>
            </a:pPr>
            <a:endParaRPr lang="en-US" sz="3945" dirty="0">
              <a:solidFill>
                <a:srgbClr val="1B4444"/>
              </a:solidFill>
              <a:latin typeface="Montserrat Classic" panose="00000500000000000000"/>
            </a:endParaRPr>
          </a:p>
          <a:p>
            <a:pPr marL="1169035" lvl="1" indent="-742950">
              <a:lnSpc>
                <a:spcPts val="5525"/>
              </a:lnSpc>
              <a:buFont typeface="+mj-lt"/>
              <a:buAutoNum type="arabicPeriod" startAt="6"/>
            </a:pPr>
            <a:r>
              <a:rPr lang="en-US" sz="3945" dirty="0">
                <a:solidFill>
                  <a:srgbClr val="1B4444"/>
                </a:solidFill>
                <a:latin typeface="Montserrat Classic" panose="00000500000000000000"/>
              </a:rPr>
              <a:t>Dropout: This layer randomly drops out (disables) a fraction of the neurons to help reduce overfitting.</a:t>
            </a:r>
          </a:p>
          <a:p>
            <a:pPr marL="1169035" lvl="1" indent="-742950">
              <a:lnSpc>
                <a:spcPts val="5525"/>
              </a:lnSpc>
            </a:pPr>
            <a:endParaRPr lang="en-US" sz="3945" dirty="0" smtClean="0">
              <a:solidFill>
                <a:srgbClr val="1B4444"/>
              </a:solidFill>
              <a:latin typeface="Montserrat Classic" panose="00000500000000000000"/>
            </a:endParaRPr>
          </a:p>
          <a:p>
            <a:pPr marL="1169035" lvl="1" indent="-742950">
              <a:lnSpc>
                <a:spcPts val="5525"/>
              </a:lnSpc>
            </a:pPr>
            <a:r>
              <a:rPr lang="en-US" sz="3945" dirty="0" smtClean="0">
                <a:solidFill>
                  <a:srgbClr val="1B4444"/>
                </a:solidFill>
                <a:latin typeface="Montserrat Classic" panose="00000500000000000000"/>
              </a:rPr>
              <a:t>8</a:t>
            </a:r>
            <a:r>
              <a:rPr lang="en-US" sz="3945" dirty="0" smtClean="0">
                <a:solidFill>
                  <a:srgbClr val="1B4444"/>
                </a:solidFill>
                <a:latin typeface="Montserrat Classic" panose="00000500000000000000"/>
              </a:rPr>
              <a:t>8	88Conv2D_1</a:t>
            </a:r>
            <a:r>
              <a:rPr lang="en-US" sz="3945" dirty="0">
                <a:solidFill>
                  <a:srgbClr val="1B4444"/>
                </a:solidFill>
                <a:latin typeface="Montserrat Classic" panose="00000500000000000000"/>
              </a:rPr>
              <a:t>: This layer applies another 2D convolution operation on the output of the previous layer to extract more complex features. The layer has 16 filters and a kernel size of (3,3).</a:t>
            </a:r>
          </a:p>
        </p:txBody>
      </p:sp>
    </p:spTree>
  </p:cSld>
  <p:clrMapOvr>
    <a:masterClrMapping/>
  </p:clrMapOvr>
  <p:transition spd="med">
    <p:wedg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236393"/>
            <a:ext cx="15728030" cy="1050607"/>
            <a:chOff x="0" y="0"/>
            <a:chExt cx="4142362" cy="276703"/>
          </a:xfrm>
        </p:grpSpPr>
        <p:sp>
          <p:nvSpPr>
            <p:cNvPr id="3" name="Freeform 3"/>
            <p:cNvSpPr/>
            <p:nvPr/>
          </p:nvSpPr>
          <p:spPr>
            <a:xfrm>
              <a:off x="0" y="0"/>
              <a:ext cx="4142362" cy="276703"/>
            </a:xfrm>
            <a:custGeom>
              <a:avLst/>
              <a:gdLst/>
              <a:ahLst/>
              <a:cxnLst/>
              <a:rect l="l" t="t" r="r" b="b"/>
              <a:pathLst>
                <a:path w="4142362" h="276703">
                  <a:moveTo>
                    <a:pt x="0" y="0"/>
                  </a:moveTo>
                  <a:lnTo>
                    <a:pt x="4142362" y="0"/>
                  </a:lnTo>
                  <a:lnTo>
                    <a:pt x="4142362" y="276703"/>
                  </a:lnTo>
                  <a:lnTo>
                    <a:pt x="0" y="276703"/>
                  </a:lnTo>
                  <a:close/>
                </a:path>
              </a:pathLst>
            </a:custGeom>
            <a:solidFill>
              <a:srgbClr val="1B4444"/>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100"/>
                </a:lnSpc>
              </a:pPr>
              <a:endParaRPr/>
            </a:p>
          </p:txBody>
        </p:sp>
      </p:grpSp>
      <p:pic>
        <p:nvPicPr>
          <p:cNvPr id="8" name="Picture 5"/>
          <p:cNvPicPr>
            <a:picLocks noChangeAspect="1"/>
          </p:cNvPicPr>
          <p:nvPr/>
        </p:nvPicPr>
        <p:blipFill>
          <a:blip r:embed="rId2" cstate="print">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rcRect/>
          <a:stretch>
            <a:fillRect/>
          </a:stretch>
        </p:blipFill>
        <p:spPr>
          <a:xfrm>
            <a:off x="13563579" y="9236393"/>
            <a:ext cx="8757453" cy="7571877"/>
          </a:xfrm>
          <a:prstGeom prst="rect">
            <a:avLst/>
          </a:prstGeom>
        </p:spPr>
      </p:pic>
      <p:pic>
        <p:nvPicPr>
          <p:cNvPr id="9" name="Picture 6"/>
          <p:cNvPicPr>
            <a:picLocks noChangeAspect="1"/>
          </p:cNvPicPr>
          <p:nvPr/>
        </p:nvPicPr>
        <p:blipFill>
          <a:blip r:embed="rId4" cstate="print">
            <a:extLst>
              <a:ext uri="{28A0092B-C50C-407E-A947-70E740481C1C}">
                <a14:useLocalDpi xmlns="" xmlns:a14="http://schemas.microsoft.com/office/drawing/2010/main" val="0"/>
              </a:ext>
              <a:ext uri="{96DAC541-7B7A-43D3-8B79-37D633B846F1}">
                <asvg:svgBlip xmlns="" xmlns:asvg="http://schemas.microsoft.com/office/drawing/2016/SVG/main" r:embed="rId5"/>
              </a:ext>
            </a:extLst>
          </a:blip>
          <a:srcRect/>
          <a:stretch>
            <a:fillRect/>
          </a:stretch>
        </p:blipFill>
        <p:spPr>
          <a:xfrm>
            <a:off x="-743643" y="-4954688"/>
            <a:ext cx="7666059" cy="6631969"/>
          </a:xfrm>
          <a:prstGeom prst="rect">
            <a:avLst/>
          </a:prstGeom>
        </p:spPr>
      </p:pic>
      <p:sp>
        <p:nvSpPr>
          <p:cNvPr id="17" name="TextBox 9"/>
          <p:cNvSpPr txBox="1"/>
          <p:nvPr/>
        </p:nvSpPr>
        <p:spPr>
          <a:xfrm>
            <a:off x="727710" y="1838325"/>
            <a:ext cx="16722725" cy="7085330"/>
          </a:xfrm>
          <a:prstGeom prst="rect">
            <a:avLst/>
          </a:prstGeom>
        </p:spPr>
        <p:txBody>
          <a:bodyPr wrap="square" lIns="0" tIns="0" rIns="0" bIns="0" rtlCol="0" anchor="t">
            <a:spAutoFit/>
          </a:bodyPr>
          <a:lstStyle/>
          <a:p>
            <a:pPr marL="1169035" lvl="1" indent="-742950" algn="l">
              <a:lnSpc>
                <a:spcPts val="5525"/>
              </a:lnSpc>
              <a:buFont typeface="+mj-lt"/>
              <a:buAutoNum type="arabicPeriod" startAt="9"/>
            </a:pPr>
            <a:r>
              <a:rPr lang="en-US" sz="3945" dirty="0">
                <a:solidFill>
                  <a:srgbClr val="1B4444"/>
                </a:solidFill>
                <a:latin typeface="Montserrat Classic" panose="00000500000000000000"/>
              </a:rPr>
              <a:t>MaxPooling2D_1: This layer performs another max pooling operation on the output of the previous layer to further downsample the feature maps. The layer uses a pool size of (2,2).</a:t>
            </a:r>
          </a:p>
          <a:p>
            <a:pPr marL="1169035" lvl="1" indent="-742950" algn="l">
              <a:lnSpc>
                <a:spcPts val="5525"/>
              </a:lnSpc>
              <a:buFont typeface="+mj-lt"/>
              <a:buAutoNum type="arabicPeriod" startAt="9"/>
            </a:pPr>
            <a:endParaRPr lang="en-US" sz="3945" dirty="0">
              <a:solidFill>
                <a:srgbClr val="1B4444"/>
              </a:solidFill>
              <a:latin typeface="Montserrat Classic" panose="00000500000000000000"/>
            </a:endParaRPr>
          </a:p>
          <a:p>
            <a:pPr marL="1169035" lvl="1" indent="-742950" algn="l">
              <a:lnSpc>
                <a:spcPts val="5525"/>
              </a:lnSpc>
              <a:buFont typeface="+mj-lt"/>
              <a:buAutoNum type="arabicPeriod" startAt="9"/>
            </a:pPr>
            <a:r>
              <a:rPr lang="en-US" sz="3945" dirty="0">
                <a:solidFill>
                  <a:srgbClr val="1B4444"/>
                </a:solidFill>
                <a:latin typeface="Montserrat Classic" panose="00000500000000000000"/>
              </a:rPr>
              <a:t>Dropout_1: This layer randomly drops out a fraction of the neurons again to help reduce overfitting.</a:t>
            </a:r>
          </a:p>
          <a:p>
            <a:pPr marL="1169035" lvl="1" indent="-742950" algn="l">
              <a:lnSpc>
                <a:spcPts val="5525"/>
              </a:lnSpc>
              <a:buFont typeface="+mj-lt"/>
              <a:buAutoNum type="arabicPeriod" startAt="9"/>
            </a:pPr>
            <a:endParaRPr lang="en-US" sz="3945" dirty="0">
              <a:solidFill>
                <a:srgbClr val="1B4444"/>
              </a:solidFill>
              <a:latin typeface="Montserrat Classic" panose="00000500000000000000"/>
            </a:endParaRPr>
          </a:p>
          <a:p>
            <a:pPr marL="1169035" lvl="1" indent="-742950" algn="l">
              <a:lnSpc>
                <a:spcPts val="5525"/>
              </a:lnSpc>
              <a:buFont typeface="+mj-lt"/>
              <a:buAutoNum type="arabicPeriod" startAt="9"/>
            </a:pPr>
            <a:r>
              <a:rPr lang="en-US" sz="3945" dirty="0">
                <a:solidFill>
                  <a:srgbClr val="1B4444"/>
                </a:solidFill>
                <a:latin typeface="Montserrat Classic" panose="00000500000000000000"/>
              </a:rPr>
              <a:t>Flatten: This layer flattens the output of the previous layer into a 1D vector to feed into the dense layers.</a:t>
            </a:r>
          </a:p>
        </p:txBody>
      </p:sp>
    </p:spTree>
  </p:cSld>
  <p:clrMapOvr>
    <a:masterClrMapping/>
  </p:clrMapOvr>
  <p:transition spd="med">
    <p:pull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236393"/>
            <a:ext cx="15728030" cy="1050607"/>
            <a:chOff x="0" y="0"/>
            <a:chExt cx="4142362" cy="276703"/>
          </a:xfrm>
        </p:grpSpPr>
        <p:sp>
          <p:nvSpPr>
            <p:cNvPr id="3" name="Freeform 3"/>
            <p:cNvSpPr/>
            <p:nvPr/>
          </p:nvSpPr>
          <p:spPr>
            <a:xfrm>
              <a:off x="0" y="0"/>
              <a:ext cx="4142362" cy="276703"/>
            </a:xfrm>
            <a:custGeom>
              <a:avLst/>
              <a:gdLst/>
              <a:ahLst/>
              <a:cxnLst/>
              <a:rect l="l" t="t" r="r" b="b"/>
              <a:pathLst>
                <a:path w="4142362" h="276703">
                  <a:moveTo>
                    <a:pt x="0" y="0"/>
                  </a:moveTo>
                  <a:lnTo>
                    <a:pt x="4142362" y="0"/>
                  </a:lnTo>
                  <a:lnTo>
                    <a:pt x="4142362" y="276703"/>
                  </a:lnTo>
                  <a:lnTo>
                    <a:pt x="0" y="276703"/>
                  </a:lnTo>
                  <a:close/>
                </a:path>
              </a:pathLst>
            </a:custGeom>
            <a:solidFill>
              <a:srgbClr val="1B4444"/>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100"/>
                </a:lnSpc>
              </a:pPr>
              <a:endParaRPr/>
            </a:p>
          </p:txBody>
        </p:sp>
      </p:grpSp>
      <p:pic>
        <p:nvPicPr>
          <p:cNvPr id="8" name="Picture 5"/>
          <p:cNvPicPr>
            <a:picLocks noChangeAspect="1"/>
          </p:cNvPicPr>
          <p:nvPr/>
        </p:nvPicPr>
        <p:blipFill>
          <a:blip r:embed="rId2" cstate="print">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rcRect/>
          <a:stretch>
            <a:fillRect/>
          </a:stretch>
        </p:blipFill>
        <p:spPr>
          <a:xfrm>
            <a:off x="13487379" y="9181783"/>
            <a:ext cx="8757453" cy="7571877"/>
          </a:xfrm>
          <a:prstGeom prst="rect">
            <a:avLst/>
          </a:prstGeom>
        </p:spPr>
      </p:pic>
      <p:pic>
        <p:nvPicPr>
          <p:cNvPr id="9" name="Picture 6"/>
          <p:cNvPicPr>
            <a:picLocks noChangeAspect="1"/>
          </p:cNvPicPr>
          <p:nvPr/>
        </p:nvPicPr>
        <p:blipFill>
          <a:blip r:embed="rId4" cstate="print">
            <a:extLst>
              <a:ext uri="{28A0092B-C50C-407E-A947-70E740481C1C}">
                <a14:useLocalDpi xmlns="" xmlns:a14="http://schemas.microsoft.com/office/drawing/2010/main" val="0"/>
              </a:ext>
              <a:ext uri="{96DAC541-7B7A-43D3-8B79-37D633B846F1}">
                <asvg:svgBlip xmlns="" xmlns:asvg="http://schemas.microsoft.com/office/drawing/2016/SVG/main" r:embed="rId5"/>
              </a:ext>
            </a:extLst>
          </a:blip>
          <a:srcRect/>
          <a:stretch>
            <a:fillRect/>
          </a:stretch>
        </p:blipFill>
        <p:spPr>
          <a:xfrm>
            <a:off x="-743643" y="-4954688"/>
            <a:ext cx="7666059" cy="6631969"/>
          </a:xfrm>
          <a:prstGeom prst="rect">
            <a:avLst/>
          </a:prstGeom>
        </p:spPr>
      </p:pic>
      <p:sp>
        <p:nvSpPr>
          <p:cNvPr id="17" name="TextBox 9"/>
          <p:cNvSpPr txBox="1"/>
          <p:nvPr/>
        </p:nvSpPr>
        <p:spPr>
          <a:xfrm>
            <a:off x="918845" y="1762125"/>
            <a:ext cx="15310485" cy="6376670"/>
          </a:xfrm>
          <a:prstGeom prst="rect">
            <a:avLst/>
          </a:prstGeom>
        </p:spPr>
        <p:txBody>
          <a:bodyPr wrap="square" lIns="0" tIns="0" rIns="0" bIns="0" rtlCol="0" anchor="t">
            <a:spAutoFit/>
          </a:bodyPr>
          <a:lstStyle/>
          <a:p>
            <a:pPr marL="1169035" lvl="1" indent="-742950" algn="l">
              <a:lnSpc>
                <a:spcPts val="5525"/>
              </a:lnSpc>
              <a:buFont typeface="+mj-lt"/>
              <a:buAutoNum type="arabicPeriod" startAt="12"/>
            </a:pPr>
            <a:r>
              <a:rPr lang="en-US" sz="3945" dirty="0">
                <a:solidFill>
                  <a:srgbClr val="1B4444"/>
                </a:solidFill>
                <a:latin typeface="Montserrat Classic" panose="00000500000000000000"/>
              </a:rPr>
              <a:t> Dense: This layer is a fully connected (dense) layer with 256 neurons that performs a linear operation on the input vector followed by a non-linear activation function (usually ReLU).</a:t>
            </a:r>
          </a:p>
          <a:p>
            <a:pPr marL="1169035" lvl="1" indent="-742950" algn="l">
              <a:lnSpc>
                <a:spcPts val="5525"/>
              </a:lnSpc>
              <a:buFont typeface="Arial" panose="020B0604020202020204"/>
              <a:buChar char="•"/>
            </a:pPr>
            <a:endParaRPr lang="en-US" sz="3945" dirty="0">
              <a:solidFill>
                <a:srgbClr val="1B4444"/>
              </a:solidFill>
              <a:latin typeface="Montserrat Classic" panose="00000500000000000000"/>
            </a:endParaRPr>
          </a:p>
          <a:p>
            <a:pPr marL="1169035" lvl="1" indent="-742950" algn="l">
              <a:lnSpc>
                <a:spcPts val="5525"/>
              </a:lnSpc>
              <a:buFont typeface="+mj-lt"/>
              <a:buAutoNum type="arabicPeriod" startAt="13"/>
            </a:pPr>
            <a:r>
              <a:rPr lang="en-US" sz="3945" dirty="0">
                <a:solidFill>
                  <a:srgbClr val="1B4444"/>
                </a:solidFill>
                <a:latin typeface="Montserrat Classic" panose="00000500000000000000"/>
              </a:rPr>
              <a:t>Dropout_2: This layer randomly drops out a fraction of the neurons to help reduce overfitting.</a:t>
            </a:r>
          </a:p>
          <a:p>
            <a:pPr marL="852170" lvl="1" indent="-426085" algn="l">
              <a:lnSpc>
                <a:spcPts val="5525"/>
              </a:lnSpc>
              <a:buFont typeface="Arial" panose="020B0604020202020204"/>
              <a:buChar char="•"/>
            </a:pPr>
            <a:endParaRPr lang="en-US" sz="3945" dirty="0">
              <a:solidFill>
                <a:srgbClr val="1B4444"/>
              </a:solidFill>
              <a:latin typeface="Montserrat Classic" panose="00000500000000000000"/>
            </a:endParaRPr>
          </a:p>
          <a:p>
            <a:pPr marL="852170" lvl="1" indent="-426085" algn="l">
              <a:lnSpc>
                <a:spcPts val="5525"/>
              </a:lnSpc>
              <a:buFont typeface="Arial" panose="020B0604020202020204"/>
              <a:buChar char="•"/>
            </a:pPr>
            <a:endParaRPr lang="en-US" sz="3945" dirty="0">
              <a:solidFill>
                <a:srgbClr val="1B4444"/>
              </a:solidFill>
              <a:latin typeface="Montserrat Classic" panose="00000500000000000000"/>
            </a:endParaRPr>
          </a:p>
        </p:txBody>
      </p:sp>
    </p:spTree>
  </p:cSld>
  <p:clrMapOvr>
    <a:masterClrMapping/>
  </p:clrMapOvr>
  <p:transition spd="med">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236393"/>
            <a:ext cx="15728030" cy="1050607"/>
            <a:chOff x="0" y="0"/>
            <a:chExt cx="4142362" cy="276703"/>
          </a:xfrm>
        </p:grpSpPr>
        <p:sp>
          <p:nvSpPr>
            <p:cNvPr id="3" name="Freeform 3"/>
            <p:cNvSpPr/>
            <p:nvPr/>
          </p:nvSpPr>
          <p:spPr>
            <a:xfrm>
              <a:off x="0" y="0"/>
              <a:ext cx="4142362" cy="276703"/>
            </a:xfrm>
            <a:custGeom>
              <a:avLst/>
              <a:gdLst/>
              <a:ahLst/>
              <a:cxnLst/>
              <a:rect l="l" t="t" r="r" b="b"/>
              <a:pathLst>
                <a:path w="4142362" h="276703">
                  <a:moveTo>
                    <a:pt x="0" y="0"/>
                  </a:moveTo>
                  <a:lnTo>
                    <a:pt x="4142362" y="0"/>
                  </a:lnTo>
                  <a:lnTo>
                    <a:pt x="4142362" y="276703"/>
                  </a:lnTo>
                  <a:lnTo>
                    <a:pt x="0" y="276703"/>
                  </a:lnTo>
                  <a:close/>
                </a:path>
              </a:pathLst>
            </a:custGeom>
            <a:solidFill>
              <a:srgbClr val="1B4444"/>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100"/>
                </a:lnSpc>
              </a:pPr>
              <a:endParaRPr/>
            </a:p>
          </p:txBody>
        </p:sp>
      </p:grpSp>
      <p:pic>
        <p:nvPicPr>
          <p:cNvPr id="8" name="Picture 5"/>
          <p:cNvPicPr>
            <a:picLocks noChangeAspect="1"/>
          </p:cNvPicPr>
          <p:nvPr/>
        </p:nvPicPr>
        <p:blipFill>
          <a:blip r:embed="rId2" cstate="print">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rcRect/>
          <a:stretch>
            <a:fillRect/>
          </a:stretch>
        </p:blipFill>
        <p:spPr>
          <a:xfrm>
            <a:off x="13487379" y="9257983"/>
            <a:ext cx="8757453" cy="7571877"/>
          </a:xfrm>
          <a:prstGeom prst="rect">
            <a:avLst/>
          </a:prstGeom>
        </p:spPr>
      </p:pic>
      <p:pic>
        <p:nvPicPr>
          <p:cNvPr id="9" name="Picture 6"/>
          <p:cNvPicPr>
            <a:picLocks noChangeAspect="1"/>
          </p:cNvPicPr>
          <p:nvPr/>
        </p:nvPicPr>
        <p:blipFill>
          <a:blip r:embed="rId4" cstate="print">
            <a:extLst>
              <a:ext uri="{28A0092B-C50C-407E-A947-70E740481C1C}">
                <a14:useLocalDpi xmlns="" xmlns:a14="http://schemas.microsoft.com/office/drawing/2010/main" val="0"/>
              </a:ext>
              <a:ext uri="{96DAC541-7B7A-43D3-8B79-37D633B846F1}">
                <asvg:svgBlip xmlns="" xmlns:asvg="http://schemas.microsoft.com/office/drawing/2016/SVG/main" r:embed="rId5"/>
              </a:ext>
            </a:extLst>
          </a:blip>
          <a:srcRect/>
          <a:stretch>
            <a:fillRect/>
          </a:stretch>
        </p:blipFill>
        <p:spPr>
          <a:xfrm>
            <a:off x="-743643" y="-4954688"/>
            <a:ext cx="7666059" cy="6631969"/>
          </a:xfrm>
          <a:prstGeom prst="rect">
            <a:avLst/>
          </a:prstGeom>
        </p:spPr>
      </p:pic>
      <p:sp>
        <p:nvSpPr>
          <p:cNvPr id="17" name="TextBox 9"/>
          <p:cNvSpPr txBox="1"/>
          <p:nvPr/>
        </p:nvSpPr>
        <p:spPr>
          <a:xfrm>
            <a:off x="1650365" y="1914525"/>
            <a:ext cx="14112875" cy="4250690"/>
          </a:xfrm>
          <a:prstGeom prst="rect">
            <a:avLst/>
          </a:prstGeom>
        </p:spPr>
        <p:txBody>
          <a:bodyPr wrap="square" lIns="0" tIns="0" rIns="0" bIns="0" rtlCol="0" anchor="t">
            <a:spAutoFit/>
          </a:bodyPr>
          <a:lstStyle/>
          <a:p>
            <a:pPr marL="742950" lvl="1" indent="-742950" algn="l">
              <a:lnSpc>
                <a:spcPts val="5525"/>
              </a:lnSpc>
              <a:buFont typeface="+mj-lt"/>
              <a:buAutoNum type="arabicPeriod" startAt="14"/>
            </a:pPr>
            <a:r>
              <a:rPr lang="en-US" sz="3945" dirty="0">
                <a:solidFill>
                  <a:srgbClr val="1B4444"/>
                </a:solidFill>
                <a:latin typeface="Montserrat Classic" panose="00000500000000000000"/>
                <a:sym typeface="+mn-ea"/>
              </a:rPr>
              <a:t>  Dense_1: This layer is the output layer with 4 neurons (assuming this is a multi-class classification task) that performs a linear operation on the input vector followed by a softmax activation function to output probabilities for each class.</a:t>
            </a:r>
            <a:endParaRPr lang="en-US" sz="3945" dirty="0">
              <a:solidFill>
                <a:srgbClr val="1B4444"/>
              </a:solidFill>
              <a:latin typeface="Montserrat Classic" panose="00000500000000000000"/>
            </a:endParaRPr>
          </a:p>
          <a:p>
            <a:pPr marL="426085" lvl="1" indent="0" algn="l">
              <a:lnSpc>
                <a:spcPts val="5525"/>
              </a:lnSpc>
              <a:buFont typeface="Arial" panose="020B0604020202020204"/>
              <a:buNone/>
            </a:pPr>
            <a:endParaRPr lang="en-US" sz="3945" dirty="0">
              <a:solidFill>
                <a:srgbClr val="1B4444"/>
              </a:solidFill>
              <a:latin typeface="Montserrat Classic" panose="00000500000000000000"/>
            </a:endParaRPr>
          </a:p>
        </p:txBody>
      </p:sp>
    </p:spTree>
  </p:cSld>
  <p:clrMapOvr>
    <a:masterClrMapping/>
  </p:clrMapOvr>
  <p:transition spd="med">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236393"/>
            <a:ext cx="15728030" cy="1050607"/>
            <a:chOff x="0" y="0"/>
            <a:chExt cx="4142362" cy="276703"/>
          </a:xfrm>
        </p:grpSpPr>
        <p:sp>
          <p:nvSpPr>
            <p:cNvPr id="3" name="Freeform 3"/>
            <p:cNvSpPr/>
            <p:nvPr/>
          </p:nvSpPr>
          <p:spPr>
            <a:xfrm>
              <a:off x="0" y="0"/>
              <a:ext cx="4142362" cy="276703"/>
            </a:xfrm>
            <a:custGeom>
              <a:avLst/>
              <a:gdLst/>
              <a:ahLst/>
              <a:cxnLst/>
              <a:rect l="l" t="t" r="r" b="b"/>
              <a:pathLst>
                <a:path w="4142362" h="276703">
                  <a:moveTo>
                    <a:pt x="0" y="0"/>
                  </a:moveTo>
                  <a:lnTo>
                    <a:pt x="4142362" y="0"/>
                  </a:lnTo>
                  <a:lnTo>
                    <a:pt x="4142362" y="276703"/>
                  </a:lnTo>
                  <a:lnTo>
                    <a:pt x="0" y="276703"/>
                  </a:lnTo>
                  <a:close/>
                </a:path>
              </a:pathLst>
            </a:custGeom>
            <a:solidFill>
              <a:srgbClr val="1B4444"/>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100"/>
                </a:lnSpc>
              </a:pPr>
              <a:endParaRPr/>
            </a:p>
          </p:txBody>
        </p:sp>
      </p:grpSp>
      <p:pic>
        <p:nvPicPr>
          <p:cNvPr id="5" name="Picture 5"/>
          <p:cNvPicPr>
            <a:picLocks noChangeAspect="1"/>
          </p:cNvPicPr>
          <p:nvPr/>
        </p:nvPicPr>
        <p:blipFill>
          <a:blip r:embed="rId2" cstate="print">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rcRect/>
          <a:stretch>
            <a:fillRect/>
          </a:stretch>
        </p:blipFill>
        <p:spPr>
          <a:xfrm>
            <a:off x="13338789" y="9236393"/>
            <a:ext cx="8757453" cy="7571877"/>
          </a:xfrm>
          <a:prstGeom prst="rect">
            <a:avLst/>
          </a:prstGeom>
        </p:spPr>
      </p:pic>
      <p:pic>
        <p:nvPicPr>
          <p:cNvPr id="6" name="Picture 6"/>
          <p:cNvPicPr>
            <a:picLocks noChangeAspect="1"/>
          </p:cNvPicPr>
          <p:nvPr/>
        </p:nvPicPr>
        <p:blipFill>
          <a:blip r:embed="rId4" cstate="print">
            <a:extLst>
              <a:ext uri="{28A0092B-C50C-407E-A947-70E740481C1C}">
                <a14:useLocalDpi xmlns="" xmlns:a14="http://schemas.microsoft.com/office/drawing/2010/main" val="0"/>
              </a:ext>
              <a:ext uri="{96DAC541-7B7A-43D3-8B79-37D633B846F1}">
                <asvg:svgBlip xmlns="" xmlns:asvg="http://schemas.microsoft.com/office/drawing/2016/SVG/main" r:embed="rId5"/>
              </a:ext>
            </a:extLst>
          </a:blip>
          <a:srcRect/>
          <a:stretch>
            <a:fillRect/>
          </a:stretch>
        </p:blipFill>
        <p:spPr>
          <a:xfrm flipH="1">
            <a:off x="12877959" y="-4827441"/>
            <a:ext cx="7666059" cy="6631969"/>
          </a:xfrm>
          <a:prstGeom prst="rect">
            <a:avLst/>
          </a:prstGeom>
        </p:spPr>
      </p:pic>
      <p:sp>
        <p:nvSpPr>
          <p:cNvPr id="9" name="TextBox 9"/>
          <p:cNvSpPr txBox="1"/>
          <p:nvPr/>
        </p:nvSpPr>
        <p:spPr>
          <a:xfrm>
            <a:off x="1028700" y="1095375"/>
            <a:ext cx="11067222" cy="1149350"/>
          </a:xfrm>
          <a:prstGeom prst="rect">
            <a:avLst/>
          </a:prstGeom>
        </p:spPr>
        <p:txBody>
          <a:bodyPr lIns="0" tIns="0" rIns="0" bIns="0" rtlCol="0" anchor="t">
            <a:spAutoFit/>
          </a:bodyPr>
          <a:lstStyle/>
          <a:p>
            <a:pPr marL="0" lvl="0" indent="0" algn="l">
              <a:lnSpc>
                <a:spcPts val="8800"/>
              </a:lnSpc>
              <a:spcBef>
                <a:spcPct val="0"/>
              </a:spcBef>
            </a:pPr>
            <a:r>
              <a:rPr lang="en-US" sz="8000" u="none">
                <a:solidFill>
                  <a:srgbClr val="1B4444"/>
                </a:solidFill>
                <a:latin typeface="Montserrat Classic Bold" panose="00000800000000000000"/>
              </a:rPr>
              <a:t>ANALYSIS</a:t>
            </a:r>
          </a:p>
        </p:txBody>
      </p:sp>
      <p:pic>
        <p:nvPicPr>
          <p:cNvPr id="1026" name="Picture 2" descr="C:\Users\user\Downloads\WhatsApp Image 2023-05-04 at 1.41.19 PM.jpeg"/>
          <p:cNvPicPr>
            <a:picLocks noChangeAspect="1" noChangeArrowheads="1"/>
          </p:cNvPicPr>
          <p:nvPr/>
        </p:nvPicPr>
        <p:blipFill>
          <a:blip r:embed="rId6" cstate="print"/>
          <a:srcRect/>
          <a:stretch>
            <a:fillRect/>
          </a:stretch>
        </p:blipFill>
        <p:spPr bwMode="auto">
          <a:xfrm>
            <a:off x="3657600" y="3086100"/>
            <a:ext cx="11391005" cy="4943475"/>
          </a:xfrm>
          <a:prstGeom prst="rect">
            <a:avLst/>
          </a:prstGeom>
          <a:noFill/>
        </p:spPr>
      </p:pic>
    </p:spTree>
  </p:cSld>
  <p:clrMapOvr>
    <a:masterClrMapping/>
  </p:clrMapOvr>
  <p:transition spd="med">
    <p:cover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B444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cstate="print">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rcRect/>
          <a:stretch>
            <a:fillRect/>
          </a:stretch>
        </p:blipFill>
        <p:spPr>
          <a:xfrm flipV="1">
            <a:off x="-1289068" y="8457499"/>
            <a:ext cx="6614674" cy="5722407"/>
          </a:xfrm>
          <a:prstGeom prst="rect">
            <a:avLst/>
          </a:prstGeom>
        </p:spPr>
      </p:pic>
      <p:graphicFrame>
        <p:nvGraphicFramePr>
          <p:cNvPr id="3" name="Table 3"/>
          <p:cNvGraphicFramePr>
            <a:graphicFrameLocks noGrp="1"/>
          </p:cNvGraphicFramePr>
          <p:nvPr/>
        </p:nvGraphicFramePr>
        <p:xfrm>
          <a:off x="6357938" y="1297238"/>
          <a:ext cx="10253662" cy="8265862"/>
        </p:xfrm>
        <a:graphic>
          <a:graphicData uri="http://schemas.openxmlformats.org/drawingml/2006/table">
            <a:tbl>
              <a:tblPr/>
              <a:tblGrid>
                <a:gridCol w="1318650"/>
                <a:gridCol w="8935012"/>
              </a:tblGrid>
              <a:tr h="1145006">
                <a:tc>
                  <a:txBody>
                    <a:bodyPr/>
                    <a:lstStyle/>
                    <a:p>
                      <a:pPr algn="ctr">
                        <a:lnSpc>
                          <a:spcPts val="3500"/>
                        </a:lnSpc>
                        <a:defRPr/>
                      </a:pPr>
                      <a:r>
                        <a:rPr lang="en-US" sz="2500" dirty="0">
                          <a:solidFill>
                            <a:srgbClr val="1B4444"/>
                          </a:solidFill>
                          <a:latin typeface="Montserrat Classic" panose="00000500000000000000"/>
                        </a:rPr>
                        <a:t>1</a:t>
                      </a:r>
                      <a:endParaRPr lang="en-US" sz="1100" dirty="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DA715"/>
                    </a:solidFill>
                  </a:tcPr>
                </a:tc>
                <a:tc>
                  <a:txBody>
                    <a:bodyPr/>
                    <a:lstStyle/>
                    <a:p>
                      <a:pPr algn="just">
                        <a:lnSpc>
                          <a:spcPts val="2800"/>
                        </a:lnSpc>
                        <a:defRPr/>
                      </a:pPr>
                      <a:r>
                        <a:rPr lang="en-US" sz="2000" dirty="0">
                          <a:solidFill>
                            <a:srgbClr val="E5E5E5"/>
                          </a:solidFill>
                          <a:latin typeface="Montserrat Classic" panose="00000500000000000000"/>
                        </a:rPr>
                        <a:t>ABSTRACT</a:t>
                      </a:r>
                      <a:endParaRPr lang="en-US" sz="1100" dirty="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CCCCCC"/>
                      </a:solidFill>
                      <a:prstDash val="solid"/>
                      <a:round/>
                      <a:headEnd type="none" w="med" len="med"/>
                      <a:tailEnd type="none" w="med" len="med"/>
                    </a:lnB>
                  </a:tcPr>
                </a:tc>
              </a:tr>
              <a:tr h="1145006">
                <a:tc>
                  <a:txBody>
                    <a:bodyPr/>
                    <a:lstStyle/>
                    <a:p>
                      <a:pPr algn="ctr">
                        <a:lnSpc>
                          <a:spcPts val="3500"/>
                        </a:lnSpc>
                        <a:defRPr/>
                      </a:pPr>
                      <a:r>
                        <a:rPr lang="en-US" sz="2500">
                          <a:solidFill>
                            <a:srgbClr val="1B4444"/>
                          </a:solidFill>
                          <a:latin typeface="Montserrat Classic" panose="00000500000000000000"/>
                        </a:rPr>
                        <a:t>2</a:t>
                      </a:r>
                      <a:endParaRPr lang="en-US" sz="110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DA715"/>
                    </a:solidFill>
                  </a:tcPr>
                </a:tc>
                <a:tc>
                  <a:txBody>
                    <a:bodyPr/>
                    <a:lstStyle/>
                    <a:p>
                      <a:pPr algn="just">
                        <a:lnSpc>
                          <a:spcPts val="2800"/>
                        </a:lnSpc>
                        <a:defRPr/>
                      </a:pPr>
                      <a:r>
                        <a:rPr lang="en-US" sz="2000" dirty="0">
                          <a:solidFill>
                            <a:srgbClr val="E5E5E5"/>
                          </a:solidFill>
                          <a:latin typeface="Montserrat Classic" panose="00000500000000000000"/>
                        </a:rPr>
                        <a:t>PROBLEM STATEMENT</a:t>
                      </a:r>
                      <a:endParaRPr lang="en-US" sz="1100" dirty="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tcPr>
                </a:tc>
              </a:tr>
              <a:tr h="1111873">
                <a:tc>
                  <a:txBody>
                    <a:bodyPr/>
                    <a:lstStyle/>
                    <a:p>
                      <a:pPr algn="ctr">
                        <a:lnSpc>
                          <a:spcPts val="3500"/>
                        </a:lnSpc>
                        <a:defRPr/>
                      </a:pPr>
                      <a:r>
                        <a:rPr lang="en-US" sz="2500">
                          <a:solidFill>
                            <a:srgbClr val="1B4444"/>
                          </a:solidFill>
                          <a:latin typeface="Montserrat Classic" panose="00000500000000000000"/>
                        </a:rPr>
                        <a:t>3</a:t>
                      </a:r>
                      <a:endParaRPr lang="en-US" sz="110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FCFCF"/>
                      </a:solidFill>
                      <a:prstDash val="solid"/>
                      <a:round/>
                      <a:headEnd type="none" w="med" len="med"/>
                      <a:tailEnd type="none" w="med" len="med"/>
                    </a:lnB>
                    <a:solidFill>
                      <a:srgbClr val="FDA715"/>
                    </a:solidFill>
                  </a:tcPr>
                </a:tc>
                <a:tc>
                  <a:txBody>
                    <a:bodyPr/>
                    <a:lstStyle/>
                    <a:p>
                      <a:pPr algn="just">
                        <a:lnSpc>
                          <a:spcPts val="2800"/>
                        </a:lnSpc>
                        <a:defRPr/>
                      </a:pPr>
                      <a:r>
                        <a:rPr lang="en-US" sz="2000" dirty="0">
                          <a:solidFill>
                            <a:srgbClr val="E5E5E5"/>
                          </a:solidFill>
                          <a:latin typeface="Montserrat Classic" panose="00000500000000000000"/>
                        </a:rPr>
                        <a:t>INTRODUCTION</a:t>
                      </a:r>
                      <a:endParaRPr lang="en-US" sz="1100" dirty="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FCFCF"/>
                      </a:solidFill>
                      <a:prstDash val="solid"/>
                      <a:round/>
                      <a:headEnd type="none" w="med" len="med"/>
                      <a:tailEnd type="none" w="med" len="med"/>
                    </a:lnB>
                  </a:tcPr>
                </a:tc>
              </a:tr>
              <a:tr h="1136333">
                <a:tc>
                  <a:txBody>
                    <a:bodyPr/>
                    <a:lstStyle/>
                    <a:p>
                      <a:pPr algn="ctr">
                        <a:lnSpc>
                          <a:spcPts val="3500"/>
                        </a:lnSpc>
                        <a:defRPr/>
                      </a:pPr>
                      <a:r>
                        <a:rPr lang="en-US" sz="2500">
                          <a:solidFill>
                            <a:srgbClr val="1B4444"/>
                          </a:solidFill>
                          <a:latin typeface="Montserrat Classic" panose="00000500000000000000"/>
                        </a:rPr>
                        <a:t>4</a:t>
                      </a:r>
                      <a:endParaRPr lang="en-US" sz="110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FCFCF"/>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DA715"/>
                    </a:solidFill>
                  </a:tcPr>
                </a:tc>
                <a:tc>
                  <a:txBody>
                    <a:bodyPr/>
                    <a:lstStyle/>
                    <a:p>
                      <a:pPr algn="just">
                        <a:lnSpc>
                          <a:spcPts val="2800"/>
                        </a:lnSpc>
                        <a:defRPr/>
                      </a:pPr>
                      <a:r>
                        <a:rPr lang="en-US" sz="2000" u="none" dirty="0">
                          <a:solidFill>
                            <a:srgbClr val="E5E5E5"/>
                          </a:solidFill>
                          <a:latin typeface="Montserrat Classic" panose="00000500000000000000"/>
                        </a:rPr>
                        <a:t>FUNCTIONAL ,NON-FUNCTIONAL AND SYSTEM REQUIREMENTS</a:t>
                      </a:r>
                      <a:endParaRPr lang="en-US" sz="1100" u="none" dirty="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FCFCF"/>
                      </a:solidFill>
                      <a:prstDash val="solid"/>
                      <a:round/>
                      <a:headEnd type="none" w="med" len="med"/>
                      <a:tailEnd type="none" w="med" len="med"/>
                    </a:lnT>
                    <a:lnB w="0" cap="flat" cmpd="sng" algn="ctr">
                      <a:solidFill>
                        <a:srgbClr val="CCCCCC"/>
                      </a:solidFill>
                      <a:prstDash val="solid"/>
                      <a:round/>
                      <a:headEnd type="none" w="med" len="med"/>
                      <a:tailEnd type="none" w="med" len="med"/>
                    </a:lnB>
                  </a:tcPr>
                </a:tc>
              </a:tr>
              <a:tr h="1145006">
                <a:tc>
                  <a:txBody>
                    <a:bodyPr/>
                    <a:lstStyle/>
                    <a:p>
                      <a:pPr algn="ctr">
                        <a:lnSpc>
                          <a:spcPts val="3500"/>
                        </a:lnSpc>
                        <a:defRPr/>
                      </a:pPr>
                      <a:r>
                        <a:rPr lang="en-US" sz="2500">
                          <a:solidFill>
                            <a:srgbClr val="1B4444"/>
                          </a:solidFill>
                          <a:latin typeface="Montserrat Classic" panose="00000500000000000000"/>
                        </a:rPr>
                        <a:t>5</a:t>
                      </a:r>
                      <a:endParaRPr lang="en-US" sz="110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DA715"/>
                    </a:solidFill>
                  </a:tcPr>
                </a:tc>
                <a:tc>
                  <a:txBody>
                    <a:bodyPr/>
                    <a:lstStyle/>
                    <a:p>
                      <a:pPr algn="just">
                        <a:lnSpc>
                          <a:spcPts val="2800"/>
                        </a:lnSpc>
                        <a:defRPr/>
                      </a:pPr>
                      <a:r>
                        <a:rPr lang="en-US" sz="2000" u="none" dirty="0">
                          <a:solidFill>
                            <a:srgbClr val="E5E5E5"/>
                          </a:solidFill>
                          <a:latin typeface="Montserrat Classic" panose="00000500000000000000"/>
                        </a:rPr>
                        <a:t>DESIGN</a:t>
                      </a:r>
                      <a:endParaRPr lang="en-US" sz="1100" u="none" dirty="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tcPr>
                </a:tc>
              </a:tr>
              <a:tr h="1136333">
                <a:tc>
                  <a:txBody>
                    <a:bodyPr/>
                    <a:lstStyle/>
                    <a:p>
                      <a:pPr algn="ctr">
                        <a:lnSpc>
                          <a:spcPts val="3500"/>
                        </a:lnSpc>
                        <a:defRPr/>
                      </a:pPr>
                      <a:r>
                        <a:rPr lang="en-US" sz="2500">
                          <a:solidFill>
                            <a:srgbClr val="1B4444"/>
                          </a:solidFill>
                          <a:latin typeface="Montserrat Classic" panose="00000500000000000000"/>
                        </a:rPr>
                        <a:t>6</a:t>
                      </a:r>
                      <a:endParaRPr lang="en-US" sz="110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DA715"/>
                    </a:solidFill>
                  </a:tcPr>
                </a:tc>
                <a:tc>
                  <a:txBody>
                    <a:bodyPr/>
                    <a:lstStyle/>
                    <a:p>
                      <a:pPr algn="just">
                        <a:lnSpc>
                          <a:spcPts val="2800"/>
                        </a:lnSpc>
                        <a:defRPr/>
                      </a:pPr>
                      <a:r>
                        <a:rPr lang="en-US" sz="2000" u="none" dirty="0">
                          <a:solidFill>
                            <a:srgbClr val="E5E5E5"/>
                          </a:solidFill>
                          <a:latin typeface="Montserrat Classic" panose="00000500000000000000"/>
                        </a:rPr>
                        <a:t>METHODOLODY</a:t>
                      </a:r>
                      <a:endParaRPr lang="en-US" sz="1100" u="none" dirty="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tcPr>
                </a:tc>
              </a:tr>
              <a:tr h="1446305">
                <a:tc>
                  <a:txBody>
                    <a:bodyPr/>
                    <a:lstStyle/>
                    <a:p>
                      <a:pPr algn="ctr">
                        <a:lnSpc>
                          <a:spcPts val="3500"/>
                        </a:lnSpc>
                        <a:defRPr/>
                      </a:pPr>
                      <a:r>
                        <a:rPr lang="en-US" sz="2500">
                          <a:solidFill>
                            <a:srgbClr val="1B4444"/>
                          </a:solidFill>
                          <a:latin typeface="Montserrat Classic" panose="00000500000000000000"/>
                        </a:rPr>
                        <a:t>7</a:t>
                      </a:r>
                      <a:endParaRPr lang="en-US" sz="110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DA715"/>
                    </a:solidFill>
                  </a:tcPr>
                </a:tc>
                <a:tc>
                  <a:txBody>
                    <a:bodyPr/>
                    <a:lstStyle/>
                    <a:p>
                      <a:pPr algn="just">
                        <a:lnSpc>
                          <a:spcPts val="2800"/>
                        </a:lnSpc>
                        <a:defRPr/>
                      </a:pPr>
                      <a:r>
                        <a:rPr lang="en-US" sz="2000" u="none" dirty="0" smtClean="0">
                          <a:solidFill>
                            <a:srgbClr val="E5E5E5"/>
                          </a:solidFill>
                          <a:latin typeface="Montserrat Classic" panose="00000500000000000000"/>
                        </a:rPr>
                        <a:t>CONCLUSION</a:t>
                      </a:r>
                      <a:r>
                        <a:rPr lang="en-US" sz="2000" u="none" baseline="0" dirty="0" smtClean="0">
                          <a:solidFill>
                            <a:srgbClr val="E5E5E5"/>
                          </a:solidFill>
                          <a:latin typeface="Montserrat Classic" panose="00000500000000000000"/>
                        </a:rPr>
                        <a:t> AND REFERENCES</a:t>
                      </a:r>
                      <a:endParaRPr lang="en-US" sz="1100" u="none" dirty="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tcPr>
                </a:tc>
              </a:tr>
            </a:tbl>
          </a:graphicData>
        </a:graphic>
      </p:graphicFrame>
      <p:sp>
        <p:nvSpPr>
          <p:cNvPr id="4" name="TextBox 4"/>
          <p:cNvSpPr txBox="1"/>
          <p:nvPr/>
        </p:nvSpPr>
        <p:spPr>
          <a:xfrm>
            <a:off x="1028700" y="4602162"/>
            <a:ext cx="5966751" cy="1149350"/>
          </a:xfrm>
          <a:prstGeom prst="rect">
            <a:avLst/>
          </a:prstGeom>
        </p:spPr>
        <p:txBody>
          <a:bodyPr lIns="0" tIns="0" rIns="0" bIns="0" rtlCol="0" anchor="t">
            <a:spAutoFit/>
          </a:bodyPr>
          <a:lstStyle/>
          <a:p>
            <a:pPr marL="0" lvl="0" indent="0" algn="l">
              <a:lnSpc>
                <a:spcPts val="8800"/>
              </a:lnSpc>
              <a:spcBef>
                <a:spcPct val="0"/>
              </a:spcBef>
            </a:pPr>
            <a:r>
              <a:rPr lang="en-US" sz="8000" dirty="0">
                <a:solidFill>
                  <a:srgbClr val="E5E5E5"/>
                </a:solidFill>
                <a:latin typeface="Montserrat Classic Bold" panose="00000800000000000000"/>
              </a:rPr>
              <a:t>AGENDA</a:t>
            </a:r>
          </a:p>
        </p:txBody>
      </p:sp>
      <p:pic>
        <p:nvPicPr>
          <p:cNvPr id="5" name="Picture 5"/>
          <p:cNvPicPr>
            <a:picLocks noChangeAspect="1"/>
          </p:cNvPicPr>
          <p:nvPr/>
        </p:nvPicPr>
        <p:blipFill>
          <a:blip r:embed="rId4" cstate="print">
            <a:extLst>
              <a:ext uri="{28A0092B-C50C-407E-A947-70E740481C1C}">
                <a14:useLocalDpi xmlns="" xmlns:a14="http://schemas.microsoft.com/office/drawing/2010/main" val="0"/>
              </a:ext>
              <a:ext uri="{96DAC541-7B7A-43D3-8B79-37D633B846F1}">
                <asvg:svgBlip xmlns="" xmlns:asvg="http://schemas.microsoft.com/office/drawing/2016/SVG/main" r:embed="rId5"/>
              </a:ext>
            </a:extLst>
          </a:blip>
          <a:srcRect/>
          <a:stretch>
            <a:fillRect/>
          </a:stretch>
        </p:blipFill>
        <p:spPr>
          <a:xfrm rot="-10800000" flipH="1" flipV="1">
            <a:off x="-1289068" y="-3575372"/>
            <a:ext cx="6252172" cy="5405759"/>
          </a:xfrm>
          <a:prstGeom prst="rect">
            <a:avLst/>
          </a:prstGeom>
        </p:spPr>
      </p:pic>
    </p:spTree>
  </p:cSld>
  <p:clrMapOvr>
    <a:masterClrMapping/>
  </p:clrMapOvr>
  <p:transition spd="med">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236393"/>
            <a:ext cx="15728030" cy="1050607"/>
            <a:chOff x="0" y="0"/>
            <a:chExt cx="4142362" cy="276703"/>
          </a:xfrm>
        </p:grpSpPr>
        <p:sp>
          <p:nvSpPr>
            <p:cNvPr id="3" name="Freeform 3"/>
            <p:cNvSpPr/>
            <p:nvPr/>
          </p:nvSpPr>
          <p:spPr>
            <a:xfrm>
              <a:off x="0" y="0"/>
              <a:ext cx="4142362" cy="276703"/>
            </a:xfrm>
            <a:custGeom>
              <a:avLst/>
              <a:gdLst/>
              <a:ahLst/>
              <a:cxnLst/>
              <a:rect l="l" t="t" r="r" b="b"/>
              <a:pathLst>
                <a:path w="4142362" h="276703">
                  <a:moveTo>
                    <a:pt x="0" y="0"/>
                  </a:moveTo>
                  <a:lnTo>
                    <a:pt x="4142362" y="0"/>
                  </a:lnTo>
                  <a:lnTo>
                    <a:pt x="4142362" y="276703"/>
                  </a:lnTo>
                  <a:lnTo>
                    <a:pt x="0" y="276703"/>
                  </a:lnTo>
                  <a:close/>
                </a:path>
              </a:pathLst>
            </a:custGeom>
            <a:solidFill>
              <a:srgbClr val="1B4444"/>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100"/>
                </a:lnSpc>
              </a:pPr>
              <a:endParaRPr/>
            </a:p>
          </p:txBody>
        </p:sp>
      </p:grpSp>
      <p:pic>
        <p:nvPicPr>
          <p:cNvPr id="5" name="Picture 5"/>
          <p:cNvPicPr>
            <a:picLocks noChangeAspect="1"/>
          </p:cNvPicPr>
          <p:nvPr/>
        </p:nvPicPr>
        <p:blipFill>
          <a:blip r:embed="rId3" cstate="print">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13338789" y="9236393"/>
            <a:ext cx="8757453" cy="7571877"/>
          </a:xfrm>
          <a:prstGeom prst="rect">
            <a:avLst/>
          </a:prstGeom>
        </p:spPr>
      </p:pic>
      <p:pic>
        <p:nvPicPr>
          <p:cNvPr id="6" name="Picture 6"/>
          <p:cNvPicPr>
            <a:picLocks noChangeAspect="1"/>
          </p:cNvPicPr>
          <p:nvPr/>
        </p:nvPicPr>
        <p:blipFill>
          <a:blip r:embed="rId5" cstate="print">
            <a:extLst>
              <a:ext uri="{28A0092B-C50C-407E-A947-70E740481C1C}">
                <a14:useLocalDpi xmlns="" xmlns:a14="http://schemas.microsoft.com/office/drawing/2010/main" val="0"/>
              </a:ext>
              <a:ext uri="{96DAC541-7B7A-43D3-8B79-37D633B846F1}">
                <asvg:svgBlip xmlns="" xmlns:asvg="http://schemas.microsoft.com/office/drawing/2016/SVG/main" r:embed="rId6"/>
              </a:ext>
            </a:extLst>
          </a:blip>
          <a:srcRect/>
          <a:stretch>
            <a:fillRect/>
          </a:stretch>
        </p:blipFill>
        <p:spPr>
          <a:xfrm>
            <a:off x="-4577755" y="-2389521"/>
            <a:ext cx="7666059" cy="6631969"/>
          </a:xfrm>
          <a:prstGeom prst="rect">
            <a:avLst/>
          </a:prstGeom>
        </p:spPr>
      </p:pic>
      <p:grpSp>
        <p:nvGrpSpPr>
          <p:cNvPr id="8" name="Group 8"/>
          <p:cNvGrpSpPr/>
          <p:nvPr/>
        </p:nvGrpSpPr>
        <p:grpSpPr>
          <a:xfrm>
            <a:off x="2832458" y="990757"/>
            <a:ext cx="13878531" cy="9436052"/>
            <a:chOff x="0" y="85725"/>
            <a:chExt cx="18504707" cy="12581403"/>
          </a:xfrm>
        </p:grpSpPr>
        <p:sp>
          <p:nvSpPr>
            <p:cNvPr id="9" name="TextBox 9"/>
            <p:cNvSpPr txBox="1"/>
            <p:nvPr/>
          </p:nvSpPr>
          <p:spPr>
            <a:xfrm>
              <a:off x="0" y="2854261"/>
              <a:ext cx="18504707" cy="9812867"/>
            </a:xfrm>
            <a:prstGeom prst="rect">
              <a:avLst/>
            </a:prstGeom>
          </p:spPr>
          <p:txBody>
            <a:bodyPr lIns="0" tIns="0" rIns="0" bIns="0" rtlCol="0" anchor="t">
              <a:spAutoFit/>
            </a:bodyPr>
            <a:lstStyle/>
            <a:p>
              <a:pPr marL="766445" lvl="1" indent="-383540">
                <a:lnSpc>
                  <a:spcPts val="4970"/>
                </a:lnSpc>
                <a:buFont typeface="Arial" panose="020B0604020202020204"/>
                <a:buChar char="•"/>
              </a:pPr>
              <a:r>
                <a:rPr lang="en-US" sz="3550" dirty="0">
                  <a:solidFill>
                    <a:srgbClr val="000000"/>
                  </a:solidFill>
                  <a:latin typeface="Arimo" panose="020B0604020202020204"/>
                </a:rPr>
                <a:t>Approach : Collect the dataset of signatures for classification purpose. We did this by manually signing on the paper and created 4 folders(class) in Google drive and mounted it using google colab.</a:t>
              </a:r>
            </a:p>
            <a:p>
              <a:pPr marL="766445" lvl="1" indent="-383540">
                <a:lnSpc>
                  <a:spcPts val="4970"/>
                </a:lnSpc>
                <a:buFont typeface="Arial" panose="020B0604020202020204"/>
                <a:buChar char="•"/>
              </a:pPr>
              <a:r>
                <a:rPr lang="en-US" sz="3550" dirty="0">
                  <a:solidFill>
                    <a:srgbClr val="000000"/>
                  </a:solidFill>
                  <a:latin typeface="Arimo" panose="020B0604020202020204"/>
                </a:rPr>
                <a:t>Divide the dataset into training and testing set in 70:30 ratio.</a:t>
              </a:r>
            </a:p>
            <a:p>
              <a:pPr marL="766445" lvl="1" indent="-383540">
                <a:lnSpc>
                  <a:spcPts val="4970"/>
                </a:lnSpc>
                <a:buFont typeface="Arial" panose="020B0604020202020204"/>
                <a:buChar char="•"/>
              </a:pPr>
              <a:r>
                <a:rPr lang="en-US" sz="3550" dirty="0">
                  <a:solidFill>
                    <a:srgbClr val="000000"/>
                  </a:solidFill>
                  <a:latin typeface="Arimo" panose="020B0604020202020204"/>
                </a:rPr>
                <a:t>Pre-process the dataset and prepare it for classification.</a:t>
              </a:r>
            </a:p>
            <a:p>
              <a:pPr marL="766445" lvl="1" indent="-383540">
                <a:lnSpc>
                  <a:spcPts val="4970"/>
                </a:lnSpc>
                <a:buFont typeface="Arial" panose="020B0604020202020204"/>
                <a:buChar char="•"/>
              </a:pPr>
              <a:r>
                <a:rPr lang="en-US" sz="3550" dirty="0">
                  <a:solidFill>
                    <a:srgbClr val="000000"/>
                  </a:solidFill>
                  <a:latin typeface="Arimo" panose="020B0604020202020204"/>
                </a:rPr>
                <a:t>Train a CNN(</a:t>
              </a:r>
              <a:r>
                <a:rPr lang="en-US" sz="3550" dirty="0" err="1">
                  <a:solidFill>
                    <a:srgbClr val="000000"/>
                  </a:solidFill>
                  <a:latin typeface="Arimo" panose="020B0604020202020204"/>
                </a:rPr>
                <a:t>convulational</a:t>
              </a:r>
              <a:r>
                <a:rPr lang="en-US" sz="3550" dirty="0">
                  <a:solidFill>
                    <a:srgbClr val="000000"/>
                  </a:solidFill>
                  <a:latin typeface="Arimo" panose="020B0604020202020204"/>
                </a:rPr>
                <a:t> neural network) model for signature classification.</a:t>
              </a:r>
            </a:p>
            <a:p>
              <a:pPr marL="766445" lvl="1" indent="-383540">
                <a:lnSpc>
                  <a:spcPts val="4970"/>
                </a:lnSpc>
                <a:buFont typeface="Arial" panose="020B0604020202020204"/>
                <a:buChar char="•"/>
              </a:pPr>
              <a:r>
                <a:rPr lang="en-US" sz="3550" dirty="0">
                  <a:solidFill>
                    <a:srgbClr val="000000"/>
                  </a:solidFill>
                  <a:latin typeface="Arimo" panose="020B0604020202020204"/>
                </a:rPr>
                <a:t>Evaluate the performance by calculating accuracy.</a:t>
              </a:r>
            </a:p>
            <a:p>
              <a:pPr>
                <a:lnSpc>
                  <a:spcPts val="6330"/>
                </a:lnSpc>
              </a:pPr>
              <a:endParaRPr dirty="0"/>
            </a:p>
            <a:p>
              <a:pPr algn="l">
                <a:lnSpc>
                  <a:spcPts val="6330"/>
                </a:lnSpc>
              </a:pPr>
              <a:endParaRPr dirty="0"/>
            </a:p>
          </p:txBody>
        </p:sp>
        <p:sp>
          <p:nvSpPr>
            <p:cNvPr id="10" name="TextBox 10"/>
            <p:cNvSpPr txBox="1"/>
            <p:nvPr/>
          </p:nvSpPr>
          <p:spPr>
            <a:xfrm>
              <a:off x="0" y="85725"/>
              <a:ext cx="18504707" cy="1873548"/>
            </a:xfrm>
            <a:prstGeom prst="rect">
              <a:avLst/>
            </a:prstGeom>
          </p:spPr>
          <p:txBody>
            <a:bodyPr lIns="0" tIns="0" rIns="0" bIns="0" rtlCol="0" anchor="t">
              <a:spAutoFit/>
            </a:bodyPr>
            <a:lstStyle/>
            <a:p>
              <a:pPr marL="0" lvl="0" indent="0" algn="l">
                <a:lnSpc>
                  <a:spcPts val="10635"/>
                </a:lnSpc>
                <a:spcBef>
                  <a:spcPct val="0"/>
                </a:spcBef>
              </a:pPr>
              <a:r>
                <a:rPr lang="en-US" sz="9665">
                  <a:solidFill>
                    <a:srgbClr val="1B4444"/>
                  </a:solidFill>
                  <a:latin typeface="Montserrat Classic Bold" panose="00000800000000000000"/>
                </a:rPr>
                <a:t>METHODOLOGY</a:t>
              </a:r>
            </a:p>
          </p:txBody>
        </p:sp>
      </p:grpSp>
    </p:spTree>
  </p:cSld>
  <p:clrMapOvr>
    <a:masterClrMapping/>
  </p:clrMapOvr>
  <p:transition spd="med">
    <p:wheel spokes="2"/>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3439418"/>
            <a:chOff x="0" y="0"/>
            <a:chExt cx="4816593" cy="905855"/>
          </a:xfrm>
        </p:grpSpPr>
        <p:sp>
          <p:nvSpPr>
            <p:cNvPr id="3" name="Freeform 3"/>
            <p:cNvSpPr/>
            <p:nvPr/>
          </p:nvSpPr>
          <p:spPr>
            <a:xfrm>
              <a:off x="0" y="0"/>
              <a:ext cx="4816592" cy="905855"/>
            </a:xfrm>
            <a:custGeom>
              <a:avLst/>
              <a:gdLst/>
              <a:ahLst/>
              <a:cxnLst/>
              <a:rect l="l" t="t" r="r" b="b"/>
              <a:pathLst>
                <a:path w="4816592" h="905855">
                  <a:moveTo>
                    <a:pt x="0" y="0"/>
                  </a:moveTo>
                  <a:lnTo>
                    <a:pt x="4816592" y="0"/>
                  </a:lnTo>
                  <a:lnTo>
                    <a:pt x="4816592" y="905855"/>
                  </a:lnTo>
                  <a:lnTo>
                    <a:pt x="0" y="905855"/>
                  </a:lnTo>
                  <a:close/>
                </a:path>
              </a:pathLst>
            </a:custGeom>
            <a:solidFill>
              <a:srgbClr val="1B4444"/>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100"/>
                </a:lnSpc>
              </a:pPr>
              <a:endParaRPr/>
            </a:p>
          </p:txBody>
        </p:sp>
      </p:grpSp>
      <p:grpSp>
        <p:nvGrpSpPr>
          <p:cNvPr id="5" name="Group 5"/>
          <p:cNvGrpSpPr/>
          <p:nvPr/>
        </p:nvGrpSpPr>
        <p:grpSpPr>
          <a:xfrm>
            <a:off x="1028700" y="1028700"/>
            <a:ext cx="10965931" cy="1396081"/>
            <a:chOff x="0" y="0"/>
            <a:chExt cx="14621242" cy="1861441"/>
          </a:xfrm>
        </p:grpSpPr>
        <p:sp>
          <p:nvSpPr>
            <p:cNvPr id="6" name="TextBox 6"/>
            <p:cNvSpPr txBox="1"/>
            <p:nvPr/>
          </p:nvSpPr>
          <p:spPr>
            <a:xfrm>
              <a:off x="0" y="1314283"/>
              <a:ext cx="14621242" cy="547158"/>
            </a:xfrm>
            <a:prstGeom prst="rect">
              <a:avLst/>
            </a:prstGeom>
          </p:spPr>
          <p:txBody>
            <a:bodyPr lIns="0" tIns="0" rIns="0" bIns="0" rtlCol="0" anchor="t">
              <a:spAutoFit/>
            </a:bodyPr>
            <a:lstStyle/>
            <a:p>
              <a:pPr algn="l">
                <a:lnSpc>
                  <a:spcPts val="3500"/>
                </a:lnSpc>
              </a:pPr>
              <a:endParaRPr/>
            </a:p>
          </p:txBody>
        </p:sp>
        <p:sp>
          <p:nvSpPr>
            <p:cNvPr id="7" name="TextBox 7"/>
            <p:cNvSpPr txBox="1"/>
            <p:nvPr/>
          </p:nvSpPr>
          <p:spPr>
            <a:xfrm>
              <a:off x="0" y="47625"/>
              <a:ext cx="14621242" cy="1061508"/>
            </a:xfrm>
            <a:prstGeom prst="rect">
              <a:avLst/>
            </a:prstGeom>
          </p:spPr>
          <p:txBody>
            <a:bodyPr lIns="0" tIns="0" rIns="0" bIns="0" rtlCol="0" anchor="t">
              <a:spAutoFit/>
            </a:bodyPr>
            <a:lstStyle/>
            <a:p>
              <a:pPr marL="0" lvl="0" indent="0" algn="l">
                <a:lnSpc>
                  <a:spcPts val="6050"/>
                </a:lnSpc>
                <a:spcBef>
                  <a:spcPct val="0"/>
                </a:spcBef>
              </a:pPr>
              <a:r>
                <a:rPr lang="en-US" sz="5500">
                  <a:solidFill>
                    <a:srgbClr val="E5E5E5"/>
                  </a:solidFill>
                  <a:latin typeface="Montserrat Classic Bold" panose="00000800000000000000"/>
                </a:rPr>
                <a:t>CONCLUSION</a:t>
              </a:r>
            </a:p>
          </p:txBody>
        </p:sp>
      </p:grpSp>
      <p:grpSp>
        <p:nvGrpSpPr>
          <p:cNvPr id="8" name="Group 8"/>
          <p:cNvGrpSpPr/>
          <p:nvPr/>
        </p:nvGrpSpPr>
        <p:grpSpPr>
          <a:xfrm>
            <a:off x="1028700" y="4764710"/>
            <a:ext cx="4057650" cy="913081"/>
            <a:chOff x="0" y="0"/>
            <a:chExt cx="1038470" cy="233684"/>
          </a:xfrm>
        </p:grpSpPr>
        <p:sp>
          <p:nvSpPr>
            <p:cNvPr id="9" name="Freeform 9"/>
            <p:cNvSpPr/>
            <p:nvPr/>
          </p:nvSpPr>
          <p:spPr>
            <a:xfrm>
              <a:off x="0" y="0"/>
              <a:ext cx="1038470" cy="233684"/>
            </a:xfrm>
            <a:custGeom>
              <a:avLst/>
              <a:gdLst/>
              <a:ahLst/>
              <a:cxnLst/>
              <a:rect l="l" t="t" r="r" b="b"/>
              <a:pathLst>
                <a:path w="1038470" h="233684">
                  <a:moveTo>
                    <a:pt x="0" y="0"/>
                  </a:moveTo>
                  <a:lnTo>
                    <a:pt x="1038470" y="0"/>
                  </a:lnTo>
                  <a:lnTo>
                    <a:pt x="1038470" y="233684"/>
                  </a:lnTo>
                  <a:lnTo>
                    <a:pt x="0" y="233684"/>
                  </a:lnTo>
                  <a:close/>
                </a:path>
              </a:pathLst>
            </a:custGeom>
            <a:solidFill>
              <a:srgbClr val="FDA715"/>
            </a:solidFill>
            <a:ln>
              <a:noFill/>
            </a:ln>
          </p:spPr>
          <p:txBody>
            <a:bodyPr/>
            <a:lstStyle/>
            <a:p>
              <a:endParaRPr lang="en-GB" dirty="0"/>
            </a:p>
          </p:txBody>
        </p:sp>
        <p:sp>
          <p:nvSpPr>
            <p:cNvPr id="10" name="TextBox 10"/>
            <p:cNvSpPr txBox="1"/>
            <p:nvPr/>
          </p:nvSpPr>
          <p:spPr>
            <a:xfrm>
              <a:off x="0" y="-66675"/>
              <a:ext cx="812800" cy="879475"/>
            </a:xfrm>
            <a:prstGeom prst="rect">
              <a:avLst/>
            </a:prstGeom>
          </p:spPr>
          <p:txBody>
            <a:bodyPr lIns="50800" tIns="50800" rIns="50800" bIns="50800" rtlCol="0" anchor="ctr"/>
            <a:lstStyle/>
            <a:p>
              <a:pPr marL="0" lvl="1" indent="0" algn="ctr">
                <a:lnSpc>
                  <a:spcPts val="4200"/>
                </a:lnSpc>
                <a:spcBef>
                  <a:spcPct val="0"/>
                </a:spcBef>
              </a:pPr>
              <a:endParaRPr lang="en-US" sz="3000" dirty="0">
                <a:solidFill>
                  <a:srgbClr val="1B4444"/>
                </a:solidFill>
                <a:latin typeface="Montserrat Classic" panose="00000500000000000000"/>
              </a:endParaRPr>
            </a:p>
          </p:txBody>
        </p:sp>
      </p:grpSp>
      <p:sp>
        <p:nvSpPr>
          <p:cNvPr id="11" name="AutoShape 11"/>
          <p:cNvSpPr/>
          <p:nvPr/>
        </p:nvSpPr>
        <p:spPr>
          <a:xfrm>
            <a:off x="3057525" y="5677791"/>
            <a:ext cx="0" cy="526051"/>
          </a:xfrm>
          <a:prstGeom prst="line">
            <a:avLst/>
          </a:prstGeom>
          <a:ln w="28575" cap="flat">
            <a:solidFill>
              <a:srgbClr val="1B4444"/>
            </a:solidFill>
            <a:prstDash val="solid"/>
            <a:headEnd type="none" w="sm" len="sm"/>
            <a:tailEnd type="none" w="sm" len="sm"/>
          </a:ln>
        </p:spPr>
      </p:sp>
      <p:sp>
        <p:nvSpPr>
          <p:cNvPr id="12" name="TextBox 12"/>
          <p:cNvSpPr txBox="1"/>
          <p:nvPr/>
        </p:nvSpPr>
        <p:spPr>
          <a:xfrm>
            <a:off x="1390193" y="6426033"/>
            <a:ext cx="3334664" cy="705486"/>
          </a:xfrm>
          <a:prstGeom prst="rect">
            <a:avLst/>
          </a:prstGeom>
        </p:spPr>
        <p:txBody>
          <a:bodyPr lIns="0" tIns="0" rIns="0" bIns="0" rtlCol="0" anchor="t">
            <a:spAutoFit/>
          </a:bodyPr>
          <a:lstStyle/>
          <a:p>
            <a:pPr marL="0" lvl="1" indent="0" algn="ctr">
              <a:lnSpc>
                <a:spcPts val="5740"/>
              </a:lnSpc>
              <a:spcBef>
                <a:spcPct val="0"/>
              </a:spcBef>
            </a:pPr>
            <a:r>
              <a:rPr lang="en-US" sz="4100" dirty="0">
                <a:solidFill>
                  <a:srgbClr val="1B4444"/>
                </a:solidFill>
                <a:latin typeface="Montserrat Classic" panose="00000500000000000000"/>
              </a:rPr>
              <a:t>93.33%</a:t>
            </a:r>
          </a:p>
        </p:txBody>
      </p:sp>
      <p:grpSp>
        <p:nvGrpSpPr>
          <p:cNvPr id="13" name="Group 13"/>
          <p:cNvGrpSpPr/>
          <p:nvPr/>
        </p:nvGrpSpPr>
        <p:grpSpPr>
          <a:xfrm>
            <a:off x="5086350" y="4764710"/>
            <a:ext cx="4057650" cy="910680"/>
            <a:chOff x="0" y="0"/>
            <a:chExt cx="1038470" cy="233069"/>
          </a:xfrm>
        </p:grpSpPr>
        <p:sp>
          <p:nvSpPr>
            <p:cNvPr id="14" name="Freeform 14"/>
            <p:cNvSpPr/>
            <p:nvPr/>
          </p:nvSpPr>
          <p:spPr>
            <a:xfrm>
              <a:off x="0" y="0"/>
              <a:ext cx="1038470" cy="233069"/>
            </a:xfrm>
            <a:custGeom>
              <a:avLst/>
              <a:gdLst/>
              <a:ahLst/>
              <a:cxnLst/>
              <a:rect l="l" t="t" r="r" b="b"/>
              <a:pathLst>
                <a:path w="1038470" h="233069">
                  <a:moveTo>
                    <a:pt x="0" y="0"/>
                  </a:moveTo>
                  <a:lnTo>
                    <a:pt x="1038470" y="0"/>
                  </a:lnTo>
                  <a:lnTo>
                    <a:pt x="1038470" y="233069"/>
                  </a:lnTo>
                  <a:lnTo>
                    <a:pt x="0" y="233069"/>
                  </a:lnTo>
                  <a:close/>
                </a:path>
              </a:pathLst>
            </a:custGeom>
            <a:solidFill>
              <a:srgbClr val="FFFFFF"/>
            </a:solidFill>
            <a:ln w="28575">
              <a:solidFill>
                <a:srgbClr val="FDA715"/>
              </a:solidFill>
            </a:ln>
          </p:spPr>
        </p:sp>
        <p:sp>
          <p:nvSpPr>
            <p:cNvPr id="15" name="TextBox 15"/>
            <p:cNvSpPr txBox="1"/>
            <p:nvPr/>
          </p:nvSpPr>
          <p:spPr>
            <a:xfrm>
              <a:off x="0" y="-66675"/>
              <a:ext cx="812800" cy="879475"/>
            </a:xfrm>
            <a:prstGeom prst="rect">
              <a:avLst/>
            </a:prstGeom>
          </p:spPr>
          <p:txBody>
            <a:bodyPr lIns="50800" tIns="50800" rIns="50800" bIns="50800" rtlCol="0" anchor="ctr"/>
            <a:lstStyle/>
            <a:p>
              <a:pPr marL="0" lvl="1" indent="0" algn="ctr">
                <a:lnSpc>
                  <a:spcPts val="4200"/>
                </a:lnSpc>
                <a:spcBef>
                  <a:spcPct val="0"/>
                </a:spcBef>
              </a:pPr>
              <a:endParaRPr lang="en-US" sz="3000" dirty="0">
                <a:solidFill>
                  <a:srgbClr val="1B4444"/>
                </a:solidFill>
                <a:latin typeface="Montserrat Classic" panose="00000500000000000000"/>
              </a:endParaRPr>
            </a:p>
          </p:txBody>
        </p:sp>
      </p:grpSp>
      <p:sp>
        <p:nvSpPr>
          <p:cNvPr id="16" name="AutoShape 16"/>
          <p:cNvSpPr/>
          <p:nvPr/>
        </p:nvSpPr>
        <p:spPr>
          <a:xfrm>
            <a:off x="7115175" y="5675390"/>
            <a:ext cx="4901" cy="644598"/>
          </a:xfrm>
          <a:prstGeom prst="line">
            <a:avLst/>
          </a:prstGeom>
          <a:ln w="28575" cap="flat">
            <a:solidFill>
              <a:srgbClr val="1B4444"/>
            </a:solidFill>
            <a:prstDash val="solid"/>
            <a:headEnd type="none" w="sm" len="sm"/>
            <a:tailEnd type="none" w="sm" len="sm"/>
          </a:ln>
        </p:spPr>
      </p:sp>
      <p:sp>
        <p:nvSpPr>
          <p:cNvPr id="17" name="TextBox 17"/>
          <p:cNvSpPr txBox="1"/>
          <p:nvPr/>
        </p:nvSpPr>
        <p:spPr>
          <a:xfrm>
            <a:off x="5447843" y="6302526"/>
            <a:ext cx="3334664" cy="1552575"/>
          </a:xfrm>
          <a:prstGeom prst="rect">
            <a:avLst/>
          </a:prstGeom>
        </p:spPr>
        <p:txBody>
          <a:bodyPr lIns="0" tIns="0" rIns="0" bIns="0" rtlCol="0" anchor="t">
            <a:spAutoFit/>
          </a:bodyPr>
          <a:lstStyle/>
          <a:p>
            <a:pPr marL="0" lvl="1" indent="0" algn="ctr">
              <a:lnSpc>
                <a:spcPts val="4200"/>
              </a:lnSpc>
              <a:spcBef>
                <a:spcPct val="0"/>
              </a:spcBef>
            </a:pPr>
            <a:r>
              <a:rPr lang="en-US" sz="3000" dirty="0" smtClean="0">
                <a:solidFill>
                  <a:srgbClr val="1B4444"/>
                </a:solidFill>
                <a:latin typeface="Montserrat Classic" panose="00000500000000000000"/>
              </a:rPr>
              <a:t>CNN model which </a:t>
            </a:r>
            <a:r>
              <a:rPr lang="en-US" sz="3000" dirty="0">
                <a:solidFill>
                  <a:srgbClr val="1B4444"/>
                </a:solidFill>
                <a:latin typeface="Montserrat Classic" panose="00000500000000000000"/>
              </a:rPr>
              <a:t>classifies signatures</a:t>
            </a:r>
          </a:p>
        </p:txBody>
      </p:sp>
      <p:grpSp>
        <p:nvGrpSpPr>
          <p:cNvPr id="18" name="Group 18"/>
          <p:cNvGrpSpPr/>
          <p:nvPr/>
        </p:nvGrpSpPr>
        <p:grpSpPr>
          <a:xfrm>
            <a:off x="9144000" y="4764710"/>
            <a:ext cx="4057650" cy="913081"/>
            <a:chOff x="0" y="0"/>
            <a:chExt cx="1038470" cy="233684"/>
          </a:xfrm>
        </p:grpSpPr>
        <p:sp>
          <p:nvSpPr>
            <p:cNvPr id="19" name="Freeform 19"/>
            <p:cNvSpPr/>
            <p:nvPr/>
          </p:nvSpPr>
          <p:spPr>
            <a:xfrm>
              <a:off x="0" y="0"/>
              <a:ext cx="1038470" cy="233684"/>
            </a:xfrm>
            <a:custGeom>
              <a:avLst/>
              <a:gdLst/>
              <a:ahLst/>
              <a:cxnLst/>
              <a:rect l="l" t="t" r="r" b="b"/>
              <a:pathLst>
                <a:path w="1038470" h="233684">
                  <a:moveTo>
                    <a:pt x="0" y="0"/>
                  </a:moveTo>
                  <a:lnTo>
                    <a:pt x="1038470" y="0"/>
                  </a:lnTo>
                  <a:lnTo>
                    <a:pt x="1038470" y="233684"/>
                  </a:lnTo>
                  <a:lnTo>
                    <a:pt x="0" y="233684"/>
                  </a:lnTo>
                  <a:close/>
                </a:path>
              </a:pathLst>
            </a:custGeom>
            <a:solidFill>
              <a:srgbClr val="1B4444"/>
            </a:solidFill>
            <a:ln>
              <a:noFill/>
            </a:ln>
          </p:spPr>
        </p:sp>
        <p:sp>
          <p:nvSpPr>
            <p:cNvPr id="20" name="TextBox 20"/>
            <p:cNvSpPr txBox="1"/>
            <p:nvPr/>
          </p:nvSpPr>
          <p:spPr>
            <a:xfrm>
              <a:off x="0" y="-66675"/>
              <a:ext cx="812800" cy="879475"/>
            </a:xfrm>
            <a:prstGeom prst="rect">
              <a:avLst/>
            </a:prstGeom>
          </p:spPr>
          <p:txBody>
            <a:bodyPr lIns="50800" tIns="50800" rIns="50800" bIns="50800" rtlCol="0" anchor="ctr"/>
            <a:lstStyle/>
            <a:p>
              <a:pPr marL="0" lvl="1" indent="0" algn="ctr">
                <a:lnSpc>
                  <a:spcPts val="4200"/>
                </a:lnSpc>
                <a:spcBef>
                  <a:spcPct val="0"/>
                </a:spcBef>
              </a:pPr>
              <a:endParaRPr lang="en-US" sz="3000" dirty="0">
                <a:solidFill>
                  <a:srgbClr val="E5E5E5"/>
                </a:solidFill>
                <a:latin typeface="Montserrat Classic" panose="00000500000000000000"/>
              </a:endParaRPr>
            </a:p>
          </p:txBody>
        </p:sp>
      </p:grpSp>
      <p:sp>
        <p:nvSpPr>
          <p:cNvPr id="21" name="AutoShape 21"/>
          <p:cNvSpPr/>
          <p:nvPr/>
        </p:nvSpPr>
        <p:spPr>
          <a:xfrm>
            <a:off x="11172825" y="5677791"/>
            <a:ext cx="0" cy="927948"/>
          </a:xfrm>
          <a:prstGeom prst="line">
            <a:avLst/>
          </a:prstGeom>
          <a:ln w="28575" cap="flat">
            <a:solidFill>
              <a:srgbClr val="1B4444"/>
            </a:solidFill>
            <a:prstDash val="solid"/>
            <a:headEnd type="none" w="sm" len="sm"/>
            <a:tailEnd type="none" w="sm" len="sm"/>
          </a:ln>
        </p:spPr>
      </p:sp>
      <p:sp>
        <p:nvSpPr>
          <p:cNvPr id="22" name="TextBox 22"/>
          <p:cNvSpPr txBox="1"/>
          <p:nvPr/>
        </p:nvSpPr>
        <p:spPr>
          <a:xfrm>
            <a:off x="9505493" y="6588276"/>
            <a:ext cx="3334664" cy="1552575"/>
          </a:xfrm>
          <a:prstGeom prst="rect">
            <a:avLst/>
          </a:prstGeom>
        </p:spPr>
        <p:txBody>
          <a:bodyPr lIns="0" tIns="0" rIns="0" bIns="0" rtlCol="0" anchor="t">
            <a:spAutoFit/>
          </a:bodyPr>
          <a:lstStyle/>
          <a:p>
            <a:pPr marL="0" lvl="1" indent="0" algn="ctr">
              <a:lnSpc>
                <a:spcPts val="4200"/>
              </a:lnSpc>
              <a:spcBef>
                <a:spcPct val="0"/>
              </a:spcBef>
            </a:pPr>
            <a:r>
              <a:rPr lang="en-US" sz="3000">
                <a:solidFill>
                  <a:srgbClr val="1B4444"/>
                </a:solidFill>
                <a:latin typeface="Montserrat Classic" panose="00000500000000000000"/>
              </a:rPr>
              <a:t>money credit by scanning the signature</a:t>
            </a:r>
          </a:p>
        </p:txBody>
      </p:sp>
      <p:grpSp>
        <p:nvGrpSpPr>
          <p:cNvPr id="23" name="Group 23"/>
          <p:cNvGrpSpPr/>
          <p:nvPr/>
        </p:nvGrpSpPr>
        <p:grpSpPr>
          <a:xfrm>
            <a:off x="13201650" y="4764710"/>
            <a:ext cx="4057650" cy="910572"/>
            <a:chOff x="0" y="0"/>
            <a:chExt cx="1038470" cy="233042"/>
          </a:xfrm>
        </p:grpSpPr>
        <p:sp>
          <p:nvSpPr>
            <p:cNvPr id="24" name="Freeform 24"/>
            <p:cNvSpPr/>
            <p:nvPr/>
          </p:nvSpPr>
          <p:spPr>
            <a:xfrm>
              <a:off x="0" y="0"/>
              <a:ext cx="1038470" cy="233042"/>
            </a:xfrm>
            <a:custGeom>
              <a:avLst/>
              <a:gdLst/>
              <a:ahLst/>
              <a:cxnLst/>
              <a:rect l="l" t="t" r="r" b="b"/>
              <a:pathLst>
                <a:path w="1038470" h="233042">
                  <a:moveTo>
                    <a:pt x="0" y="0"/>
                  </a:moveTo>
                  <a:lnTo>
                    <a:pt x="1038470" y="0"/>
                  </a:lnTo>
                  <a:lnTo>
                    <a:pt x="1038470" y="233042"/>
                  </a:lnTo>
                  <a:lnTo>
                    <a:pt x="0" y="233042"/>
                  </a:lnTo>
                  <a:close/>
                </a:path>
              </a:pathLst>
            </a:custGeom>
            <a:solidFill>
              <a:srgbClr val="000000">
                <a:alpha val="0"/>
              </a:srgbClr>
            </a:solidFill>
            <a:ln w="28575">
              <a:solidFill>
                <a:srgbClr val="1B4444"/>
              </a:solidFill>
            </a:ln>
          </p:spPr>
        </p:sp>
        <p:sp>
          <p:nvSpPr>
            <p:cNvPr id="25" name="TextBox 25"/>
            <p:cNvSpPr txBox="1"/>
            <p:nvPr/>
          </p:nvSpPr>
          <p:spPr>
            <a:xfrm>
              <a:off x="0" y="-66675"/>
              <a:ext cx="812800" cy="879475"/>
            </a:xfrm>
            <a:prstGeom prst="rect">
              <a:avLst/>
            </a:prstGeom>
          </p:spPr>
          <p:txBody>
            <a:bodyPr lIns="50800" tIns="50800" rIns="50800" bIns="50800" rtlCol="0" anchor="ctr"/>
            <a:lstStyle/>
            <a:p>
              <a:pPr marL="0" lvl="1" indent="0" algn="ctr">
                <a:lnSpc>
                  <a:spcPts val="4200"/>
                </a:lnSpc>
                <a:spcBef>
                  <a:spcPct val="0"/>
                </a:spcBef>
              </a:pPr>
              <a:endParaRPr lang="en-US" sz="3000" dirty="0">
                <a:solidFill>
                  <a:srgbClr val="1B4444"/>
                </a:solidFill>
                <a:latin typeface="Montserrat Classic" panose="00000500000000000000"/>
              </a:endParaRPr>
            </a:p>
          </p:txBody>
        </p:sp>
      </p:grpSp>
      <p:sp>
        <p:nvSpPr>
          <p:cNvPr id="26" name="AutoShape 26"/>
          <p:cNvSpPr/>
          <p:nvPr/>
        </p:nvSpPr>
        <p:spPr>
          <a:xfrm>
            <a:off x="15230475" y="5675282"/>
            <a:ext cx="4901" cy="1311457"/>
          </a:xfrm>
          <a:prstGeom prst="line">
            <a:avLst/>
          </a:prstGeom>
          <a:ln w="28575" cap="flat">
            <a:solidFill>
              <a:srgbClr val="1B4444"/>
            </a:solidFill>
            <a:prstDash val="solid"/>
            <a:headEnd type="none" w="sm" len="sm"/>
            <a:tailEnd type="none" w="sm" len="sm"/>
          </a:ln>
        </p:spPr>
      </p:sp>
      <p:sp>
        <p:nvSpPr>
          <p:cNvPr id="27" name="TextBox 27"/>
          <p:cNvSpPr txBox="1"/>
          <p:nvPr/>
        </p:nvSpPr>
        <p:spPr>
          <a:xfrm>
            <a:off x="13563143" y="7283283"/>
            <a:ext cx="3334664" cy="705486"/>
          </a:xfrm>
          <a:prstGeom prst="rect">
            <a:avLst/>
          </a:prstGeom>
        </p:spPr>
        <p:txBody>
          <a:bodyPr lIns="0" tIns="0" rIns="0" bIns="0" rtlCol="0" anchor="t">
            <a:spAutoFit/>
          </a:bodyPr>
          <a:lstStyle/>
          <a:p>
            <a:pPr marL="0" lvl="1" indent="0" algn="ctr">
              <a:lnSpc>
                <a:spcPts val="5740"/>
              </a:lnSpc>
              <a:spcBef>
                <a:spcPct val="0"/>
              </a:spcBef>
            </a:pPr>
            <a:r>
              <a:rPr lang="en-US" sz="4100">
                <a:solidFill>
                  <a:srgbClr val="1B4444"/>
                </a:solidFill>
                <a:latin typeface="Montserrat Classic" panose="00000500000000000000"/>
              </a:rPr>
              <a:t>60%</a:t>
            </a:r>
          </a:p>
        </p:txBody>
      </p:sp>
      <p:pic>
        <p:nvPicPr>
          <p:cNvPr id="28" name="Picture 28"/>
          <p:cNvPicPr>
            <a:picLocks noChangeAspect="1"/>
          </p:cNvPicPr>
          <p:nvPr/>
        </p:nvPicPr>
        <p:blipFill>
          <a:blip r:embed="rId2" cstate="print">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rcRect/>
          <a:stretch>
            <a:fillRect/>
          </a:stretch>
        </p:blipFill>
        <p:spPr>
          <a:xfrm>
            <a:off x="13338789" y="9236393"/>
            <a:ext cx="8757453" cy="7571877"/>
          </a:xfrm>
          <a:prstGeom prst="rect">
            <a:avLst/>
          </a:prstGeom>
        </p:spPr>
      </p:pic>
      <p:sp>
        <p:nvSpPr>
          <p:cNvPr id="30" name="Rectangle 29"/>
          <p:cNvSpPr/>
          <p:nvPr/>
        </p:nvSpPr>
        <p:spPr>
          <a:xfrm>
            <a:off x="1981200" y="4914900"/>
            <a:ext cx="1951175" cy="630942"/>
          </a:xfrm>
          <a:prstGeom prst="rect">
            <a:avLst/>
          </a:prstGeom>
        </p:spPr>
        <p:txBody>
          <a:bodyPr wrap="none">
            <a:spAutoFit/>
          </a:bodyPr>
          <a:lstStyle/>
          <a:p>
            <a:pPr marL="0" lvl="1" indent="0" algn="ctr">
              <a:lnSpc>
                <a:spcPts val="4200"/>
              </a:lnSpc>
              <a:spcBef>
                <a:spcPct val="0"/>
              </a:spcBef>
            </a:pPr>
            <a:r>
              <a:rPr lang="en-US" sz="3000" dirty="0" smtClean="0">
                <a:solidFill>
                  <a:srgbClr val="1B4444"/>
                </a:solidFill>
                <a:latin typeface="Montserrat Classic" panose="00000500000000000000"/>
              </a:rPr>
              <a:t>Accuracy</a:t>
            </a:r>
            <a:endParaRPr lang="en-US" sz="3000" dirty="0">
              <a:solidFill>
                <a:srgbClr val="1B4444"/>
              </a:solidFill>
              <a:latin typeface="Montserrat Classic" panose="00000500000000000000"/>
            </a:endParaRPr>
          </a:p>
        </p:txBody>
      </p:sp>
      <p:sp>
        <p:nvSpPr>
          <p:cNvPr id="31" name="Rectangle 30"/>
          <p:cNvSpPr/>
          <p:nvPr/>
        </p:nvSpPr>
        <p:spPr>
          <a:xfrm>
            <a:off x="5867400" y="4914900"/>
            <a:ext cx="2324675" cy="630942"/>
          </a:xfrm>
          <a:prstGeom prst="rect">
            <a:avLst/>
          </a:prstGeom>
        </p:spPr>
        <p:txBody>
          <a:bodyPr wrap="none">
            <a:spAutoFit/>
          </a:bodyPr>
          <a:lstStyle/>
          <a:p>
            <a:pPr marL="0" lvl="1" indent="0" algn="ctr">
              <a:lnSpc>
                <a:spcPts val="4200"/>
              </a:lnSpc>
              <a:spcBef>
                <a:spcPct val="0"/>
              </a:spcBef>
            </a:pPr>
            <a:r>
              <a:rPr lang="en-US" sz="3000" dirty="0" smtClean="0">
                <a:solidFill>
                  <a:srgbClr val="1B4444"/>
                </a:solidFill>
                <a:latin typeface="Montserrat Classic" panose="00000500000000000000"/>
              </a:rPr>
              <a:t>Work Done</a:t>
            </a:r>
            <a:endParaRPr lang="en-US" sz="3000" dirty="0">
              <a:solidFill>
                <a:srgbClr val="1B4444"/>
              </a:solidFill>
              <a:latin typeface="Montserrat Classic" panose="00000500000000000000"/>
            </a:endParaRPr>
          </a:p>
        </p:txBody>
      </p:sp>
      <p:sp>
        <p:nvSpPr>
          <p:cNvPr id="32" name="Rectangle 31"/>
          <p:cNvSpPr/>
          <p:nvPr/>
        </p:nvSpPr>
        <p:spPr>
          <a:xfrm>
            <a:off x="9829800" y="4914900"/>
            <a:ext cx="2400016" cy="630942"/>
          </a:xfrm>
          <a:prstGeom prst="rect">
            <a:avLst/>
          </a:prstGeom>
        </p:spPr>
        <p:txBody>
          <a:bodyPr wrap="none">
            <a:spAutoFit/>
          </a:bodyPr>
          <a:lstStyle/>
          <a:p>
            <a:pPr marL="0" lvl="1" indent="0" algn="ctr">
              <a:lnSpc>
                <a:spcPts val="4200"/>
              </a:lnSpc>
              <a:spcBef>
                <a:spcPct val="0"/>
              </a:spcBef>
            </a:pPr>
            <a:r>
              <a:rPr lang="en-US" sz="3000" dirty="0" smtClean="0">
                <a:solidFill>
                  <a:srgbClr val="E5E5E5"/>
                </a:solidFill>
                <a:latin typeface="Montserrat Classic" panose="00000500000000000000"/>
              </a:rPr>
              <a:t>Future plan</a:t>
            </a:r>
            <a:endParaRPr lang="en-US" sz="3000" dirty="0">
              <a:solidFill>
                <a:srgbClr val="E5E5E5"/>
              </a:solidFill>
              <a:latin typeface="Montserrat Classic" panose="00000500000000000000"/>
            </a:endParaRPr>
          </a:p>
        </p:txBody>
      </p:sp>
      <p:sp>
        <p:nvSpPr>
          <p:cNvPr id="33" name="Rectangle 32"/>
          <p:cNvSpPr/>
          <p:nvPr/>
        </p:nvSpPr>
        <p:spPr>
          <a:xfrm>
            <a:off x="13639800" y="4914900"/>
            <a:ext cx="3179075" cy="630942"/>
          </a:xfrm>
          <a:prstGeom prst="rect">
            <a:avLst/>
          </a:prstGeom>
        </p:spPr>
        <p:txBody>
          <a:bodyPr wrap="none">
            <a:spAutoFit/>
          </a:bodyPr>
          <a:lstStyle/>
          <a:p>
            <a:pPr marL="0" lvl="1" indent="0" algn="ctr">
              <a:lnSpc>
                <a:spcPts val="4200"/>
              </a:lnSpc>
              <a:spcBef>
                <a:spcPct val="0"/>
              </a:spcBef>
            </a:pPr>
            <a:r>
              <a:rPr lang="en-US" sz="3000" dirty="0" smtClean="0">
                <a:solidFill>
                  <a:srgbClr val="1B4444"/>
                </a:solidFill>
                <a:latin typeface="Montserrat Classic" panose="00000500000000000000"/>
              </a:rPr>
              <a:t>% of work done</a:t>
            </a:r>
            <a:endParaRPr lang="en-US" sz="3000" dirty="0">
              <a:solidFill>
                <a:srgbClr val="1B4444"/>
              </a:solidFill>
              <a:latin typeface="Montserrat Classic" panose="00000500000000000000"/>
            </a:endParaRPr>
          </a:p>
        </p:txBody>
      </p:sp>
    </p:spTree>
  </p:cSld>
  <p:clrMapOvr>
    <a:masterClrMapping/>
  </p:clrMapOvr>
  <p:transition spd="med">
    <p:blinds/>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37235"/>
            <a:ext cx="16459200" cy="1389698"/>
          </a:xfrm>
        </p:spPr>
        <p:txBody>
          <a:bodyPr>
            <a:normAutofit fontScale="90000"/>
          </a:bodyPr>
          <a:lstStyle/>
          <a:p>
            <a:r>
              <a:rPr lang="en-US" b="1" dirty="0">
                <a:latin typeface="Calibri" panose="020F0502020204030204"/>
                <a:ea typeface="Calibri" panose="020F0502020204030204"/>
                <a:cs typeface="Calibri" panose="020F0502020204030204"/>
                <a:sym typeface="Calibri" panose="020F0502020204030204"/>
              </a:rPr>
              <a:t>Literature Review </a:t>
            </a:r>
            <a:r>
              <a:rPr lang="en-US" b="1" dirty="0" smtClean="0">
                <a:latin typeface="Calibri" panose="020F0502020204030204"/>
                <a:ea typeface="Calibri" panose="020F0502020204030204"/>
                <a:cs typeface="Calibri" panose="020F0502020204030204"/>
                <a:sym typeface="Calibri" panose="020F0502020204030204"/>
              </a:rPr>
              <a:t>1</a:t>
            </a:r>
            <a:r>
              <a:rPr dirty="0"/>
              <a:t/>
            </a:r>
            <a:br>
              <a:rPr dirty="0"/>
            </a:br>
            <a:endParaRPr lang="en-US" dirty="0"/>
          </a:p>
        </p:txBody>
      </p:sp>
      <p:sp>
        <p:nvSpPr>
          <p:cNvPr id="4" name="Date Placeholder 3"/>
          <p:cNvSpPr>
            <a:spLocks noGrp="1"/>
          </p:cNvSpPr>
          <p:nvPr>
            <p:ph type="dt" sz="half" idx="10"/>
          </p:nvPr>
        </p:nvSpPr>
        <p:spPr/>
        <p:txBody>
          <a:bodyPr/>
          <a:lstStyle/>
          <a:p>
            <a:pPr>
              <a:defRPr/>
            </a:pPr>
            <a:fld id="{0179B28E-9982-429C-A7E3-ADEE3D3F02DF}" type="datetime1">
              <a:rPr lang="en-US"/>
              <a:pPr>
                <a:defRPr/>
              </a:pPr>
              <a:t>5/4/2023</a:t>
            </a:fld>
            <a:endParaRPr lang="en-US" altLang="en-US"/>
          </a:p>
        </p:txBody>
      </p:sp>
      <p:sp>
        <p:nvSpPr>
          <p:cNvPr id="5" name="Footer Placeholder 4"/>
          <p:cNvSpPr>
            <a:spLocks noGrp="1"/>
          </p:cNvSpPr>
          <p:nvPr>
            <p:ph type="ftr" sz="quarter" idx="11"/>
          </p:nvPr>
        </p:nvSpPr>
        <p:spPr/>
        <p:txBody>
          <a:bodyPr/>
          <a:lstStyle/>
          <a:p>
            <a:pPr>
              <a:defRPr/>
            </a:pPr>
            <a:r>
              <a:rPr lang="en-US" altLang="en-US"/>
              <a:t>Dept of CSE., SOE-Dayananda Sagar University</a:t>
            </a:r>
          </a:p>
        </p:txBody>
      </p:sp>
      <p:sp>
        <p:nvSpPr>
          <p:cNvPr id="6" name="Slide Number Placeholder 5"/>
          <p:cNvSpPr>
            <a:spLocks noGrp="1"/>
          </p:cNvSpPr>
          <p:nvPr>
            <p:ph type="sldNum" sz="quarter" idx="12"/>
          </p:nvPr>
        </p:nvSpPr>
        <p:spPr/>
        <p:txBody>
          <a:bodyPr/>
          <a:lstStyle/>
          <a:p>
            <a:pPr>
              <a:defRPr/>
            </a:pPr>
            <a:r>
              <a:t>(#)  of 12</a:t>
            </a:r>
            <a:endParaRPr altLang="en-US"/>
          </a:p>
        </p:txBody>
      </p:sp>
      <p:graphicFrame>
        <p:nvGraphicFramePr>
          <p:cNvPr id="171" name="Google Shape;171;p13"/>
          <p:cNvGraphicFramePr>
            <a:graphicFrameLocks noGrp="1"/>
          </p:cNvGraphicFramePr>
          <p:nvPr>
            <p:ph idx="1"/>
          </p:nvPr>
        </p:nvGraphicFramePr>
        <p:xfrm>
          <a:off x="914400" y="2400300"/>
          <a:ext cx="16459200" cy="5814826"/>
        </p:xfrm>
        <a:graphic>
          <a:graphicData uri="http://schemas.openxmlformats.org/drawingml/2006/table">
            <a:tbl>
              <a:tblPr>
                <a:noFill/>
              </a:tblPr>
              <a:tblGrid>
                <a:gridCol w="3343910"/>
                <a:gridCol w="3126740"/>
                <a:gridCol w="2670810"/>
                <a:gridCol w="3040380"/>
                <a:gridCol w="4277360"/>
              </a:tblGrid>
              <a:tr h="1562850">
                <a:tc>
                  <a:txBody>
                    <a:bodyPr/>
                    <a:lstStyle/>
                    <a:p>
                      <a:pPr marL="0" marR="0" lvl="0" indent="0" algn="l" rtl="0">
                        <a:lnSpc>
                          <a:spcPct val="100000"/>
                        </a:lnSpc>
                        <a:spcBef>
                          <a:spcPts val="0"/>
                        </a:spcBef>
                        <a:spcAft>
                          <a:spcPts val="0"/>
                        </a:spcAft>
                        <a:buClr>
                          <a:srgbClr val="FFFFFF"/>
                        </a:buClr>
                        <a:buSzPts val="1800"/>
                        <a:buFont typeface="Century Gothic" panose="020B0502020202020204"/>
                        <a:buNone/>
                      </a:pPr>
                      <a:r>
                        <a:rPr lang="en-US" sz="2700" b="1" i="0" u="none" strike="noStrike" cap="none" dirty="0">
                          <a:solidFill>
                            <a:srgbClr val="FFFFFF"/>
                          </a:solidFill>
                          <a:latin typeface="Century Gothic" panose="020B0502020202020204"/>
                          <a:ea typeface="Century Gothic" panose="020B0502020202020204"/>
                          <a:cs typeface="Century Gothic" panose="020B0502020202020204"/>
                          <a:sym typeface="Century Gothic" panose="020B0502020202020204"/>
                        </a:rPr>
                        <a:t>Author’s Name/ Paper Title </a:t>
                      </a:r>
                    </a:p>
                  </a:txBody>
                  <a:tcPr marL="182900" marR="182900" marT="68588" marB="68588">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65991"/>
                    </a:solidFill>
                  </a:tcPr>
                </a:tc>
                <a:tc>
                  <a:txBody>
                    <a:bodyPr/>
                    <a:lstStyle/>
                    <a:p>
                      <a:pPr marL="0" marR="0" lvl="0" indent="0" algn="l" rtl="0">
                        <a:lnSpc>
                          <a:spcPct val="100000"/>
                        </a:lnSpc>
                        <a:spcBef>
                          <a:spcPts val="0"/>
                        </a:spcBef>
                        <a:spcAft>
                          <a:spcPts val="0"/>
                        </a:spcAft>
                        <a:buClr>
                          <a:srgbClr val="FFFFFF"/>
                        </a:buClr>
                        <a:buSzPts val="1800"/>
                        <a:buFont typeface="Century Gothic" panose="020B0502020202020204"/>
                        <a:buNone/>
                      </a:pPr>
                      <a:r>
                        <a:rPr lang="en-US" sz="2700" b="1" dirty="0">
                          <a:solidFill>
                            <a:srgbClr val="FFFFFF"/>
                          </a:solidFill>
                          <a:latin typeface="Century Gothic" panose="020B0502020202020204"/>
                          <a:ea typeface="Century Gothic" panose="020B0502020202020204"/>
                          <a:cs typeface="Century Gothic" panose="020B0502020202020204"/>
                          <a:sym typeface="Century Gothic" panose="020B0502020202020204"/>
                        </a:rPr>
                        <a:t>Conference Name</a:t>
                      </a:r>
                      <a:r>
                        <a:rPr lang="en-US" sz="2700" b="1" i="0" u="none" strike="noStrike" cap="none" dirty="0">
                          <a:solidFill>
                            <a:srgbClr val="FFFFFF"/>
                          </a:solidFill>
                          <a:latin typeface="Century Gothic" panose="020B0502020202020204"/>
                          <a:ea typeface="Century Gothic" panose="020B0502020202020204"/>
                          <a:cs typeface="Century Gothic" panose="020B0502020202020204"/>
                          <a:sym typeface="Century Gothic" panose="020B0502020202020204"/>
                        </a:rPr>
                        <a:t> and year</a:t>
                      </a:r>
                    </a:p>
                  </a:txBody>
                  <a:tcPr marL="182900" marR="182900" marT="68588" marB="68588">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65991"/>
                    </a:solidFill>
                  </a:tcPr>
                </a:tc>
                <a:tc>
                  <a:txBody>
                    <a:bodyPr/>
                    <a:lstStyle/>
                    <a:p>
                      <a:pPr marL="0" marR="0" lvl="0" indent="0" algn="l" rtl="0">
                        <a:lnSpc>
                          <a:spcPct val="100000"/>
                        </a:lnSpc>
                        <a:spcBef>
                          <a:spcPts val="0"/>
                        </a:spcBef>
                        <a:spcAft>
                          <a:spcPts val="0"/>
                        </a:spcAft>
                        <a:buClr>
                          <a:srgbClr val="FFFFFF"/>
                        </a:buClr>
                        <a:buSzPts val="1800"/>
                        <a:buFont typeface="Century Gothic" panose="020B0502020202020204"/>
                        <a:buNone/>
                      </a:pPr>
                      <a:r>
                        <a:rPr lang="en-US" sz="2700" b="1" i="0" u="none" strike="noStrike" cap="none">
                          <a:solidFill>
                            <a:srgbClr val="FFFFFF"/>
                          </a:solidFill>
                          <a:latin typeface="Century Gothic" panose="020B0502020202020204"/>
                          <a:ea typeface="Century Gothic" panose="020B0502020202020204"/>
                          <a:cs typeface="Century Gothic" panose="020B0502020202020204"/>
                          <a:sym typeface="Century Gothic" panose="020B0502020202020204"/>
                        </a:rPr>
                        <a:t>Technology/ Design</a:t>
                      </a:r>
                    </a:p>
                  </a:txBody>
                  <a:tcPr marL="182900" marR="182900" marT="68588" marB="68588">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65991"/>
                    </a:solidFill>
                  </a:tcPr>
                </a:tc>
                <a:tc>
                  <a:txBody>
                    <a:bodyPr/>
                    <a:lstStyle/>
                    <a:p>
                      <a:pPr marL="0" marR="0" lvl="0" indent="0" algn="l" rtl="0">
                        <a:lnSpc>
                          <a:spcPct val="100000"/>
                        </a:lnSpc>
                        <a:spcBef>
                          <a:spcPts val="0"/>
                        </a:spcBef>
                        <a:spcAft>
                          <a:spcPts val="0"/>
                        </a:spcAft>
                        <a:buClr>
                          <a:srgbClr val="FFFFFF"/>
                        </a:buClr>
                        <a:buSzPts val="1800"/>
                        <a:buFont typeface="Century Gothic" panose="020B0502020202020204"/>
                        <a:buNone/>
                      </a:pPr>
                      <a:r>
                        <a:rPr lang="en-US" sz="2700" b="1" i="0" u="none" strike="noStrike" cap="none">
                          <a:solidFill>
                            <a:srgbClr val="FFFFFF"/>
                          </a:solidFill>
                          <a:latin typeface="Century Gothic" panose="020B0502020202020204"/>
                          <a:ea typeface="Century Gothic" panose="020B0502020202020204"/>
                          <a:cs typeface="Century Gothic" panose="020B0502020202020204"/>
                          <a:sym typeface="Century Gothic" panose="020B0502020202020204"/>
                        </a:rPr>
                        <a:t>Results shared by author</a:t>
                      </a:r>
                    </a:p>
                  </a:txBody>
                  <a:tcPr marL="182900" marR="182900" marT="68588" marB="68588">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65991"/>
                    </a:solidFill>
                  </a:tcPr>
                </a:tc>
                <a:tc>
                  <a:txBody>
                    <a:bodyPr/>
                    <a:lstStyle/>
                    <a:p>
                      <a:pPr marL="0" marR="0" lvl="0" indent="0" algn="l" rtl="0">
                        <a:lnSpc>
                          <a:spcPct val="100000"/>
                        </a:lnSpc>
                        <a:spcBef>
                          <a:spcPts val="0"/>
                        </a:spcBef>
                        <a:spcAft>
                          <a:spcPts val="0"/>
                        </a:spcAft>
                        <a:buClr>
                          <a:srgbClr val="FFFFFF"/>
                        </a:buClr>
                        <a:buSzPts val="1800"/>
                        <a:buFont typeface="Century Gothic" panose="020B0502020202020204"/>
                        <a:buNone/>
                      </a:pPr>
                      <a:r>
                        <a:rPr lang="en-US" sz="2700" b="1" i="0" u="none" strike="noStrike" cap="none">
                          <a:solidFill>
                            <a:srgbClr val="FFFFFF"/>
                          </a:solidFill>
                          <a:latin typeface="Century Gothic" panose="020B0502020202020204"/>
                          <a:ea typeface="Century Gothic" panose="020B0502020202020204"/>
                          <a:cs typeface="Century Gothic" panose="020B0502020202020204"/>
                          <a:sym typeface="Century Gothic" panose="020B0502020202020204"/>
                        </a:rPr>
                        <a:t>What you infer</a:t>
                      </a:r>
                    </a:p>
                  </a:txBody>
                  <a:tcPr marL="182900" marR="182900" marT="68588" marB="68588">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65991"/>
                    </a:solidFill>
                  </a:tcPr>
                </a:tc>
              </a:tr>
              <a:tr h="4251975">
                <a:tc>
                  <a:txBody>
                    <a:bodyPr/>
                    <a:lstStyle/>
                    <a:p>
                      <a:pPr marL="0" lvl="0" indent="0" algn="l" rtl="0">
                        <a:spcBef>
                          <a:spcPts val="0"/>
                        </a:spcBef>
                        <a:spcAft>
                          <a:spcPts val="0"/>
                        </a:spcAft>
                        <a:buNone/>
                      </a:pPr>
                      <a:r>
                        <a:rPr lang="en-IN" sz="2700" dirty="0" err="1" smtClean="0">
                          <a:solidFill>
                            <a:srgbClr val="404040"/>
                          </a:solidFill>
                          <a:latin typeface="Calibri" panose="020F0502020204030204"/>
                          <a:ea typeface="Calibri" panose="020F0502020204030204"/>
                          <a:cs typeface="Calibri" panose="020F0502020204030204"/>
                          <a:sym typeface="Calibri" panose="020F0502020204030204"/>
                        </a:rPr>
                        <a:t>DR.R.Palson</a:t>
                      </a:r>
                      <a:r>
                        <a:rPr lang="en-IN" sz="2700" baseline="0" dirty="0" smtClean="0">
                          <a:solidFill>
                            <a:srgbClr val="404040"/>
                          </a:solidFill>
                          <a:latin typeface="Calibri" panose="020F0502020204030204"/>
                          <a:ea typeface="Calibri" panose="020F0502020204030204"/>
                          <a:cs typeface="Calibri" panose="020F0502020204030204"/>
                          <a:sym typeface="Calibri" panose="020F0502020204030204"/>
                        </a:rPr>
                        <a:t> Kennedy</a:t>
                      </a:r>
                    </a:p>
                    <a:p>
                      <a:pPr marL="0" lvl="0" indent="0" algn="l" rtl="0">
                        <a:spcBef>
                          <a:spcPts val="0"/>
                        </a:spcBef>
                        <a:spcAft>
                          <a:spcPts val="0"/>
                        </a:spcAft>
                        <a:buNone/>
                      </a:pPr>
                      <a:r>
                        <a:rPr lang="en-IN" sz="2700" baseline="0" dirty="0" err="1" smtClean="0">
                          <a:solidFill>
                            <a:srgbClr val="404040"/>
                          </a:solidFill>
                          <a:latin typeface="Calibri" panose="020F0502020204030204"/>
                          <a:ea typeface="Calibri" panose="020F0502020204030204"/>
                          <a:cs typeface="Calibri" panose="020F0502020204030204"/>
                          <a:sym typeface="Calibri" panose="020F0502020204030204"/>
                        </a:rPr>
                        <a:t>Nitesh</a:t>
                      </a:r>
                      <a:r>
                        <a:rPr lang="en-IN" sz="2700" baseline="0" dirty="0" smtClean="0">
                          <a:solidFill>
                            <a:srgbClr val="404040"/>
                          </a:solidFill>
                          <a:latin typeface="Calibri" panose="020F0502020204030204"/>
                          <a:ea typeface="Calibri" panose="020F0502020204030204"/>
                          <a:cs typeface="Calibri" panose="020F0502020204030204"/>
                          <a:sym typeface="Calibri" panose="020F0502020204030204"/>
                        </a:rPr>
                        <a:t> Kumar</a:t>
                      </a:r>
                    </a:p>
                    <a:p>
                      <a:pPr marL="0" lvl="0" indent="0" algn="l" rtl="0">
                        <a:spcBef>
                          <a:spcPts val="0"/>
                        </a:spcBef>
                        <a:spcAft>
                          <a:spcPts val="0"/>
                        </a:spcAft>
                        <a:buNone/>
                      </a:pPr>
                      <a:r>
                        <a:rPr lang="en-IN" sz="2700" baseline="0" dirty="0" err="1" smtClean="0">
                          <a:solidFill>
                            <a:srgbClr val="404040"/>
                          </a:solidFill>
                          <a:latin typeface="Calibri" panose="020F0502020204030204"/>
                          <a:ea typeface="Calibri" panose="020F0502020204030204"/>
                          <a:cs typeface="Calibri" panose="020F0502020204030204"/>
                          <a:sym typeface="Calibri" panose="020F0502020204030204"/>
                        </a:rPr>
                        <a:t>Vinod</a:t>
                      </a:r>
                      <a:r>
                        <a:rPr lang="en-IN" sz="2700" baseline="0" dirty="0" smtClean="0">
                          <a:solidFill>
                            <a:srgbClr val="404040"/>
                          </a:solidFill>
                          <a:latin typeface="Calibri" panose="020F0502020204030204"/>
                          <a:ea typeface="Calibri" panose="020F0502020204030204"/>
                          <a:cs typeface="Calibri" panose="020F0502020204030204"/>
                          <a:sym typeface="Calibri" panose="020F0502020204030204"/>
                        </a:rPr>
                        <a:t> Kumar</a:t>
                      </a:r>
                    </a:p>
                    <a:p>
                      <a:pPr marL="0" lvl="0" indent="0" algn="l" rtl="0">
                        <a:spcBef>
                          <a:spcPts val="0"/>
                        </a:spcBef>
                        <a:spcAft>
                          <a:spcPts val="0"/>
                        </a:spcAft>
                        <a:buNone/>
                      </a:pPr>
                      <a:endParaRPr lang="en-IN" sz="2700" baseline="0" dirty="0" smtClean="0">
                        <a:solidFill>
                          <a:srgbClr val="404040"/>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lang="en-IN" sz="2700" baseline="0" dirty="0" smtClean="0">
                        <a:solidFill>
                          <a:srgbClr val="404040"/>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lang="en-IN" sz="2700" baseline="0" dirty="0" smtClean="0">
                        <a:solidFill>
                          <a:srgbClr val="404040"/>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en-IN" sz="2700" baseline="0" dirty="0" smtClean="0">
                          <a:solidFill>
                            <a:srgbClr val="404040"/>
                          </a:solidFill>
                          <a:latin typeface="Calibri" panose="020F0502020204030204"/>
                          <a:ea typeface="Calibri" panose="020F0502020204030204"/>
                          <a:cs typeface="Calibri" panose="020F0502020204030204"/>
                          <a:sym typeface="Calibri" panose="020F0502020204030204"/>
                        </a:rPr>
                        <a:t>“Human Signature Verification using CNN with </a:t>
                      </a:r>
                      <a:r>
                        <a:rPr lang="en-IN" sz="2700" baseline="0" dirty="0" err="1" smtClean="0">
                          <a:solidFill>
                            <a:srgbClr val="404040"/>
                          </a:solidFill>
                          <a:latin typeface="Calibri" panose="020F0502020204030204"/>
                          <a:ea typeface="Calibri" panose="020F0502020204030204"/>
                          <a:cs typeface="Calibri" panose="020F0502020204030204"/>
                          <a:sym typeface="Calibri" panose="020F0502020204030204"/>
                        </a:rPr>
                        <a:t>tesnsorflow</a:t>
                      </a:r>
                      <a:endParaRPr sz="2700" dirty="0">
                        <a:solidFill>
                          <a:srgbClr val="404040"/>
                        </a:solidFill>
                        <a:latin typeface="Calibri" panose="020F0502020204030204"/>
                        <a:ea typeface="Calibri" panose="020F0502020204030204"/>
                        <a:cs typeface="Calibri" panose="020F0502020204030204"/>
                        <a:sym typeface="Calibri" panose="020F0502020204030204"/>
                      </a:endParaRPr>
                    </a:p>
                  </a:txBody>
                  <a:tcPr marL="182900" marR="182900" marT="68588" marB="68588">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8EAEE"/>
                    </a:solidFill>
                  </a:tcPr>
                </a:tc>
                <a:tc>
                  <a:txBody>
                    <a:bodyPr/>
                    <a:lstStyle/>
                    <a:p>
                      <a:pPr marL="0" marR="0" lvl="0" indent="0" algn="l" rtl="0">
                        <a:spcBef>
                          <a:spcPts val="0"/>
                        </a:spcBef>
                        <a:spcAft>
                          <a:spcPts val="0"/>
                        </a:spcAft>
                        <a:buNone/>
                      </a:pPr>
                      <a:r>
                        <a:rPr lang="en-IN" sz="2700" dirty="0" smtClean="0">
                          <a:solidFill>
                            <a:schemeClr val="dk1"/>
                          </a:solidFill>
                          <a:latin typeface="Calibri" panose="020F0502020204030204"/>
                          <a:ea typeface="Calibri" panose="020F0502020204030204"/>
                          <a:cs typeface="Calibri" panose="020F0502020204030204"/>
                          <a:sym typeface="Calibri" panose="020F0502020204030204"/>
                        </a:rPr>
                        <a:t>2022</a:t>
                      </a:r>
                      <a:r>
                        <a:rPr lang="en-IN" sz="2700" baseline="0" dirty="0" smtClean="0">
                          <a:solidFill>
                            <a:schemeClr val="dk1"/>
                          </a:solidFill>
                          <a:latin typeface="Calibri" panose="020F0502020204030204"/>
                          <a:ea typeface="Calibri" panose="020F0502020204030204"/>
                          <a:cs typeface="Calibri" panose="020F0502020204030204"/>
                          <a:sym typeface="Calibri" panose="020F0502020204030204"/>
                        </a:rPr>
                        <a:t> IJCRT </a:t>
                      </a:r>
                    </a:p>
                    <a:p>
                      <a:pPr marL="0" marR="0" lvl="0" indent="0" algn="l" rtl="0">
                        <a:spcBef>
                          <a:spcPts val="0"/>
                        </a:spcBef>
                        <a:spcAft>
                          <a:spcPts val="0"/>
                        </a:spcAft>
                        <a:buNone/>
                      </a:pPr>
                      <a:r>
                        <a:rPr lang="en-IN" sz="2700" baseline="0" dirty="0" smtClean="0">
                          <a:solidFill>
                            <a:schemeClr val="dk1"/>
                          </a:solidFill>
                          <a:latin typeface="Calibri" panose="020F0502020204030204"/>
                          <a:ea typeface="Calibri" panose="020F0502020204030204"/>
                          <a:cs typeface="Calibri" panose="020F0502020204030204"/>
                          <a:sym typeface="Calibri" panose="020F0502020204030204"/>
                        </a:rPr>
                        <a:t>International Journal Of Creative Research Thoughts</a:t>
                      </a:r>
                      <a:endParaRPr sz="2700" dirty="0">
                        <a:solidFill>
                          <a:schemeClr val="dk1"/>
                        </a:solidFill>
                        <a:latin typeface="Calibri" panose="020F0502020204030204"/>
                        <a:ea typeface="Calibri" panose="020F0502020204030204"/>
                        <a:cs typeface="Calibri" panose="020F0502020204030204"/>
                        <a:sym typeface="Calibri" panose="020F0502020204030204"/>
                      </a:endParaRPr>
                    </a:p>
                  </a:txBody>
                  <a:tcPr marL="182900" marR="182900" marT="68588" marB="68588">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8EAEE"/>
                    </a:solidFill>
                  </a:tcPr>
                </a:tc>
                <a:tc>
                  <a:txBody>
                    <a:bodyPr/>
                    <a:lstStyle/>
                    <a:p>
                      <a:pPr marL="0" marR="0" lvl="0" indent="0" algn="l" rtl="0">
                        <a:spcBef>
                          <a:spcPts val="0"/>
                        </a:spcBef>
                        <a:spcAft>
                          <a:spcPts val="0"/>
                        </a:spcAft>
                        <a:buNone/>
                      </a:pPr>
                      <a:r>
                        <a:rPr lang="en-IN" sz="2700" dirty="0" smtClean="0">
                          <a:solidFill>
                            <a:schemeClr val="dk1"/>
                          </a:solidFill>
                          <a:latin typeface="Calibri" panose="020F0502020204030204"/>
                          <a:ea typeface="Calibri" panose="020F0502020204030204"/>
                          <a:cs typeface="Calibri" panose="020F0502020204030204"/>
                          <a:sym typeface="Calibri" panose="020F0502020204030204"/>
                        </a:rPr>
                        <a:t>CNN</a:t>
                      </a:r>
                      <a:endParaRPr sz="2700" dirty="0">
                        <a:solidFill>
                          <a:schemeClr val="dk1"/>
                        </a:solidFill>
                        <a:latin typeface="Calibri" panose="020F0502020204030204"/>
                        <a:ea typeface="Calibri" panose="020F0502020204030204"/>
                        <a:cs typeface="Calibri" panose="020F0502020204030204"/>
                        <a:sym typeface="Calibri" panose="020F0502020204030204"/>
                      </a:endParaRPr>
                    </a:p>
                  </a:txBody>
                  <a:tcPr marL="182900" marR="182900" marT="68588" marB="68588">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8EAEE"/>
                    </a:solidFill>
                  </a:tcPr>
                </a:tc>
                <a:tc>
                  <a:txBody>
                    <a:bodyPr/>
                    <a:lstStyle/>
                    <a:p>
                      <a:pPr marL="0" marR="0" lvl="0" indent="0" algn="l" rtl="0">
                        <a:spcBef>
                          <a:spcPts val="0"/>
                        </a:spcBef>
                        <a:spcAft>
                          <a:spcPts val="0"/>
                        </a:spcAft>
                        <a:buNone/>
                      </a:pPr>
                      <a:r>
                        <a:rPr lang="en-IN" sz="2700" dirty="0" smtClean="0">
                          <a:solidFill>
                            <a:schemeClr val="dk1"/>
                          </a:solidFill>
                          <a:latin typeface="Calibri" panose="020F0502020204030204"/>
                          <a:ea typeface="Calibri" panose="020F0502020204030204"/>
                          <a:cs typeface="Calibri" panose="020F0502020204030204"/>
                          <a:sym typeface="Calibri" panose="020F0502020204030204"/>
                        </a:rPr>
                        <a:t>To identify a genuine or a fake signature</a:t>
                      </a:r>
                      <a:endParaRPr sz="2700" dirty="0">
                        <a:solidFill>
                          <a:schemeClr val="dk1"/>
                        </a:solidFill>
                        <a:latin typeface="Calibri" panose="020F0502020204030204"/>
                        <a:ea typeface="Calibri" panose="020F0502020204030204"/>
                        <a:cs typeface="Calibri" panose="020F0502020204030204"/>
                        <a:sym typeface="Calibri" panose="020F0502020204030204"/>
                      </a:endParaRPr>
                    </a:p>
                  </a:txBody>
                  <a:tcPr marL="182900" marR="182900" marT="68588" marB="68588">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8EAEE"/>
                    </a:solidFill>
                  </a:tcPr>
                </a:tc>
                <a:tc>
                  <a:txBody>
                    <a:bodyPr/>
                    <a:lstStyle/>
                    <a:p>
                      <a:pPr marL="0" marR="0" lvl="0" indent="0" algn="l" rtl="0">
                        <a:spcBef>
                          <a:spcPts val="0"/>
                        </a:spcBef>
                        <a:spcAft>
                          <a:spcPts val="0"/>
                        </a:spcAft>
                        <a:buNone/>
                      </a:pPr>
                      <a:r>
                        <a:rPr lang="en-IN" sz="2700" dirty="0" smtClean="0">
                          <a:solidFill>
                            <a:schemeClr val="dk1"/>
                          </a:solidFill>
                          <a:latin typeface="Calibri" panose="020F0502020204030204"/>
                          <a:ea typeface="Calibri" panose="020F0502020204030204"/>
                          <a:cs typeface="Calibri" panose="020F0502020204030204"/>
                          <a:sym typeface="Calibri" panose="020F0502020204030204"/>
                        </a:rPr>
                        <a:t>Signature</a:t>
                      </a:r>
                      <a:r>
                        <a:rPr lang="en-IN" sz="2700" baseline="0" dirty="0" smtClean="0">
                          <a:solidFill>
                            <a:schemeClr val="dk1"/>
                          </a:solidFill>
                          <a:latin typeface="Calibri" panose="020F0502020204030204"/>
                          <a:ea typeface="Calibri" panose="020F0502020204030204"/>
                          <a:cs typeface="Calibri" panose="020F0502020204030204"/>
                          <a:sym typeface="Calibri" panose="020F0502020204030204"/>
                        </a:rPr>
                        <a:t> has unique feature and can be classified using the neural technology.</a:t>
                      </a:r>
                      <a:endParaRPr sz="2700" dirty="0">
                        <a:solidFill>
                          <a:schemeClr val="dk1"/>
                        </a:solidFill>
                        <a:latin typeface="Calibri" panose="020F0502020204030204"/>
                        <a:ea typeface="Calibri" panose="020F0502020204030204"/>
                        <a:cs typeface="Calibri" panose="020F0502020204030204"/>
                        <a:sym typeface="Calibri" panose="020F0502020204030204"/>
                      </a:endParaRPr>
                    </a:p>
                  </a:txBody>
                  <a:tcPr marL="182900" marR="182900" marT="68588" marB="68588">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8EAEE"/>
                    </a:solidFill>
                  </a:tcPr>
                </a:tc>
              </a:tr>
            </a:tbl>
          </a:graphicData>
        </a:graphic>
      </p:graphicFrame>
    </p:spTree>
  </p:cSld>
  <p:clrMapOvr>
    <a:masterClrMapping/>
  </p:clrMapOvr>
  <p:transition spd="med">
    <p:wedg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236393"/>
            <a:ext cx="15728030" cy="1050607"/>
            <a:chOff x="0" y="0"/>
            <a:chExt cx="4142362" cy="276703"/>
          </a:xfrm>
        </p:grpSpPr>
        <p:sp>
          <p:nvSpPr>
            <p:cNvPr id="3" name="Freeform 3"/>
            <p:cNvSpPr/>
            <p:nvPr/>
          </p:nvSpPr>
          <p:spPr>
            <a:xfrm>
              <a:off x="0" y="0"/>
              <a:ext cx="4142362" cy="276703"/>
            </a:xfrm>
            <a:custGeom>
              <a:avLst/>
              <a:gdLst/>
              <a:ahLst/>
              <a:cxnLst/>
              <a:rect l="l" t="t" r="r" b="b"/>
              <a:pathLst>
                <a:path w="4142362" h="276703">
                  <a:moveTo>
                    <a:pt x="0" y="0"/>
                  </a:moveTo>
                  <a:lnTo>
                    <a:pt x="4142362" y="0"/>
                  </a:lnTo>
                  <a:lnTo>
                    <a:pt x="4142362" y="276703"/>
                  </a:lnTo>
                  <a:lnTo>
                    <a:pt x="0" y="276703"/>
                  </a:lnTo>
                  <a:close/>
                </a:path>
              </a:pathLst>
            </a:custGeom>
            <a:solidFill>
              <a:srgbClr val="1B4444"/>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100"/>
                </a:lnSpc>
              </a:pPr>
              <a:endParaRPr/>
            </a:p>
          </p:txBody>
        </p:sp>
      </p:grpSp>
      <p:pic>
        <p:nvPicPr>
          <p:cNvPr id="5" name="Picture 5"/>
          <p:cNvPicPr>
            <a:picLocks noChangeAspect="1"/>
          </p:cNvPicPr>
          <p:nvPr/>
        </p:nvPicPr>
        <p:blipFill>
          <a:blip r:embed="rId2" cstate="print">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rcRect/>
          <a:stretch>
            <a:fillRect/>
          </a:stretch>
        </p:blipFill>
        <p:spPr>
          <a:xfrm>
            <a:off x="13338789" y="9236393"/>
            <a:ext cx="8757453" cy="7571877"/>
          </a:xfrm>
          <a:prstGeom prst="rect">
            <a:avLst/>
          </a:prstGeom>
        </p:spPr>
      </p:pic>
      <p:pic>
        <p:nvPicPr>
          <p:cNvPr id="6" name="Picture 6"/>
          <p:cNvPicPr>
            <a:picLocks noChangeAspect="1"/>
          </p:cNvPicPr>
          <p:nvPr/>
        </p:nvPicPr>
        <p:blipFill>
          <a:blip r:embed="rId4" cstate="print">
            <a:extLst>
              <a:ext uri="{28A0092B-C50C-407E-A947-70E740481C1C}">
                <a14:useLocalDpi xmlns="" xmlns:a14="http://schemas.microsoft.com/office/drawing/2010/main" val="0"/>
              </a:ext>
              <a:ext uri="{96DAC541-7B7A-43D3-8B79-37D633B846F1}">
                <asvg:svgBlip xmlns="" xmlns:asvg="http://schemas.microsoft.com/office/drawing/2016/SVG/main" r:embed="rId5"/>
              </a:ext>
            </a:extLst>
          </a:blip>
          <a:srcRect/>
          <a:stretch>
            <a:fillRect/>
          </a:stretch>
        </p:blipFill>
        <p:spPr>
          <a:xfrm>
            <a:off x="-1964531" y="-4336231"/>
            <a:ext cx="7666059" cy="6631969"/>
          </a:xfrm>
          <a:prstGeom prst="rect">
            <a:avLst/>
          </a:prstGeom>
        </p:spPr>
      </p:pic>
      <p:sp>
        <p:nvSpPr>
          <p:cNvPr id="7" name="TextBox 7"/>
          <p:cNvSpPr txBox="1"/>
          <p:nvPr/>
        </p:nvSpPr>
        <p:spPr>
          <a:xfrm>
            <a:off x="16710989" y="9610567"/>
            <a:ext cx="548311" cy="283210"/>
          </a:xfrm>
          <a:prstGeom prst="rect">
            <a:avLst/>
          </a:prstGeom>
        </p:spPr>
        <p:txBody>
          <a:bodyPr lIns="0" tIns="0" rIns="0" bIns="0" rtlCol="0" anchor="t">
            <a:spAutoFit/>
          </a:bodyPr>
          <a:lstStyle/>
          <a:p>
            <a:pPr marL="0" lvl="0" indent="0" algn="r">
              <a:lnSpc>
                <a:spcPts val="2210"/>
              </a:lnSpc>
              <a:spcBef>
                <a:spcPct val="0"/>
              </a:spcBef>
            </a:pPr>
            <a:endParaRPr lang="en-US" sz="1700">
              <a:solidFill>
                <a:srgbClr val="1B4444"/>
              </a:solidFill>
              <a:latin typeface="Montserrat Classic Bold" panose="00000800000000000000"/>
            </a:endParaRPr>
          </a:p>
        </p:txBody>
      </p:sp>
      <p:grpSp>
        <p:nvGrpSpPr>
          <p:cNvPr id="8" name="Group 8"/>
          <p:cNvGrpSpPr/>
          <p:nvPr/>
        </p:nvGrpSpPr>
        <p:grpSpPr>
          <a:xfrm>
            <a:off x="1028700" y="2352887"/>
            <a:ext cx="16470794" cy="4103333"/>
            <a:chOff x="0" y="76200"/>
            <a:chExt cx="21961059" cy="5471110"/>
          </a:xfrm>
        </p:grpSpPr>
        <p:sp>
          <p:nvSpPr>
            <p:cNvPr id="9" name="TextBox 9"/>
            <p:cNvSpPr txBox="1"/>
            <p:nvPr/>
          </p:nvSpPr>
          <p:spPr>
            <a:xfrm>
              <a:off x="0" y="2469545"/>
              <a:ext cx="21961059" cy="3077765"/>
            </a:xfrm>
            <a:prstGeom prst="rect">
              <a:avLst/>
            </a:prstGeom>
          </p:spPr>
          <p:txBody>
            <a:bodyPr lIns="0" tIns="0" rIns="0" bIns="0" rtlCol="0" anchor="t">
              <a:spAutoFit/>
            </a:bodyPr>
            <a:lstStyle/>
            <a:p>
              <a:pPr>
                <a:lnSpc>
                  <a:spcPts val="4525"/>
                </a:lnSpc>
              </a:pPr>
              <a:endParaRPr lang="en-IN" sz="3600" dirty="0" smtClean="0"/>
            </a:p>
            <a:p>
              <a:pPr>
                <a:lnSpc>
                  <a:spcPts val="4525"/>
                </a:lnSpc>
              </a:pPr>
              <a:endParaRPr lang="en-GB" sz="3600" dirty="0" smtClean="0"/>
            </a:p>
            <a:p>
              <a:pPr>
                <a:lnSpc>
                  <a:spcPts val="4525"/>
                </a:lnSpc>
              </a:pPr>
              <a:endParaRPr lang="en-GB" sz="3600" dirty="0" smtClean="0"/>
            </a:p>
            <a:p>
              <a:pPr>
                <a:lnSpc>
                  <a:spcPts val="4525"/>
                </a:lnSpc>
              </a:pPr>
              <a:r>
                <a:rPr lang="en-US" sz="3230" dirty="0" smtClean="0">
                  <a:solidFill>
                    <a:srgbClr val="0000EE"/>
                  </a:solidFill>
                  <a:latin typeface="Arimo" panose="020B0604020202020204"/>
                  <a:hlinkClick r:id="rId6" tooltip="https://www.researchgate.net/publication/351322176_A_Review_-_Signature_Verification_System_Using_Deep_Learning_A_Challenging_Problem"/>
                </a:rPr>
                <a:t>.</a:t>
              </a:r>
              <a:endParaRPr lang="en-US" sz="3230" dirty="0">
                <a:solidFill>
                  <a:srgbClr val="0000EE"/>
                </a:solidFill>
                <a:latin typeface="Arimo" panose="020B0604020202020204"/>
                <a:hlinkClick r:id="rId6" tooltip="https://www.researchgate.net/publication/351322176_A_Review_-_Signature_Verification_System_Using_Deep_Learning_A_Challenging_Problem"/>
              </a:endParaRPr>
            </a:p>
          </p:txBody>
        </p:sp>
        <p:sp>
          <p:nvSpPr>
            <p:cNvPr id="10" name="TextBox 10"/>
            <p:cNvSpPr txBox="1"/>
            <p:nvPr/>
          </p:nvSpPr>
          <p:spPr>
            <a:xfrm>
              <a:off x="0" y="76200"/>
              <a:ext cx="21961059" cy="1626689"/>
            </a:xfrm>
            <a:prstGeom prst="rect">
              <a:avLst/>
            </a:prstGeom>
          </p:spPr>
          <p:txBody>
            <a:bodyPr lIns="0" tIns="0" rIns="0" bIns="0" rtlCol="0" anchor="t">
              <a:spAutoFit/>
            </a:bodyPr>
            <a:lstStyle/>
            <a:p>
              <a:pPr marL="0" lvl="0" indent="0" algn="l">
                <a:lnSpc>
                  <a:spcPts val="9240"/>
                </a:lnSpc>
                <a:spcBef>
                  <a:spcPct val="0"/>
                </a:spcBef>
              </a:pPr>
              <a:r>
                <a:rPr lang="en-US" sz="8400" dirty="0">
                  <a:solidFill>
                    <a:srgbClr val="1B4444"/>
                  </a:solidFill>
                  <a:latin typeface="Montserrat Classic Bold" panose="00000800000000000000"/>
                </a:rPr>
                <a:t>REFRENCES</a:t>
              </a:r>
            </a:p>
          </p:txBody>
        </p:sp>
      </p:grpSp>
      <p:sp>
        <p:nvSpPr>
          <p:cNvPr id="11" name="Rectangle 10"/>
          <p:cNvSpPr/>
          <p:nvPr/>
        </p:nvSpPr>
        <p:spPr>
          <a:xfrm>
            <a:off x="1828800" y="3619500"/>
            <a:ext cx="12877800" cy="5099922"/>
          </a:xfrm>
          <a:prstGeom prst="rect">
            <a:avLst/>
          </a:prstGeom>
        </p:spPr>
        <p:txBody>
          <a:bodyPr wrap="square">
            <a:spAutoFit/>
          </a:bodyPr>
          <a:lstStyle/>
          <a:p>
            <a:pPr>
              <a:lnSpc>
                <a:spcPct val="115000"/>
              </a:lnSpc>
              <a:spcAft>
                <a:spcPts val="1000"/>
              </a:spcAft>
            </a:pPr>
            <a:r>
              <a:rPr lang="en-GB" sz="3200" u="sng" dirty="0" smtClean="0">
                <a:solidFill>
                  <a:srgbClr val="632423"/>
                </a:solidFill>
                <a:latin typeface="Times New Roman" panose="02020603050405020304" charset="0"/>
                <a:ea typeface="Calibri" panose="020F0502020204030204" pitchFamily="34" charset="0"/>
                <a:cs typeface="Times New Roman" panose="02020603050405020304" charset="0"/>
                <a:sym typeface="+mn-ea"/>
                <a:hlinkClick r:id="rId7"/>
              </a:rPr>
              <a:t>1.https</a:t>
            </a:r>
            <a:r>
              <a:rPr lang="en-GB" sz="3200" u="sng" dirty="0" smtClean="0">
                <a:solidFill>
                  <a:srgbClr val="632423"/>
                </a:solidFill>
                <a:latin typeface="Times New Roman" panose="02020603050405020304" charset="0"/>
                <a:ea typeface="Calibri" panose="020F0502020204030204" pitchFamily="34" charset="0"/>
                <a:cs typeface="Times New Roman" panose="02020603050405020304" charset="0"/>
                <a:sym typeface="+mn-ea"/>
                <a:hlinkClick r:id="rId7"/>
              </a:rPr>
              <a:t>://www.researchgate.net/publication/220307975_Offline_signature_recognition_using_neural_networks_approach</a:t>
            </a:r>
            <a:endParaRPr lang="en-IN" sz="3200" dirty="0" smtClean="0">
              <a:latin typeface="Calibri" panose="020F0502020204030204" pitchFamily="34" charset="0"/>
              <a:ea typeface="Calibri" panose="020F0502020204030204" pitchFamily="34" charset="0"/>
              <a:cs typeface="Times New Roman" panose="02020603050405020304" charset="0"/>
            </a:endParaRPr>
          </a:p>
          <a:p>
            <a:pPr>
              <a:lnSpc>
                <a:spcPct val="115000"/>
              </a:lnSpc>
              <a:spcAft>
                <a:spcPts val="1000"/>
              </a:spcAft>
            </a:pPr>
            <a:r>
              <a:rPr lang="en-US" sz="3200" dirty="0" smtClean="0">
                <a:solidFill>
                  <a:schemeClr val="accent1"/>
                </a:solidFill>
                <a:latin typeface="Times New Roman" panose="02020603050405020304" charset="0"/>
                <a:ea typeface="Calibri" panose="020F0502020204030204" pitchFamily="34" charset="0"/>
                <a:cs typeface="Times New Roman" panose="02020603050405020304" charset="0"/>
                <a:sym typeface="+mn-ea"/>
              </a:rPr>
              <a:t>2.</a:t>
            </a:r>
            <a:r>
              <a:rPr lang="en-GB" sz="3200" dirty="0" smtClean="0">
                <a:solidFill>
                  <a:srgbClr val="632423"/>
                </a:solidFill>
                <a:latin typeface="Times New Roman" panose="02020603050405020304" charset="0"/>
                <a:ea typeface="Calibri" panose="020F0502020204030204" pitchFamily="34" charset="0"/>
                <a:cs typeface="Times New Roman" panose="02020603050405020304" charset="0"/>
                <a:sym typeface="+mn-ea"/>
                <a:hlinkClick r:id="rId6"/>
              </a:rPr>
              <a:t>https://www.researchgate.net/publication/351322176_A_Review__Signature_Verification_System_Using_Deep_Learning_A_Challenging_Problem</a:t>
            </a:r>
            <a:endParaRPr lang="en-IN" sz="3200" dirty="0" smtClean="0">
              <a:latin typeface="Calibri" panose="020F0502020204030204" pitchFamily="34" charset="0"/>
              <a:ea typeface="Calibri" panose="020F0502020204030204" pitchFamily="34" charset="0"/>
              <a:cs typeface="Times New Roman" panose="02020603050405020304" charset="0"/>
            </a:endParaRPr>
          </a:p>
          <a:p>
            <a:pPr>
              <a:lnSpc>
                <a:spcPct val="115000"/>
              </a:lnSpc>
              <a:spcAft>
                <a:spcPts val="1000"/>
              </a:spcAft>
            </a:pPr>
            <a:r>
              <a:rPr lang="en-US" sz="3200" dirty="0" smtClean="0">
                <a:solidFill>
                  <a:srgbClr val="800080"/>
                </a:solidFill>
                <a:latin typeface="Times New Roman" panose="02020603050405020304" charset="0"/>
                <a:ea typeface="Calibri" panose="020F0502020204030204" pitchFamily="34" charset="0"/>
                <a:cs typeface="Times New Roman" panose="02020603050405020304" charset="0"/>
                <a:sym typeface="+mn-ea"/>
              </a:rPr>
              <a:t>3</a:t>
            </a:r>
            <a:r>
              <a:rPr lang="en-US" sz="3200" dirty="0" smtClean="0">
                <a:solidFill>
                  <a:srgbClr val="800080"/>
                </a:solidFill>
                <a:latin typeface="Times New Roman" panose="02020603050405020304" charset="0"/>
                <a:ea typeface="Calibri" panose="020F0502020204030204" pitchFamily="34" charset="0"/>
                <a:cs typeface="Times New Roman" panose="02020603050405020304" charset="0"/>
                <a:sym typeface="+mn-ea"/>
                <a:hlinkClick r:id="rId6"/>
              </a:rPr>
              <a:t>.</a:t>
            </a:r>
            <a:r>
              <a:rPr lang="en-US" sz="3200" dirty="0" smtClean="0">
                <a:solidFill>
                  <a:srgbClr val="632423"/>
                </a:solidFill>
                <a:latin typeface="Times New Roman" panose="02020603050405020304" charset="0"/>
                <a:ea typeface="Calibri" panose="020F0502020204030204" pitchFamily="34" charset="0"/>
                <a:cs typeface="Times New Roman" panose="02020603050405020304" charset="0"/>
                <a:sym typeface="+mn-ea"/>
                <a:hlinkClick r:id="rId6"/>
              </a:rPr>
              <a:t>https://</a:t>
            </a:r>
            <a:r>
              <a:rPr lang="en-US" sz="3200" dirty="0" err="1" smtClean="0">
                <a:solidFill>
                  <a:srgbClr val="632423"/>
                </a:solidFill>
                <a:latin typeface="Times New Roman" panose="02020603050405020304" charset="0"/>
                <a:ea typeface="Calibri" panose="020F0502020204030204" pitchFamily="34" charset="0"/>
                <a:cs typeface="Times New Roman" panose="02020603050405020304" charset="0"/>
                <a:sym typeface="+mn-ea"/>
                <a:hlinkClick r:id="rId6"/>
              </a:rPr>
              <a:t>www.researchgate.net</a:t>
            </a:r>
            <a:r>
              <a:rPr lang="en-US" sz="3200" dirty="0" smtClean="0">
                <a:solidFill>
                  <a:srgbClr val="632423"/>
                </a:solidFill>
                <a:latin typeface="Times New Roman" panose="02020603050405020304" charset="0"/>
                <a:ea typeface="Calibri" panose="020F0502020204030204" pitchFamily="34" charset="0"/>
                <a:cs typeface="Times New Roman" panose="02020603050405020304" charset="0"/>
                <a:sym typeface="+mn-ea"/>
                <a:hlinkClick r:id="rId6"/>
              </a:rPr>
              <a:t>/publication/360719735_Signature_Verification_Using_Deep_Learning</a:t>
            </a:r>
            <a:endParaRPr lang="en-IN" sz="3200" dirty="0" smtClean="0">
              <a:latin typeface="Calibri" panose="020F0502020204030204" pitchFamily="34" charset="0"/>
              <a:ea typeface="Calibri" panose="020F0502020204030204" pitchFamily="34" charset="0"/>
              <a:cs typeface="Times New Roman" panose="02020603050405020304" charset="0"/>
            </a:endParaRPr>
          </a:p>
          <a:p>
            <a:pPr>
              <a:lnSpc>
                <a:spcPct val="115000"/>
              </a:lnSpc>
              <a:spcAft>
                <a:spcPts val="1000"/>
              </a:spcAft>
            </a:pPr>
            <a:r>
              <a:rPr lang="en-US" sz="3200" dirty="0" smtClean="0">
                <a:solidFill>
                  <a:srgbClr val="800080"/>
                </a:solidFill>
                <a:latin typeface="Times New Roman" panose="02020603050405020304" charset="0"/>
                <a:ea typeface="Calibri" panose="020F0502020204030204" pitchFamily="34" charset="0"/>
                <a:cs typeface="Times New Roman" panose="02020603050405020304" charset="0"/>
                <a:sym typeface="+mn-ea"/>
              </a:rPr>
              <a:t>4</a:t>
            </a:r>
            <a:r>
              <a:rPr lang="en-US" sz="3200" dirty="0" smtClean="0">
                <a:solidFill>
                  <a:srgbClr val="800080"/>
                </a:solidFill>
                <a:latin typeface="Times New Roman" panose="02020603050405020304" charset="0"/>
                <a:ea typeface="Calibri" panose="020F0502020204030204" pitchFamily="34" charset="0"/>
                <a:cs typeface="Times New Roman" panose="02020603050405020304" charset="0"/>
                <a:sym typeface="+mn-ea"/>
                <a:hlinkClick r:id="rId6"/>
              </a:rPr>
              <a:t>.</a:t>
            </a:r>
            <a:r>
              <a:rPr lang="en-US" sz="3200" dirty="0" smtClean="0">
                <a:solidFill>
                  <a:srgbClr val="632423"/>
                </a:solidFill>
                <a:latin typeface="Times New Roman" panose="02020603050405020304" charset="0"/>
                <a:ea typeface="Calibri" panose="020F0502020204030204" pitchFamily="34" charset="0"/>
                <a:cs typeface="Times New Roman" panose="02020603050405020304" charset="0"/>
                <a:sym typeface="+mn-ea"/>
                <a:hlinkClick r:id="rId6"/>
              </a:rPr>
              <a:t>https://</a:t>
            </a:r>
            <a:r>
              <a:rPr lang="en-US" sz="3200" dirty="0" err="1" smtClean="0">
                <a:solidFill>
                  <a:srgbClr val="632423"/>
                </a:solidFill>
                <a:latin typeface="Times New Roman" panose="02020603050405020304" charset="0"/>
                <a:ea typeface="Calibri" panose="020F0502020204030204" pitchFamily="34" charset="0"/>
                <a:cs typeface="Times New Roman" panose="02020603050405020304" charset="0"/>
                <a:sym typeface="+mn-ea"/>
                <a:hlinkClick r:id="rId6"/>
              </a:rPr>
              <a:t>www.mdpi.com</a:t>
            </a:r>
            <a:r>
              <a:rPr lang="en-US" sz="3200" dirty="0" smtClean="0">
                <a:solidFill>
                  <a:srgbClr val="632423"/>
                </a:solidFill>
                <a:latin typeface="Times New Roman" panose="02020603050405020304" charset="0"/>
                <a:ea typeface="Calibri" panose="020F0502020204030204" pitchFamily="34" charset="0"/>
                <a:cs typeface="Times New Roman" panose="02020603050405020304" charset="0"/>
                <a:sym typeface="+mn-ea"/>
                <a:hlinkClick r:id="rId6"/>
              </a:rPr>
              <a:t>/1996-1073/15/20/7611</a:t>
            </a:r>
            <a:endParaRPr lang="en-IN" sz="3200" dirty="0" smtClean="0">
              <a:latin typeface="Calibri" panose="020F0502020204030204" pitchFamily="34" charset="0"/>
              <a:ea typeface="Calibri" panose="020F0502020204030204" pitchFamily="34" charset="0"/>
              <a:cs typeface="Times New Roman" panose="02020603050405020304" charset="0"/>
            </a:endParaRPr>
          </a:p>
          <a:p>
            <a:pPr>
              <a:lnSpc>
                <a:spcPct val="115000"/>
              </a:lnSpc>
              <a:spcAft>
                <a:spcPts val="1000"/>
              </a:spcAft>
            </a:pPr>
            <a:r>
              <a:rPr lang="en-US" sz="3200" dirty="0" smtClean="0">
                <a:solidFill>
                  <a:srgbClr val="632423"/>
                </a:solidFill>
                <a:latin typeface="Times New Roman" panose="02020603050405020304" charset="0"/>
                <a:ea typeface="Calibri" panose="020F0502020204030204" pitchFamily="34" charset="0"/>
                <a:cs typeface="Times New Roman" panose="02020603050405020304" charset="0"/>
                <a:sym typeface="+mn-ea"/>
              </a:rPr>
              <a:t>5.</a:t>
            </a:r>
            <a:r>
              <a:rPr lang="en-US" sz="3200" dirty="0" smtClean="0">
                <a:solidFill>
                  <a:srgbClr val="632423"/>
                </a:solidFill>
                <a:latin typeface="Times New Roman" panose="02020603050405020304" charset="0"/>
                <a:ea typeface="Calibri" panose="020F0502020204030204" pitchFamily="34" charset="0"/>
                <a:cs typeface="Times New Roman" panose="02020603050405020304" charset="0"/>
                <a:sym typeface="+mn-ea"/>
                <a:hlinkClick r:id="rId6"/>
              </a:rPr>
              <a:t>.https://</a:t>
            </a:r>
            <a:r>
              <a:rPr lang="en-US" sz="3200" dirty="0" err="1" smtClean="0">
                <a:solidFill>
                  <a:srgbClr val="632423"/>
                </a:solidFill>
                <a:latin typeface="Times New Roman" panose="02020603050405020304" charset="0"/>
                <a:ea typeface="Calibri" panose="020F0502020204030204" pitchFamily="34" charset="0"/>
                <a:cs typeface="Times New Roman" panose="02020603050405020304" charset="0"/>
                <a:sym typeface="+mn-ea"/>
                <a:hlinkClick r:id="rId6"/>
              </a:rPr>
              <a:t>www.mdpi.com</a:t>
            </a:r>
            <a:r>
              <a:rPr lang="en-US" sz="3200" dirty="0" smtClean="0">
                <a:solidFill>
                  <a:srgbClr val="632423"/>
                </a:solidFill>
                <a:latin typeface="Times New Roman" panose="02020603050405020304" charset="0"/>
                <a:ea typeface="Calibri" panose="020F0502020204030204" pitchFamily="34" charset="0"/>
                <a:cs typeface="Times New Roman" panose="02020603050405020304" charset="0"/>
                <a:sym typeface="+mn-ea"/>
                <a:hlinkClick r:id="rId6"/>
              </a:rPr>
              <a:t>/1886366</a:t>
            </a:r>
            <a:endParaRPr lang="en-GB" sz="3200" dirty="0"/>
          </a:p>
        </p:txBody>
      </p:sp>
    </p:spTree>
  </p:cSld>
  <p:clrMapOvr>
    <a:masterClrMapping/>
  </p:clrMapOvr>
  <p:transition spd="med">
    <p:pull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236393"/>
            <a:ext cx="15728030" cy="1050607"/>
            <a:chOff x="0" y="0"/>
            <a:chExt cx="4142362" cy="276703"/>
          </a:xfrm>
        </p:grpSpPr>
        <p:sp>
          <p:nvSpPr>
            <p:cNvPr id="3" name="Freeform 3"/>
            <p:cNvSpPr/>
            <p:nvPr/>
          </p:nvSpPr>
          <p:spPr>
            <a:xfrm>
              <a:off x="0" y="0"/>
              <a:ext cx="4142362" cy="276703"/>
            </a:xfrm>
            <a:custGeom>
              <a:avLst/>
              <a:gdLst/>
              <a:ahLst/>
              <a:cxnLst/>
              <a:rect l="l" t="t" r="r" b="b"/>
              <a:pathLst>
                <a:path w="4142362" h="276703">
                  <a:moveTo>
                    <a:pt x="0" y="0"/>
                  </a:moveTo>
                  <a:lnTo>
                    <a:pt x="4142362" y="0"/>
                  </a:lnTo>
                  <a:lnTo>
                    <a:pt x="4142362" y="276703"/>
                  </a:lnTo>
                  <a:lnTo>
                    <a:pt x="0" y="276703"/>
                  </a:lnTo>
                  <a:close/>
                </a:path>
              </a:pathLst>
            </a:custGeom>
            <a:solidFill>
              <a:srgbClr val="1B4444"/>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100"/>
                </a:lnSpc>
              </a:pPr>
              <a:endParaRPr/>
            </a:p>
          </p:txBody>
        </p:sp>
      </p:grpSp>
      <p:pic>
        <p:nvPicPr>
          <p:cNvPr id="5" name="Picture 5"/>
          <p:cNvPicPr>
            <a:picLocks noChangeAspect="1"/>
          </p:cNvPicPr>
          <p:nvPr/>
        </p:nvPicPr>
        <p:blipFill>
          <a:blip r:embed="rId2" cstate="print">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rcRect/>
          <a:stretch>
            <a:fillRect/>
          </a:stretch>
        </p:blipFill>
        <p:spPr>
          <a:xfrm>
            <a:off x="13338789" y="9236393"/>
            <a:ext cx="8757453" cy="7571877"/>
          </a:xfrm>
          <a:prstGeom prst="rect">
            <a:avLst/>
          </a:prstGeom>
        </p:spPr>
      </p:pic>
      <p:pic>
        <p:nvPicPr>
          <p:cNvPr id="6" name="Picture 6"/>
          <p:cNvPicPr>
            <a:picLocks noChangeAspect="1"/>
          </p:cNvPicPr>
          <p:nvPr/>
        </p:nvPicPr>
        <p:blipFill>
          <a:blip r:embed="rId4" cstate="print">
            <a:extLst>
              <a:ext uri="{28A0092B-C50C-407E-A947-70E740481C1C}">
                <a14:useLocalDpi xmlns="" xmlns:a14="http://schemas.microsoft.com/office/drawing/2010/main" val="0"/>
              </a:ext>
              <a:ext uri="{96DAC541-7B7A-43D3-8B79-37D633B846F1}">
                <asvg:svgBlip xmlns="" xmlns:asvg="http://schemas.microsoft.com/office/drawing/2016/SVG/main" r:embed="rId5"/>
              </a:ext>
            </a:extLst>
          </a:blip>
          <a:srcRect/>
          <a:stretch>
            <a:fillRect/>
          </a:stretch>
        </p:blipFill>
        <p:spPr>
          <a:xfrm>
            <a:off x="-1964531" y="-4336231"/>
            <a:ext cx="7666059" cy="6631969"/>
          </a:xfrm>
          <a:prstGeom prst="rect">
            <a:avLst/>
          </a:prstGeom>
        </p:spPr>
      </p:pic>
      <p:grpSp>
        <p:nvGrpSpPr>
          <p:cNvPr id="8" name="Group 8"/>
          <p:cNvGrpSpPr/>
          <p:nvPr/>
        </p:nvGrpSpPr>
        <p:grpSpPr>
          <a:xfrm>
            <a:off x="1028700" y="4147896"/>
            <a:ext cx="19556894" cy="1758421"/>
            <a:chOff x="0" y="2469545"/>
            <a:chExt cx="26075859" cy="2344561"/>
          </a:xfrm>
        </p:grpSpPr>
        <p:sp>
          <p:nvSpPr>
            <p:cNvPr id="9" name="TextBox 9"/>
            <p:cNvSpPr txBox="1"/>
            <p:nvPr/>
          </p:nvSpPr>
          <p:spPr>
            <a:xfrm>
              <a:off x="0" y="2469545"/>
              <a:ext cx="21961059" cy="702756"/>
            </a:xfrm>
            <a:prstGeom prst="rect">
              <a:avLst/>
            </a:prstGeom>
          </p:spPr>
          <p:txBody>
            <a:bodyPr lIns="0" tIns="0" rIns="0" bIns="0" rtlCol="0" anchor="t">
              <a:spAutoFit/>
            </a:bodyPr>
            <a:lstStyle/>
            <a:p>
              <a:pPr>
                <a:lnSpc>
                  <a:spcPts val="4525"/>
                </a:lnSpc>
              </a:pPr>
              <a:endParaRPr lang="en-US" sz="3230" dirty="0">
                <a:solidFill>
                  <a:srgbClr val="0000EE"/>
                </a:solidFill>
                <a:latin typeface="Arimo" panose="020B0604020202020204"/>
                <a:hlinkClick r:id="rId6" tooltip="https://www.researchgate.net/publication/351322176_A_Review_-_Signature_Verification_System_Using_Deep_Learning_A_Challenging_Problem"/>
              </a:endParaRPr>
            </a:p>
          </p:txBody>
        </p:sp>
        <p:sp>
          <p:nvSpPr>
            <p:cNvPr id="10" name="TextBox 10"/>
            <p:cNvSpPr txBox="1"/>
            <p:nvPr/>
          </p:nvSpPr>
          <p:spPr>
            <a:xfrm>
              <a:off x="4114800" y="3187417"/>
              <a:ext cx="21961059" cy="1626689"/>
            </a:xfrm>
            <a:prstGeom prst="rect">
              <a:avLst/>
            </a:prstGeom>
          </p:spPr>
          <p:txBody>
            <a:bodyPr lIns="0" tIns="0" rIns="0" bIns="0" rtlCol="0" anchor="t">
              <a:spAutoFit/>
            </a:bodyPr>
            <a:lstStyle/>
            <a:p>
              <a:pPr marL="0" lvl="0" indent="0" algn="l">
                <a:lnSpc>
                  <a:spcPts val="9240"/>
                </a:lnSpc>
                <a:spcBef>
                  <a:spcPct val="0"/>
                </a:spcBef>
              </a:pPr>
              <a:r>
                <a:rPr lang="en-US" sz="8400" dirty="0" smtClean="0">
                  <a:solidFill>
                    <a:srgbClr val="1B4444"/>
                  </a:solidFill>
                  <a:latin typeface="Montserrat Classic Bold" panose="00000800000000000000"/>
                </a:rPr>
                <a:t>THANK YOU !!</a:t>
              </a:r>
              <a:endParaRPr lang="en-US" sz="8400" dirty="0">
                <a:solidFill>
                  <a:srgbClr val="1B4444"/>
                </a:solidFill>
                <a:latin typeface="Montserrat Classic Bold" panose="00000800000000000000"/>
              </a:endParaRPr>
            </a:p>
          </p:txBody>
        </p:sp>
      </p:grpSp>
    </p:spTree>
  </p:cSld>
  <p:clrMapOvr>
    <a:masterClrMapping/>
  </p:clrMapOvr>
  <p:transition spd="med">
    <p:pull dir="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236393"/>
            <a:ext cx="15728030" cy="1050607"/>
            <a:chOff x="0" y="0"/>
            <a:chExt cx="4142362" cy="276703"/>
          </a:xfrm>
        </p:grpSpPr>
        <p:sp>
          <p:nvSpPr>
            <p:cNvPr id="3" name="Freeform 3"/>
            <p:cNvSpPr/>
            <p:nvPr/>
          </p:nvSpPr>
          <p:spPr>
            <a:xfrm>
              <a:off x="0" y="0"/>
              <a:ext cx="4142362" cy="276703"/>
            </a:xfrm>
            <a:custGeom>
              <a:avLst/>
              <a:gdLst/>
              <a:ahLst/>
              <a:cxnLst/>
              <a:rect l="l" t="t" r="r" b="b"/>
              <a:pathLst>
                <a:path w="4142362" h="276703">
                  <a:moveTo>
                    <a:pt x="0" y="0"/>
                  </a:moveTo>
                  <a:lnTo>
                    <a:pt x="4142362" y="0"/>
                  </a:lnTo>
                  <a:lnTo>
                    <a:pt x="4142362" y="276703"/>
                  </a:lnTo>
                  <a:lnTo>
                    <a:pt x="0" y="276703"/>
                  </a:lnTo>
                  <a:close/>
                </a:path>
              </a:pathLst>
            </a:custGeom>
            <a:solidFill>
              <a:srgbClr val="1B4444"/>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100"/>
                </a:lnSpc>
              </a:pPr>
              <a:endParaRPr/>
            </a:p>
          </p:txBody>
        </p:sp>
      </p:grpSp>
      <p:sp>
        <p:nvSpPr>
          <p:cNvPr id="6" name="TextBox 6"/>
          <p:cNvSpPr txBox="1"/>
          <p:nvPr/>
        </p:nvSpPr>
        <p:spPr>
          <a:xfrm>
            <a:off x="16710989" y="9610567"/>
            <a:ext cx="548311" cy="273685"/>
          </a:xfrm>
          <a:prstGeom prst="rect">
            <a:avLst/>
          </a:prstGeom>
        </p:spPr>
        <p:txBody>
          <a:bodyPr lIns="0" tIns="0" rIns="0" bIns="0" rtlCol="0" anchor="t">
            <a:spAutoFit/>
          </a:bodyPr>
          <a:lstStyle/>
          <a:p>
            <a:pPr marL="0" lvl="0" indent="0" algn="r">
              <a:lnSpc>
                <a:spcPts val="2210"/>
              </a:lnSpc>
              <a:spcBef>
                <a:spcPct val="0"/>
              </a:spcBef>
            </a:pPr>
            <a:r>
              <a:rPr lang="en-US" sz="1700">
                <a:solidFill>
                  <a:srgbClr val="1B4444"/>
                </a:solidFill>
                <a:latin typeface="Montserrat Classic Bold" panose="00000800000000000000"/>
              </a:rPr>
              <a:t>03</a:t>
            </a:r>
          </a:p>
        </p:txBody>
      </p:sp>
      <p:grpSp>
        <p:nvGrpSpPr>
          <p:cNvPr id="7" name="Group 7"/>
          <p:cNvGrpSpPr/>
          <p:nvPr/>
        </p:nvGrpSpPr>
        <p:grpSpPr>
          <a:xfrm>
            <a:off x="620827" y="1028700"/>
            <a:ext cx="17046346" cy="10190574"/>
            <a:chOff x="0" y="0"/>
            <a:chExt cx="22728462" cy="13587432"/>
          </a:xfrm>
        </p:grpSpPr>
        <p:sp>
          <p:nvSpPr>
            <p:cNvPr id="8" name="TextBox 8"/>
            <p:cNvSpPr txBox="1"/>
            <p:nvPr/>
          </p:nvSpPr>
          <p:spPr>
            <a:xfrm>
              <a:off x="0" y="2408863"/>
              <a:ext cx="22728462" cy="11178569"/>
            </a:xfrm>
            <a:prstGeom prst="rect">
              <a:avLst/>
            </a:prstGeom>
          </p:spPr>
          <p:txBody>
            <a:bodyPr lIns="0" tIns="0" rIns="0" bIns="0" rtlCol="0" anchor="t">
              <a:spAutoFit/>
            </a:bodyPr>
            <a:lstStyle/>
            <a:p>
              <a:pPr marL="793750" lvl="1" indent="-396875">
                <a:lnSpc>
                  <a:spcPts val="5145"/>
                </a:lnSpc>
                <a:buFont typeface="Arial" panose="020B0604020202020204"/>
                <a:buChar char="•"/>
              </a:pPr>
              <a:r>
                <a:rPr lang="en-US" sz="3675" dirty="0">
                  <a:solidFill>
                    <a:srgbClr val="1B4444"/>
                  </a:solidFill>
                  <a:latin typeface="Montserrat Classic" panose="00000500000000000000"/>
                </a:rPr>
                <a:t>A signature of a person is simply a handwritten sign or marks that resembles to his/ her name often stylized and unique and indicates person’s identity. </a:t>
              </a:r>
            </a:p>
            <a:p>
              <a:pPr marL="793750" lvl="1" indent="-396875">
                <a:lnSpc>
                  <a:spcPts val="5145"/>
                </a:lnSpc>
                <a:buFont typeface="Arial" panose="020B0604020202020204"/>
                <a:buChar char="•"/>
              </a:pPr>
              <a:r>
                <a:rPr lang="en-US" sz="3675" dirty="0">
                  <a:solidFill>
                    <a:srgbClr val="1B4444"/>
                  </a:solidFill>
                  <a:latin typeface="Montserrat Classic" panose="00000500000000000000"/>
                </a:rPr>
                <a:t>Traditionally signature was manually compared with copies of genuine signatures for verification</a:t>
              </a:r>
              <a:r>
                <a:rPr lang="en-US" sz="3675" dirty="0" smtClean="0">
                  <a:solidFill>
                    <a:srgbClr val="1B4444"/>
                  </a:solidFill>
                  <a:latin typeface="Montserrat Classic" panose="00000500000000000000"/>
                </a:rPr>
                <a:t>. So</a:t>
              </a:r>
              <a:r>
                <a:rPr lang="en-US" sz="3675" dirty="0">
                  <a:solidFill>
                    <a:srgbClr val="1B4444"/>
                  </a:solidFill>
                  <a:latin typeface="Montserrat Classic" panose="00000500000000000000"/>
                </a:rPr>
                <a:t>, </a:t>
              </a:r>
              <a:r>
                <a:rPr lang="en-US" sz="3675" dirty="0" smtClean="0">
                  <a:solidFill>
                    <a:srgbClr val="1B4444"/>
                  </a:solidFill>
                  <a:latin typeface="Montserrat Classic" panose="00000500000000000000"/>
                </a:rPr>
                <a:t>in order </a:t>
              </a:r>
              <a:r>
                <a:rPr lang="en-US" sz="3675" dirty="0">
                  <a:solidFill>
                    <a:srgbClr val="1B4444"/>
                  </a:solidFill>
                  <a:latin typeface="Montserrat Classic" panose="00000500000000000000"/>
                </a:rPr>
                <a:t>to tackle such problem new efficient tool is needed .</a:t>
              </a:r>
            </a:p>
            <a:p>
              <a:pPr marL="793750" lvl="1" indent="-396875">
                <a:lnSpc>
                  <a:spcPts val="5145"/>
                </a:lnSpc>
                <a:buFont typeface="Arial" panose="020B0604020202020204"/>
                <a:buChar char="•"/>
              </a:pPr>
              <a:r>
                <a:rPr lang="en-US" sz="3675" dirty="0">
                  <a:solidFill>
                    <a:srgbClr val="1B4444"/>
                  </a:solidFill>
                  <a:latin typeface="Montserrat Classic" panose="00000500000000000000"/>
                </a:rPr>
                <a:t>Our project aims to automate the process of signature classification by using convolutional neural networks which will in turn help to credit the money just by scanning the signature.</a:t>
              </a:r>
            </a:p>
            <a:p>
              <a:pPr>
                <a:lnSpc>
                  <a:spcPts val="2575"/>
                </a:lnSpc>
              </a:pPr>
              <a:endParaRPr lang="en-US" sz="1840" dirty="0">
                <a:solidFill>
                  <a:srgbClr val="000000"/>
                </a:solidFill>
                <a:latin typeface="Montserrat Classic" panose="00000500000000000000"/>
              </a:endParaRPr>
            </a:p>
            <a:p>
              <a:pPr>
                <a:lnSpc>
                  <a:spcPts val="3575"/>
                </a:lnSpc>
              </a:pPr>
              <a:endParaRPr dirty="0"/>
            </a:p>
            <a:p>
              <a:pPr>
                <a:lnSpc>
                  <a:spcPts val="1715"/>
                </a:lnSpc>
              </a:pPr>
              <a:endParaRPr lang="en-US" sz="1225" dirty="0">
                <a:solidFill>
                  <a:srgbClr val="000000"/>
                </a:solidFill>
                <a:latin typeface="Arimo" panose="020B0604020202020204"/>
              </a:endParaRPr>
            </a:p>
            <a:p>
              <a:pPr>
                <a:lnSpc>
                  <a:spcPts val="3575"/>
                </a:lnSpc>
              </a:pPr>
              <a:endParaRPr dirty="0"/>
            </a:p>
            <a:p>
              <a:pPr>
                <a:lnSpc>
                  <a:spcPts val="1715"/>
                </a:lnSpc>
              </a:pPr>
              <a:endParaRPr lang="en-US" sz="1225" dirty="0">
                <a:solidFill>
                  <a:srgbClr val="000000"/>
                </a:solidFill>
                <a:latin typeface="Arimo" panose="020B0604020202020204"/>
              </a:endParaRPr>
            </a:p>
            <a:p>
              <a:pPr>
                <a:lnSpc>
                  <a:spcPts val="3575"/>
                </a:lnSpc>
              </a:pPr>
              <a:endParaRPr dirty="0"/>
            </a:p>
            <a:p>
              <a:pPr algn="l">
                <a:lnSpc>
                  <a:spcPts val="3575"/>
                </a:lnSpc>
              </a:pPr>
              <a:endParaRPr dirty="0"/>
            </a:p>
          </p:txBody>
        </p:sp>
        <p:sp>
          <p:nvSpPr>
            <p:cNvPr id="9" name="TextBox 9"/>
            <p:cNvSpPr txBox="1"/>
            <p:nvPr/>
          </p:nvSpPr>
          <p:spPr>
            <a:xfrm>
              <a:off x="0" y="76200"/>
              <a:ext cx="22728462" cy="1579902"/>
            </a:xfrm>
            <a:prstGeom prst="rect">
              <a:avLst/>
            </a:prstGeom>
          </p:spPr>
          <p:txBody>
            <a:bodyPr lIns="0" tIns="0" rIns="0" bIns="0" rtlCol="0" anchor="t">
              <a:spAutoFit/>
            </a:bodyPr>
            <a:lstStyle/>
            <a:p>
              <a:pPr marL="0" lvl="0" indent="0" algn="l">
                <a:lnSpc>
                  <a:spcPts val="8990"/>
                </a:lnSpc>
                <a:spcBef>
                  <a:spcPct val="0"/>
                </a:spcBef>
              </a:pPr>
              <a:r>
                <a:rPr lang="en-US" sz="8170" dirty="0">
                  <a:solidFill>
                    <a:srgbClr val="1B4444"/>
                  </a:solidFill>
                  <a:latin typeface="Montserrat Classic Bold" panose="00000800000000000000"/>
                </a:rPr>
                <a:t>ABSTARCT</a:t>
              </a:r>
            </a:p>
          </p:txBody>
        </p:sp>
      </p:grpSp>
      <p:pic>
        <p:nvPicPr>
          <p:cNvPr id="10" name="Picture 5"/>
          <p:cNvPicPr>
            <a:picLocks noChangeAspect="1"/>
          </p:cNvPicPr>
          <p:nvPr/>
        </p:nvPicPr>
        <p:blipFill>
          <a:blip r:embed="rId2" cstate="print">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rcRect/>
          <a:stretch>
            <a:fillRect/>
          </a:stretch>
        </p:blipFill>
        <p:spPr>
          <a:xfrm>
            <a:off x="13334979" y="9236393"/>
            <a:ext cx="8757453" cy="7571877"/>
          </a:xfrm>
          <a:prstGeom prst="rect">
            <a:avLst/>
          </a:prstGeom>
        </p:spPr>
      </p:pic>
    </p:spTree>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236393"/>
            <a:ext cx="15728030" cy="1050607"/>
            <a:chOff x="0" y="0"/>
            <a:chExt cx="4142362" cy="276703"/>
          </a:xfrm>
        </p:grpSpPr>
        <p:sp>
          <p:nvSpPr>
            <p:cNvPr id="3" name="Freeform 3"/>
            <p:cNvSpPr/>
            <p:nvPr/>
          </p:nvSpPr>
          <p:spPr>
            <a:xfrm>
              <a:off x="0" y="0"/>
              <a:ext cx="4142362" cy="276703"/>
            </a:xfrm>
            <a:custGeom>
              <a:avLst/>
              <a:gdLst/>
              <a:ahLst/>
              <a:cxnLst/>
              <a:rect l="l" t="t" r="r" b="b"/>
              <a:pathLst>
                <a:path w="4142362" h="276703">
                  <a:moveTo>
                    <a:pt x="0" y="0"/>
                  </a:moveTo>
                  <a:lnTo>
                    <a:pt x="4142362" y="0"/>
                  </a:lnTo>
                  <a:lnTo>
                    <a:pt x="4142362" y="276703"/>
                  </a:lnTo>
                  <a:lnTo>
                    <a:pt x="0" y="276703"/>
                  </a:lnTo>
                  <a:close/>
                </a:path>
              </a:pathLst>
            </a:custGeom>
            <a:solidFill>
              <a:srgbClr val="1B4444"/>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100"/>
                </a:lnSpc>
              </a:pPr>
              <a:endParaRPr/>
            </a:p>
          </p:txBody>
        </p:sp>
      </p:grpSp>
      <p:pic>
        <p:nvPicPr>
          <p:cNvPr id="5" name="Picture 5"/>
          <p:cNvPicPr>
            <a:picLocks noChangeAspect="1"/>
          </p:cNvPicPr>
          <p:nvPr/>
        </p:nvPicPr>
        <p:blipFill>
          <a:blip r:embed="rId2" cstate="print">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rcRect/>
          <a:stretch>
            <a:fillRect/>
          </a:stretch>
        </p:blipFill>
        <p:spPr>
          <a:xfrm>
            <a:off x="13338789" y="9236393"/>
            <a:ext cx="8757453" cy="7571877"/>
          </a:xfrm>
          <a:prstGeom prst="rect">
            <a:avLst/>
          </a:prstGeom>
        </p:spPr>
      </p:pic>
      <p:pic>
        <p:nvPicPr>
          <p:cNvPr id="6" name="Picture 6"/>
          <p:cNvPicPr>
            <a:picLocks noChangeAspect="1"/>
          </p:cNvPicPr>
          <p:nvPr/>
        </p:nvPicPr>
        <p:blipFill>
          <a:blip r:embed="rId4" cstate="print">
            <a:extLst>
              <a:ext uri="{28A0092B-C50C-407E-A947-70E740481C1C}">
                <a14:useLocalDpi xmlns="" xmlns:a14="http://schemas.microsoft.com/office/drawing/2010/main" val="0"/>
              </a:ext>
              <a:ext uri="{96DAC541-7B7A-43D3-8B79-37D633B846F1}">
                <asvg:svgBlip xmlns="" xmlns:asvg="http://schemas.microsoft.com/office/drawing/2016/SVG/main" r:embed="rId5"/>
              </a:ext>
            </a:extLst>
          </a:blip>
          <a:srcRect/>
          <a:stretch>
            <a:fillRect/>
          </a:stretch>
        </p:blipFill>
        <p:spPr>
          <a:xfrm>
            <a:off x="-743643" y="-4954688"/>
            <a:ext cx="7666059" cy="6631969"/>
          </a:xfrm>
          <a:prstGeom prst="rect">
            <a:avLst/>
          </a:prstGeom>
        </p:spPr>
      </p:pic>
      <p:sp>
        <p:nvSpPr>
          <p:cNvPr id="7" name="TextBox 7"/>
          <p:cNvSpPr txBox="1"/>
          <p:nvPr/>
        </p:nvSpPr>
        <p:spPr>
          <a:xfrm>
            <a:off x="1028700" y="9610567"/>
            <a:ext cx="2882524" cy="273685"/>
          </a:xfrm>
          <a:prstGeom prst="rect">
            <a:avLst/>
          </a:prstGeom>
        </p:spPr>
        <p:txBody>
          <a:bodyPr lIns="0" tIns="0" rIns="0" bIns="0" rtlCol="0" anchor="t">
            <a:spAutoFit/>
          </a:bodyPr>
          <a:lstStyle/>
          <a:p>
            <a:pPr marL="0" lvl="0" indent="0" algn="l">
              <a:lnSpc>
                <a:spcPts val="2210"/>
              </a:lnSpc>
              <a:spcBef>
                <a:spcPct val="0"/>
              </a:spcBef>
            </a:pPr>
            <a:r>
              <a:rPr lang="en-US" sz="1700" u="sng">
                <a:solidFill>
                  <a:srgbClr val="E5E5E5"/>
                </a:solidFill>
                <a:latin typeface="Montserrat Classic" panose="00000500000000000000"/>
              </a:rPr>
              <a:t>Back to Agenda</a:t>
            </a:r>
          </a:p>
        </p:txBody>
      </p:sp>
      <p:grpSp>
        <p:nvGrpSpPr>
          <p:cNvPr id="9" name="Group 9"/>
          <p:cNvGrpSpPr/>
          <p:nvPr/>
        </p:nvGrpSpPr>
        <p:grpSpPr>
          <a:xfrm>
            <a:off x="1070929" y="1768132"/>
            <a:ext cx="14657101" cy="6835230"/>
            <a:chOff x="0" y="66675"/>
            <a:chExt cx="19542801" cy="9113639"/>
          </a:xfrm>
        </p:grpSpPr>
        <p:sp>
          <p:nvSpPr>
            <p:cNvPr id="10" name="TextBox 10"/>
            <p:cNvSpPr txBox="1"/>
            <p:nvPr/>
          </p:nvSpPr>
          <p:spPr>
            <a:xfrm>
              <a:off x="0" y="2409521"/>
              <a:ext cx="19542801" cy="6770793"/>
            </a:xfrm>
            <a:prstGeom prst="rect">
              <a:avLst/>
            </a:prstGeom>
          </p:spPr>
          <p:txBody>
            <a:bodyPr lIns="0" tIns="0" rIns="0" bIns="0" rtlCol="0" anchor="t">
              <a:spAutoFit/>
            </a:bodyPr>
            <a:lstStyle/>
            <a:p>
              <a:pPr>
                <a:lnSpc>
                  <a:spcPts val="4400"/>
                </a:lnSpc>
              </a:pPr>
              <a:r>
                <a:rPr lang="en-US" sz="3145">
                  <a:solidFill>
                    <a:srgbClr val="1B4444"/>
                  </a:solidFill>
                  <a:latin typeface="Montserrat Classic Bold" panose="00000800000000000000"/>
                </a:rPr>
                <a:t>PROBLEM:</a:t>
              </a:r>
            </a:p>
            <a:p>
              <a:pPr>
                <a:lnSpc>
                  <a:spcPts val="4400"/>
                </a:lnSpc>
              </a:pPr>
              <a:r>
                <a:rPr lang="en-US" sz="3145">
                  <a:solidFill>
                    <a:srgbClr val="1B4444"/>
                  </a:solidFill>
                  <a:latin typeface="Montserrat Classic" panose="00000500000000000000"/>
                </a:rPr>
                <a:t>In terms of security, signature recognition can be considered more secure than face recognition because it is harder to replicate someone's signature than to obtain an image of their face. Signature recognition is safe as it requires the person to physically sign on a document or screen.</a:t>
              </a:r>
            </a:p>
            <a:p>
              <a:pPr>
                <a:lnSpc>
                  <a:spcPts val="4400"/>
                </a:lnSpc>
              </a:pPr>
              <a:r>
                <a:rPr lang="en-US" sz="3145">
                  <a:solidFill>
                    <a:srgbClr val="1B4444"/>
                  </a:solidFill>
                  <a:latin typeface="Montserrat Classic Bold" panose="00000800000000000000"/>
                </a:rPr>
                <a:t>SOLUTION:</a:t>
              </a:r>
            </a:p>
            <a:p>
              <a:pPr>
                <a:lnSpc>
                  <a:spcPts val="4400"/>
                </a:lnSpc>
              </a:pPr>
              <a:r>
                <a:rPr lang="en-US" sz="3145">
                  <a:solidFill>
                    <a:srgbClr val="1B4444"/>
                  </a:solidFill>
                  <a:latin typeface="Montserrat Classic" panose="00000500000000000000"/>
                </a:rPr>
                <a:t>By using AIML,DeepLearning we try to develop a CNN model with high accuracy to classify the signatures.</a:t>
              </a:r>
            </a:p>
            <a:p>
              <a:pPr algn="l">
                <a:lnSpc>
                  <a:spcPts val="4400"/>
                </a:lnSpc>
              </a:pPr>
              <a:endParaRPr/>
            </a:p>
          </p:txBody>
        </p:sp>
        <p:sp>
          <p:nvSpPr>
            <p:cNvPr id="11" name="TextBox 11"/>
            <p:cNvSpPr txBox="1"/>
            <p:nvPr/>
          </p:nvSpPr>
          <p:spPr>
            <a:xfrm>
              <a:off x="0" y="66675"/>
              <a:ext cx="19542801" cy="1583518"/>
            </a:xfrm>
            <a:prstGeom prst="rect">
              <a:avLst/>
            </a:prstGeom>
          </p:spPr>
          <p:txBody>
            <a:bodyPr lIns="0" tIns="0" rIns="0" bIns="0" rtlCol="0" anchor="t">
              <a:spAutoFit/>
            </a:bodyPr>
            <a:lstStyle/>
            <a:p>
              <a:pPr marL="0" lvl="0" indent="0" algn="l">
                <a:lnSpc>
                  <a:spcPts val="8955"/>
                </a:lnSpc>
                <a:spcBef>
                  <a:spcPct val="0"/>
                </a:spcBef>
              </a:pPr>
              <a:r>
                <a:rPr lang="en-US" sz="8140">
                  <a:solidFill>
                    <a:srgbClr val="1B4444"/>
                  </a:solidFill>
                  <a:latin typeface="Montserrat Classic Bold" panose="00000800000000000000"/>
                </a:rPr>
                <a:t>PROBLEM STATEMENT</a:t>
              </a:r>
            </a:p>
          </p:txBody>
        </p:sp>
      </p:grpSp>
    </p:spTree>
  </p:cSld>
  <p:clrMapOvr>
    <a:masterClrMapping/>
  </p:clrMapOvr>
  <p:transition spd="med">
    <p:wipe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236393"/>
            <a:ext cx="15728030" cy="1050607"/>
            <a:chOff x="0" y="0"/>
            <a:chExt cx="4142362" cy="276703"/>
          </a:xfrm>
        </p:grpSpPr>
        <p:sp>
          <p:nvSpPr>
            <p:cNvPr id="3" name="Freeform 3"/>
            <p:cNvSpPr/>
            <p:nvPr/>
          </p:nvSpPr>
          <p:spPr>
            <a:xfrm>
              <a:off x="0" y="0"/>
              <a:ext cx="4142362" cy="276703"/>
            </a:xfrm>
            <a:custGeom>
              <a:avLst/>
              <a:gdLst/>
              <a:ahLst/>
              <a:cxnLst/>
              <a:rect l="l" t="t" r="r" b="b"/>
              <a:pathLst>
                <a:path w="4142362" h="276703">
                  <a:moveTo>
                    <a:pt x="0" y="0"/>
                  </a:moveTo>
                  <a:lnTo>
                    <a:pt x="4142362" y="0"/>
                  </a:lnTo>
                  <a:lnTo>
                    <a:pt x="4142362" y="276703"/>
                  </a:lnTo>
                  <a:lnTo>
                    <a:pt x="0" y="276703"/>
                  </a:lnTo>
                  <a:close/>
                </a:path>
              </a:pathLst>
            </a:custGeom>
            <a:solidFill>
              <a:srgbClr val="1B4444"/>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100"/>
                </a:lnSpc>
              </a:pPr>
              <a:endParaRPr/>
            </a:p>
          </p:txBody>
        </p:sp>
      </p:grpSp>
      <p:pic>
        <p:nvPicPr>
          <p:cNvPr id="5" name="Picture 5"/>
          <p:cNvPicPr>
            <a:picLocks noChangeAspect="1"/>
          </p:cNvPicPr>
          <p:nvPr/>
        </p:nvPicPr>
        <p:blipFill>
          <a:blip r:embed="rId2" cstate="print">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rcRect/>
          <a:stretch>
            <a:fillRect/>
          </a:stretch>
        </p:blipFill>
        <p:spPr>
          <a:xfrm>
            <a:off x="13338789" y="9236393"/>
            <a:ext cx="8757453" cy="7571877"/>
          </a:xfrm>
          <a:prstGeom prst="rect">
            <a:avLst/>
          </a:prstGeom>
        </p:spPr>
      </p:pic>
      <p:pic>
        <p:nvPicPr>
          <p:cNvPr id="6" name="Picture 6"/>
          <p:cNvPicPr>
            <a:picLocks noChangeAspect="1"/>
          </p:cNvPicPr>
          <p:nvPr/>
        </p:nvPicPr>
        <p:blipFill>
          <a:blip r:embed="rId4" cstate="print">
            <a:extLst>
              <a:ext uri="{28A0092B-C50C-407E-A947-70E740481C1C}">
                <a14:useLocalDpi xmlns="" xmlns:a14="http://schemas.microsoft.com/office/drawing/2010/main" val="0"/>
              </a:ext>
              <a:ext uri="{96DAC541-7B7A-43D3-8B79-37D633B846F1}">
                <asvg:svgBlip xmlns="" xmlns:asvg="http://schemas.microsoft.com/office/drawing/2016/SVG/main" r:embed="rId5"/>
              </a:ext>
            </a:extLst>
          </a:blip>
          <a:srcRect/>
          <a:stretch>
            <a:fillRect/>
          </a:stretch>
        </p:blipFill>
        <p:spPr>
          <a:xfrm>
            <a:off x="-743643" y="-4954688"/>
            <a:ext cx="7666059" cy="6631969"/>
          </a:xfrm>
          <a:prstGeom prst="rect">
            <a:avLst/>
          </a:prstGeom>
        </p:spPr>
      </p:pic>
      <p:sp>
        <p:nvSpPr>
          <p:cNvPr id="7" name="TextBox 7"/>
          <p:cNvSpPr txBox="1"/>
          <p:nvPr/>
        </p:nvSpPr>
        <p:spPr>
          <a:xfrm>
            <a:off x="1028700" y="9610567"/>
            <a:ext cx="2882524" cy="273685"/>
          </a:xfrm>
          <a:prstGeom prst="rect">
            <a:avLst/>
          </a:prstGeom>
        </p:spPr>
        <p:txBody>
          <a:bodyPr lIns="0" tIns="0" rIns="0" bIns="0" rtlCol="0" anchor="t">
            <a:spAutoFit/>
          </a:bodyPr>
          <a:lstStyle/>
          <a:p>
            <a:pPr marL="0" lvl="0" indent="0" algn="l">
              <a:lnSpc>
                <a:spcPts val="2210"/>
              </a:lnSpc>
              <a:spcBef>
                <a:spcPct val="0"/>
              </a:spcBef>
            </a:pPr>
            <a:r>
              <a:rPr lang="en-US" sz="1700" u="sng">
                <a:solidFill>
                  <a:srgbClr val="E5E5E5"/>
                </a:solidFill>
                <a:latin typeface="Montserrat Classic" panose="00000500000000000000"/>
              </a:rPr>
              <a:t>Back to Agenda</a:t>
            </a:r>
          </a:p>
        </p:txBody>
      </p:sp>
      <p:grpSp>
        <p:nvGrpSpPr>
          <p:cNvPr id="8" name="Group 9"/>
          <p:cNvGrpSpPr/>
          <p:nvPr/>
        </p:nvGrpSpPr>
        <p:grpSpPr>
          <a:xfrm>
            <a:off x="1070929" y="1768132"/>
            <a:ext cx="14657101" cy="6802747"/>
            <a:chOff x="0" y="66675"/>
            <a:chExt cx="19542801" cy="9070327"/>
          </a:xfrm>
        </p:grpSpPr>
        <p:sp>
          <p:nvSpPr>
            <p:cNvPr id="10" name="TextBox 10"/>
            <p:cNvSpPr txBox="1"/>
            <p:nvPr/>
          </p:nvSpPr>
          <p:spPr>
            <a:xfrm>
              <a:off x="0" y="2409521"/>
              <a:ext cx="19542801" cy="6727481"/>
            </a:xfrm>
            <a:prstGeom prst="rect">
              <a:avLst/>
            </a:prstGeom>
          </p:spPr>
          <p:txBody>
            <a:bodyPr lIns="0" tIns="0" rIns="0" bIns="0" rtlCol="0" anchor="t">
              <a:spAutoFit/>
            </a:bodyPr>
            <a:lstStyle/>
            <a:p>
              <a:pPr>
                <a:lnSpc>
                  <a:spcPts val="4400"/>
                </a:lnSpc>
              </a:pPr>
              <a:r>
                <a:rPr lang="en-GB" sz="3200" dirty="0" smtClean="0"/>
                <a:t>Initially the dataset has been split into a training set and a testing set, with a 70:30  ratio. This means that 70% of the data has been reserved for training the model, and the remaining 30% of the data will be used for testing the model's performance. To increase the diversity of the dataset we have used data augmentation techniques in which the original data is modified in various ways, such as rotation, flipping, shifting and zooming</a:t>
              </a:r>
              <a:r>
                <a:rPr lang="en-GB" sz="3200" dirty="0" smtClean="0"/>
                <a:t>. The </a:t>
              </a:r>
              <a:r>
                <a:rPr lang="en-GB" sz="3200" dirty="0" smtClean="0"/>
                <a:t>idea is to credit the money to the classified </a:t>
              </a:r>
              <a:r>
                <a:rPr lang="en-GB" sz="3200" dirty="0" err="1" smtClean="0"/>
                <a:t>class.This</a:t>
              </a:r>
              <a:r>
                <a:rPr lang="en-GB" sz="3200" dirty="0" smtClean="0"/>
                <a:t> approach can be beneficial for banks and financial institutions as it can reduce the time and effort required for signature verification and credit the amount quickly and </a:t>
              </a:r>
              <a:r>
                <a:rPr lang="en-GB" sz="3200" dirty="0" err="1" smtClean="0"/>
                <a:t>securely.Assumption</a:t>
              </a:r>
              <a:r>
                <a:rPr lang="en-GB" sz="3200" dirty="0" smtClean="0"/>
                <a:t>-signatures are distinct and consistent.</a:t>
              </a:r>
              <a:endParaRPr sz="3200" dirty="0"/>
            </a:p>
          </p:txBody>
        </p:sp>
        <p:sp>
          <p:nvSpPr>
            <p:cNvPr id="11" name="TextBox 11"/>
            <p:cNvSpPr txBox="1"/>
            <p:nvPr/>
          </p:nvSpPr>
          <p:spPr>
            <a:xfrm>
              <a:off x="0" y="66675"/>
              <a:ext cx="19542801" cy="1583518"/>
            </a:xfrm>
            <a:prstGeom prst="rect">
              <a:avLst/>
            </a:prstGeom>
          </p:spPr>
          <p:txBody>
            <a:bodyPr lIns="0" tIns="0" rIns="0" bIns="0" rtlCol="0" anchor="t">
              <a:spAutoFit/>
            </a:bodyPr>
            <a:lstStyle/>
            <a:p>
              <a:pPr marL="0" lvl="0" indent="0" algn="l">
                <a:lnSpc>
                  <a:spcPts val="8955"/>
                </a:lnSpc>
                <a:spcBef>
                  <a:spcPct val="0"/>
                </a:spcBef>
              </a:pPr>
              <a:r>
                <a:rPr lang="en-US" sz="8140" dirty="0" smtClean="0">
                  <a:solidFill>
                    <a:srgbClr val="1B4444"/>
                  </a:solidFill>
                  <a:latin typeface="Montserrat Classic Bold" panose="00000800000000000000"/>
                </a:rPr>
                <a:t>INTRODUCTION</a:t>
              </a:r>
              <a:endParaRPr lang="en-US" sz="8140" dirty="0">
                <a:solidFill>
                  <a:srgbClr val="1B4444"/>
                </a:solidFill>
                <a:latin typeface="Montserrat Classic Bold" panose="00000800000000000000"/>
              </a:endParaRPr>
            </a:p>
          </p:txBody>
        </p:sp>
      </p:grpSp>
    </p:spTree>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236393"/>
            <a:ext cx="15728030" cy="1050607"/>
            <a:chOff x="0" y="0"/>
            <a:chExt cx="4142362" cy="276703"/>
          </a:xfrm>
        </p:grpSpPr>
        <p:sp>
          <p:nvSpPr>
            <p:cNvPr id="3" name="Freeform 3"/>
            <p:cNvSpPr/>
            <p:nvPr/>
          </p:nvSpPr>
          <p:spPr>
            <a:xfrm>
              <a:off x="0" y="0"/>
              <a:ext cx="4142362" cy="276703"/>
            </a:xfrm>
            <a:custGeom>
              <a:avLst/>
              <a:gdLst/>
              <a:ahLst/>
              <a:cxnLst/>
              <a:rect l="l" t="t" r="r" b="b"/>
              <a:pathLst>
                <a:path w="4142362" h="276703">
                  <a:moveTo>
                    <a:pt x="0" y="0"/>
                  </a:moveTo>
                  <a:lnTo>
                    <a:pt x="4142362" y="0"/>
                  </a:lnTo>
                  <a:lnTo>
                    <a:pt x="4142362" y="276703"/>
                  </a:lnTo>
                  <a:lnTo>
                    <a:pt x="0" y="276703"/>
                  </a:lnTo>
                  <a:close/>
                </a:path>
              </a:pathLst>
            </a:custGeom>
            <a:solidFill>
              <a:srgbClr val="1B4444"/>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100"/>
                </a:lnSpc>
              </a:pPr>
              <a:endParaRPr/>
            </a:p>
          </p:txBody>
        </p:sp>
      </p:grpSp>
      <p:pic>
        <p:nvPicPr>
          <p:cNvPr id="5" name="Picture 5"/>
          <p:cNvPicPr>
            <a:picLocks noChangeAspect="1"/>
          </p:cNvPicPr>
          <p:nvPr/>
        </p:nvPicPr>
        <p:blipFill>
          <a:blip r:embed="rId2" cstate="print">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rcRect/>
          <a:stretch>
            <a:fillRect/>
          </a:stretch>
        </p:blipFill>
        <p:spPr>
          <a:xfrm>
            <a:off x="13334979" y="9236393"/>
            <a:ext cx="8757453" cy="7571877"/>
          </a:xfrm>
          <a:prstGeom prst="rect">
            <a:avLst/>
          </a:prstGeom>
        </p:spPr>
      </p:pic>
      <p:graphicFrame>
        <p:nvGraphicFramePr>
          <p:cNvPr id="6" name="Table 6"/>
          <p:cNvGraphicFramePr>
            <a:graphicFrameLocks noGrp="1"/>
          </p:cNvGraphicFramePr>
          <p:nvPr/>
        </p:nvGraphicFramePr>
        <p:xfrm>
          <a:off x="1028700" y="1433792"/>
          <a:ext cx="14872705" cy="8105775"/>
        </p:xfrm>
        <a:graphic>
          <a:graphicData uri="http://schemas.openxmlformats.org/drawingml/2006/table">
            <a:tbl>
              <a:tblPr/>
              <a:tblGrid>
                <a:gridCol w="3247352"/>
                <a:gridCol w="11625353"/>
              </a:tblGrid>
              <a:tr h="2458718">
                <a:tc>
                  <a:txBody>
                    <a:bodyPr/>
                    <a:lstStyle/>
                    <a:p>
                      <a:pPr algn="l">
                        <a:lnSpc>
                          <a:spcPts val="3080"/>
                        </a:lnSpc>
                        <a:defRPr/>
                      </a:pPr>
                      <a:r>
                        <a:rPr lang="en-US" sz="2200" dirty="0">
                          <a:solidFill>
                            <a:srgbClr val="1B4444"/>
                          </a:solidFill>
                          <a:latin typeface="Montserrat Classic" panose="00000500000000000000"/>
                        </a:rPr>
                        <a:t>FUNCTIONAL </a:t>
                      </a:r>
                      <a:endParaRPr lang="en-US" sz="1100" dirty="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solidFill>
                      <a:srgbClr val="FDA715"/>
                    </a:solidFill>
                  </a:tcPr>
                </a:tc>
                <a:tc>
                  <a:txBody>
                    <a:bodyPr/>
                    <a:lstStyle/>
                    <a:p>
                      <a:pPr marL="496570" lvl="1" indent="-248285" algn="l">
                        <a:lnSpc>
                          <a:spcPts val="3220"/>
                        </a:lnSpc>
                        <a:buFont typeface="Arial" panose="020B0604020202020204"/>
                        <a:buChar char="•"/>
                        <a:defRPr/>
                      </a:pPr>
                      <a:r>
                        <a:rPr lang="en-US" sz="2300" dirty="0" smtClean="0">
                          <a:solidFill>
                            <a:srgbClr val="1B4444"/>
                          </a:solidFill>
                          <a:latin typeface="Montserrat Classic" panose="00000500000000000000"/>
                        </a:rPr>
                        <a:t>Preprocessing</a:t>
                      </a:r>
                      <a:endParaRPr lang="en-US" sz="1100" dirty="0"/>
                    </a:p>
                    <a:p>
                      <a:pPr marL="496570" lvl="1" indent="-248285">
                        <a:lnSpc>
                          <a:spcPts val="3220"/>
                        </a:lnSpc>
                        <a:buFont typeface="Arial" panose="020B0604020202020204"/>
                        <a:buChar char="•"/>
                      </a:pPr>
                      <a:r>
                        <a:rPr lang="en-US" sz="2300" dirty="0" smtClean="0">
                          <a:solidFill>
                            <a:srgbClr val="1B4444"/>
                          </a:solidFill>
                          <a:latin typeface="Montserrat Classic" panose="00000500000000000000"/>
                        </a:rPr>
                        <a:t>Feature </a:t>
                      </a:r>
                      <a:r>
                        <a:rPr lang="en-US" sz="2300" dirty="0">
                          <a:solidFill>
                            <a:srgbClr val="1B4444"/>
                          </a:solidFill>
                          <a:latin typeface="Montserrat Classic" panose="00000500000000000000"/>
                        </a:rPr>
                        <a:t>Extraction</a:t>
                      </a:r>
                    </a:p>
                    <a:p>
                      <a:pPr marL="496570" lvl="1" indent="-248285">
                        <a:lnSpc>
                          <a:spcPts val="3220"/>
                        </a:lnSpc>
                        <a:buFont typeface="Arial" panose="020B0604020202020204"/>
                        <a:buChar char="•"/>
                      </a:pPr>
                      <a:r>
                        <a:rPr lang="en-US" sz="2300" dirty="0" smtClean="0">
                          <a:solidFill>
                            <a:srgbClr val="1B4444"/>
                          </a:solidFill>
                          <a:latin typeface="Montserrat Classic" panose="00000500000000000000"/>
                        </a:rPr>
                        <a:t>Classification</a:t>
                      </a:r>
                      <a:endParaRPr lang="en-US" sz="2300" dirty="0">
                        <a:solidFill>
                          <a:srgbClr val="1B4444"/>
                        </a:solidFill>
                        <a:latin typeface="Montserrat Classic" panose="00000500000000000000"/>
                      </a:endParaRPr>
                    </a:p>
                    <a:p>
                      <a:pPr marL="496570" lvl="1" indent="-248285">
                        <a:lnSpc>
                          <a:spcPts val="3220"/>
                        </a:lnSpc>
                        <a:buFont typeface="Arial" panose="020B0604020202020204"/>
                        <a:buChar char="•"/>
                      </a:pPr>
                      <a:r>
                        <a:rPr lang="en-US" sz="2300" dirty="0" smtClean="0">
                          <a:solidFill>
                            <a:srgbClr val="1B4444"/>
                          </a:solidFill>
                          <a:latin typeface="Montserrat Classic" panose="00000500000000000000"/>
                        </a:rPr>
                        <a:t>Amount </a:t>
                      </a:r>
                      <a:r>
                        <a:rPr lang="en-US" sz="2300" dirty="0">
                          <a:solidFill>
                            <a:srgbClr val="1B4444"/>
                          </a:solidFill>
                          <a:latin typeface="Montserrat Classic" panose="00000500000000000000"/>
                        </a:rPr>
                        <a:t>transaction</a:t>
                      </a:r>
                    </a:p>
                    <a:p>
                      <a:pPr>
                        <a:lnSpc>
                          <a:spcPts val="2660"/>
                        </a:lnSpc>
                      </a:pPr>
                      <a:endParaRPr dirty="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r>
              <a:tr h="2958458">
                <a:tc>
                  <a:txBody>
                    <a:bodyPr/>
                    <a:lstStyle/>
                    <a:p>
                      <a:pPr algn="l">
                        <a:lnSpc>
                          <a:spcPts val="3080"/>
                        </a:lnSpc>
                        <a:defRPr/>
                      </a:pPr>
                      <a:r>
                        <a:rPr lang="en-US" sz="2200">
                          <a:solidFill>
                            <a:srgbClr val="1B4444"/>
                          </a:solidFill>
                          <a:latin typeface="Montserrat Classic" panose="00000500000000000000"/>
                        </a:rPr>
                        <a:t>NON-FUNCTIONAL</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solidFill>
                      <a:srgbClr val="FDA715"/>
                    </a:solidFill>
                  </a:tcPr>
                </a:tc>
                <a:tc>
                  <a:txBody>
                    <a:bodyPr/>
                    <a:lstStyle/>
                    <a:p>
                      <a:pPr marL="496570" lvl="1" indent="-248285" algn="l">
                        <a:lnSpc>
                          <a:spcPts val="3220"/>
                        </a:lnSpc>
                        <a:buFont typeface="Arial" panose="020B0604020202020204"/>
                        <a:buChar char="•"/>
                        <a:defRPr/>
                      </a:pPr>
                      <a:r>
                        <a:rPr lang="en-US" sz="2300" dirty="0" smtClean="0">
                          <a:solidFill>
                            <a:srgbClr val="1B4444"/>
                          </a:solidFill>
                          <a:latin typeface="Montserrat Classic" panose="00000500000000000000"/>
                        </a:rPr>
                        <a:t>Security</a:t>
                      </a:r>
                      <a:endParaRPr lang="en-US" sz="1100" dirty="0"/>
                    </a:p>
                    <a:p>
                      <a:pPr marL="496570" lvl="1" indent="-248285">
                        <a:lnSpc>
                          <a:spcPts val="3220"/>
                        </a:lnSpc>
                        <a:buFont typeface="Arial" panose="020B0604020202020204"/>
                        <a:buChar char="•"/>
                      </a:pPr>
                      <a:r>
                        <a:rPr lang="en-US" sz="2300" dirty="0" smtClean="0">
                          <a:solidFill>
                            <a:srgbClr val="1B4444"/>
                          </a:solidFill>
                          <a:latin typeface="Montserrat Classic" panose="00000500000000000000"/>
                        </a:rPr>
                        <a:t>Performance</a:t>
                      </a:r>
                      <a:endParaRPr lang="en-US" sz="2300" dirty="0">
                        <a:solidFill>
                          <a:srgbClr val="1B4444"/>
                        </a:solidFill>
                        <a:latin typeface="Montserrat Classic" panose="00000500000000000000"/>
                      </a:endParaRPr>
                    </a:p>
                    <a:p>
                      <a:pPr marL="496570" lvl="1" indent="-248285">
                        <a:lnSpc>
                          <a:spcPts val="3220"/>
                        </a:lnSpc>
                        <a:buFont typeface="Arial" panose="020B0604020202020204"/>
                        <a:buChar char="•"/>
                      </a:pPr>
                      <a:r>
                        <a:rPr lang="en-US" sz="2300" dirty="0">
                          <a:solidFill>
                            <a:srgbClr val="1B4444"/>
                          </a:solidFill>
                          <a:latin typeface="Montserrat Classic" panose="00000500000000000000"/>
                        </a:rPr>
                        <a:t>Reliability</a:t>
                      </a:r>
                    </a:p>
                    <a:p>
                      <a:pPr marL="496570" lvl="1" indent="-248285">
                        <a:lnSpc>
                          <a:spcPts val="3220"/>
                        </a:lnSpc>
                        <a:buFont typeface="Arial" panose="020B0604020202020204"/>
                        <a:buChar char="•"/>
                      </a:pPr>
                      <a:r>
                        <a:rPr lang="en-US" sz="2300" dirty="0" smtClean="0">
                          <a:solidFill>
                            <a:srgbClr val="1B4444"/>
                          </a:solidFill>
                          <a:latin typeface="Montserrat Classic" panose="00000500000000000000"/>
                        </a:rPr>
                        <a:t>Usability</a:t>
                      </a:r>
                      <a:endParaRPr lang="en-US" sz="2300" dirty="0">
                        <a:solidFill>
                          <a:srgbClr val="1B4444"/>
                        </a:solidFill>
                        <a:latin typeface="Montserrat Classic" panose="00000500000000000000"/>
                      </a:endParaRPr>
                    </a:p>
                    <a:p>
                      <a:pPr marL="496570" lvl="1" indent="-248285">
                        <a:lnSpc>
                          <a:spcPts val="3220"/>
                        </a:lnSpc>
                        <a:buFont typeface="Arial" panose="020B0604020202020204"/>
                        <a:buChar char="•"/>
                      </a:pPr>
                      <a:r>
                        <a:rPr lang="en-US" sz="2300" dirty="0" smtClean="0">
                          <a:solidFill>
                            <a:srgbClr val="1B4444"/>
                          </a:solidFill>
                          <a:latin typeface="Montserrat Classic" panose="00000500000000000000"/>
                        </a:rPr>
                        <a:t>Accuracy</a:t>
                      </a:r>
                      <a:endParaRPr lang="en-US" sz="2300" dirty="0">
                        <a:solidFill>
                          <a:srgbClr val="1B4444"/>
                        </a:solidFill>
                        <a:latin typeface="Montserrat Classic" panose="00000500000000000000"/>
                      </a:endParaRPr>
                    </a:p>
                    <a:p>
                      <a:pPr>
                        <a:lnSpc>
                          <a:spcPts val="3220"/>
                        </a:lnSpc>
                      </a:pPr>
                      <a:endParaRPr dirty="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r>
              <a:tr h="2688599">
                <a:tc>
                  <a:txBody>
                    <a:bodyPr/>
                    <a:lstStyle/>
                    <a:p>
                      <a:pPr algn="l">
                        <a:lnSpc>
                          <a:spcPts val="3080"/>
                        </a:lnSpc>
                        <a:defRPr/>
                      </a:pPr>
                      <a:r>
                        <a:rPr lang="en-US" sz="2200">
                          <a:solidFill>
                            <a:srgbClr val="1B4444"/>
                          </a:solidFill>
                          <a:latin typeface="Montserrat Classic" panose="00000500000000000000"/>
                        </a:rPr>
                        <a:t>SYSTEM/SOFTWARE</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solidFill>
                      <a:srgbClr val="FDA715"/>
                    </a:solidFill>
                  </a:tcPr>
                </a:tc>
                <a:tc>
                  <a:txBody>
                    <a:bodyPr/>
                    <a:lstStyle/>
                    <a:p>
                      <a:pPr algn="l">
                        <a:lnSpc>
                          <a:spcPts val="2380"/>
                        </a:lnSpc>
                        <a:defRPr/>
                      </a:pPr>
                      <a:endParaRPr lang="en-US" sz="1100" dirty="0"/>
                    </a:p>
                    <a:p>
                      <a:pPr marL="582930" lvl="1" indent="-291465">
                        <a:lnSpc>
                          <a:spcPts val="3780"/>
                        </a:lnSpc>
                        <a:buFont typeface="Arial" panose="020B0604020202020204"/>
                        <a:buChar char="•"/>
                      </a:pPr>
                      <a:r>
                        <a:rPr lang="en-US" sz="2700" dirty="0" smtClean="0">
                          <a:solidFill>
                            <a:srgbClr val="000000"/>
                          </a:solidFill>
                          <a:latin typeface="Montserrat Classic" panose="00000500000000000000"/>
                        </a:rPr>
                        <a:t>IDE- Google colab</a:t>
                      </a:r>
                      <a:endParaRPr lang="en-US" sz="2700" dirty="0">
                        <a:solidFill>
                          <a:srgbClr val="000000"/>
                        </a:solidFill>
                        <a:latin typeface="Montserrat Classic" panose="00000500000000000000"/>
                      </a:endParaRPr>
                    </a:p>
                    <a:p>
                      <a:pPr marL="582930" lvl="1" indent="-291465">
                        <a:lnSpc>
                          <a:spcPts val="3780"/>
                        </a:lnSpc>
                        <a:buFont typeface="Arial" panose="020B0604020202020204"/>
                        <a:buChar char="•"/>
                      </a:pPr>
                      <a:r>
                        <a:rPr lang="en-US" sz="2700" dirty="0">
                          <a:solidFill>
                            <a:srgbClr val="1B4444"/>
                          </a:solidFill>
                          <a:latin typeface="Montserrat Classic" panose="00000500000000000000"/>
                        </a:rPr>
                        <a:t>Programming Language-Python</a:t>
                      </a:r>
                    </a:p>
                    <a:p>
                      <a:pPr marL="582930" lvl="1" indent="-291465">
                        <a:lnSpc>
                          <a:spcPts val="3780"/>
                        </a:lnSpc>
                        <a:buFont typeface="Arial" panose="020B0604020202020204"/>
                        <a:buChar char="•"/>
                      </a:pPr>
                      <a:r>
                        <a:rPr lang="en-US" sz="2700" dirty="0" smtClean="0">
                          <a:solidFill>
                            <a:srgbClr val="1B4444"/>
                          </a:solidFill>
                          <a:latin typeface="Montserrat Classic" panose="00000500000000000000"/>
                        </a:rPr>
                        <a:t>Libraries-Tensorflow , Keras </a:t>
                      </a:r>
                      <a:r>
                        <a:rPr lang="en-US" sz="2700" dirty="0">
                          <a:solidFill>
                            <a:srgbClr val="1B4444"/>
                          </a:solidFill>
                          <a:latin typeface="Montserrat Classic" panose="00000500000000000000"/>
                        </a:rPr>
                        <a:t>API</a:t>
                      </a:r>
                    </a:p>
                    <a:p>
                      <a:pPr>
                        <a:lnSpc>
                          <a:spcPts val="3360"/>
                        </a:lnSpc>
                      </a:pPr>
                      <a:endParaRPr dirty="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r>
            </a:tbl>
          </a:graphicData>
        </a:graphic>
      </p:graphicFrame>
      <p:sp>
        <p:nvSpPr>
          <p:cNvPr id="8" name="TextBox 8"/>
          <p:cNvSpPr txBox="1"/>
          <p:nvPr/>
        </p:nvSpPr>
        <p:spPr>
          <a:xfrm>
            <a:off x="1028700" y="244475"/>
            <a:ext cx="11849259" cy="784225"/>
          </a:xfrm>
          <a:prstGeom prst="rect">
            <a:avLst/>
          </a:prstGeom>
        </p:spPr>
        <p:txBody>
          <a:bodyPr lIns="0" tIns="0" rIns="0" bIns="0" rtlCol="0" anchor="t">
            <a:spAutoFit/>
          </a:bodyPr>
          <a:lstStyle/>
          <a:p>
            <a:pPr marL="0" lvl="0" indent="0" algn="l">
              <a:lnSpc>
                <a:spcPts val="6050"/>
              </a:lnSpc>
              <a:spcBef>
                <a:spcPct val="0"/>
              </a:spcBef>
            </a:pPr>
            <a:r>
              <a:rPr lang="en-US" sz="5500">
                <a:solidFill>
                  <a:srgbClr val="1B4444"/>
                </a:solidFill>
                <a:latin typeface="Montserrat Classic Bold" panose="00000800000000000000"/>
              </a:rPr>
              <a:t>REQUIREMENTS</a:t>
            </a:r>
          </a:p>
        </p:txBody>
      </p:sp>
      <p:pic>
        <p:nvPicPr>
          <p:cNvPr id="9" name="Picture 9"/>
          <p:cNvPicPr>
            <a:picLocks noChangeAspect="1"/>
          </p:cNvPicPr>
          <p:nvPr/>
        </p:nvPicPr>
        <p:blipFill>
          <a:blip r:embed="rId4" cstate="print">
            <a:extLst>
              <a:ext uri="{28A0092B-C50C-407E-A947-70E740481C1C}">
                <a14:useLocalDpi xmlns="" xmlns:a14="http://schemas.microsoft.com/office/drawing/2010/main" val="0"/>
              </a:ext>
              <a:ext uri="{96DAC541-7B7A-43D3-8B79-37D633B846F1}">
                <asvg:svgBlip xmlns="" xmlns:asvg="http://schemas.microsoft.com/office/drawing/2016/SVG/main" r:embed="rId5"/>
              </a:ext>
            </a:extLst>
          </a:blip>
          <a:srcRect/>
          <a:stretch>
            <a:fillRect/>
          </a:stretch>
        </p:blipFill>
        <p:spPr>
          <a:xfrm flipH="1">
            <a:off x="12877959" y="-4827441"/>
            <a:ext cx="7666059" cy="6631969"/>
          </a:xfrm>
          <a:prstGeom prst="rect">
            <a:avLst/>
          </a:prstGeom>
        </p:spPr>
      </p:pic>
    </p:spTree>
  </p:cSld>
  <p:clrMapOvr>
    <a:masterClrMapping/>
  </p:clrMapOvr>
  <p:transition spd="med">
    <p:wedg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B444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cstate="print">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rcRect/>
          <a:stretch>
            <a:fillRect/>
          </a:stretch>
        </p:blipFill>
        <p:spPr>
          <a:xfrm>
            <a:off x="-6855629" y="-4206542"/>
            <a:ext cx="12103097" cy="10470485"/>
          </a:xfrm>
          <a:prstGeom prst="rect">
            <a:avLst/>
          </a:prstGeom>
        </p:spPr>
      </p:pic>
      <p:pic>
        <p:nvPicPr>
          <p:cNvPr id="3" name="Picture 3"/>
          <p:cNvPicPr>
            <a:picLocks noChangeAspect="1"/>
          </p:cNvPicPr>
          <p:nvPr/>
        </p:nvPicPr>
        <p:blipFill>
          <a:blip r:embed="rId4" cstate="print"/>
          <a:srcRect t="956" r="5548" b="5878"/>
          <a:stretch>
            <a:fillRect/>
          </a:stretch>
        </p:blipFill>
        <p:spPr>
          <a:xfrm>
            <a:off x="6089638" y="514350"/>
            <a:ext cx="10471560" cy="9258300"/>
          </a:xfrm>
          <a:prstGeom prst="rect">
            <a:avLst/>
          </a:prstGeom>
        </p:spPr>
      </p:pic>
      <p:sp>
        <p:nvSpPr>
          <p:cNvPr id="4" name="TextBox 4"/>
          <p:cNvSpPr txBox="1"/>
          <p:nvPr/>
        </p:nvSpPr>
        <p:spPr>
          <a:xfrm>
            <a:off x="1028700" y="1085850"/>
            <a:ext cx="6688412" cy="899160"/>
          </a:xfrm>
          <a:prstGeom prst="rect">
            <a:avLst/>
          </a:prstGeom>
        </p:spPr>
        <p:txBody>
          <a:bodyPr lIns="0" tIns="0" rIns="0" bIns="0" rtlCol="0" anchor="t">
            <a:spAutoFit/>
          </a:bodyPr>
          <a:lstStyle/>
          <a:p>
            <a:pPr marL="0" lvl="0" indent="0" algn="l">
              <a:lnSpc>
                <a:spcPts val="6930"/>
              </a:lnSpc>
              <a:spcBef>
                <a:spcPct val="0"/>
              </a:spcBef>
            </a:pPr>
            <a:r>
              <a:rPr lang="en-US" sz="6300">
                <a:solidFill>
                  <a:srgbClr val="E5E5E5"/>
                </a:solidFill>
                <a:latin typeface="Montserrat Classic Bold" panose="00000800000000000000"/>
              </a:rPr>
              <a:t>DESIGN</a:t>
            </a:r>
          </a:p>
        </p:txBody>
      </p:sp>
    </p:spTree>
  </p:cSld>
  <p:clrMapOvr>
    <a:masterClrMapping/>
  </p:clrMapOvr>
  <p:transition spd="med">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236393"/>
            <a:ext cx="15728030" cy="1050607"/>
            <a:chOff x="0" y="0"/>
            <a:chExt cx="4142362" cy="276703"/>
          </a:xfrm>
        </p:grpSpPr>
        <p:sp>
          <p:nvSpPr>
            <p:cNvPr id="3" name="Freeform 3"/>
            <p:cNvSpPr/>
            <p:nvPr/>
          </p:nvSpPr>
          <p:spPr>
            <a:xfrm>
              <a:off x="0" y="0"/>
              <a:ext cx="4142362" cy="276703"/>
            </a:xfrm>
            <a:custGeom>
              <a:avLst/>
              <a:gdLst/>
              <a:ahLst/>
              <a:cxnLst/>
              <a:rect l="l" t="t" r="r" b="b"/>
              <a:pathLst>
                <a:path w="4142362" h="276703">
                  <a:moveTo>
                    <a:pt x="0" y="0"/>
                  </a:moveTo>
                  <a:lnTo>
                    <a:pt x="4142362" y="0"/>
                  </a:lnTo>
                  <a:lnTo>
                    <a:pt x="4142362" y="276703"/>
                  </a:lnTo>
                  <a:lnTo>
                    <a:pt x="0" y="276703"/>
                  </a:lnTo>
                  <a:close/>
                </a:path>
              </a:pathLst>
            </a:custGeom>
            <a:solidFill>
              <a:srgbClr val="1B4444"/>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100"/>
                </a:lnSpc>
              </a:pPr>
              <a:endParaRPr/>
            </a:p>
          </p:txBody>
        </p:sp>
      </p:grpSp>
      <p:pic>
        <p:nvPicPr>
          <p:cNvPr id="5" name="Picture 5"/>
          <p:cNvPicPr>
            <a:picLocks noChangeAspect="1"/>
          </p:cNvPicPr>
          <p:nvPr/>
        </p:nvPicPr>
        <p:blipFill>
          <a:blip r:embed="rId2" cstate="print">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rcRect/>
          <a:stretch>
            <a:fillRect/>
          </a:stretch>
        </p:blipFill>
        <p:spPr>
          <a:xfrm>
            <a:off x="13338789" y="9236393"/>
            <a:ext cx="8757453" cy="7571877"/>
          </a:xfrm>
          <a:prstGeom prst="rect">
            <a:avLst/>
          </a:prstGeom>
        </p:spPr>
      </p:pic>
      <p:sp>
        <p:nvSpPr>
          <p:cNvPr id="6" name="TextBox 6"/>
          <p:cNvSpPr txBox="1"/>
          <p:nvPr/>
        </p:nvSpPr>
        <p:spPr>
          <a:xfrm>
            <a:off x="1028700" y="9610567"/>
            <a:ext cx="2882524" cy="273685"/>
          </a:xfrm>
          <a:prstGeom prst="rect">
            <a:avLst/>
          </a:prstGeom>
        </p:spPr>
        <p:txBody>
          <a:bodyPr lIns="0" tIns="0" rIns="0" bIns="0" rtlCol="0" anchor="t">
            <a:spAutoFit/>
          </a:bodyPr>
          <a:lstStyle/>
          <a:p>
            <a:pPr marL="0" lvl="0" indent="0" algn="l">
              <a:lnSpc>
                <a:spcPts val="2210"/>
              </a:lnSpc>
              <a:spcBef>
                <a:spcPct val="0"/>
              </a:spcBef>
            </a:pPr>
            <a:r>
              <a:rPr lang="en-US" sz="1700" u="sng">
                <a:solidFill>
                  <a:srgbClr val="E5E5E5"/>
                </a:solidFill>
                <a:latin typeface="Montserrat Classic" panose="00000500000000000000"/>
              </a:rPr>
              <a:t>Back to Agenda</a:t>
            </a:r>
          </a:p>
        </p:txBody>
      </p:sp>
      <p:grpSp>
        <p:nvGrpSpPr>
          <p:cNvPr id="8" name="Group 8"/>
          <p:cNvGrpSpPr/>
          <p:nvPr/>
        </p:nvGrpSpPr>
        <p:grpSpPr>
          <a:xfrm>
            <a:off x="2744327" y="923201"/>
            <a:ext cx="12983703" cy="8440599"/>
            <a:chOff x="0" y="0"/>
            <a:chExt cx="17311604" cy="11254132"/>
          </a:xfrm>
        </p:grpSpPr>
        <p:sp>
          <p:nvSpPr>
            <p:cNvPr id="9" name="TextBox 9"/>
            <p:cNvSpPr txBox="1"/>
            <p:nvPr/>
          </p:nvSpPr>
          <p:spPr>
            <a:xfrm>
              <a:off x="0" y="2916029"/>
              <a:ext cx="17311604" cy="8338103"/>
            </a:xfrm>
            <a:prstGeom prst="rect">
              <a:avLst/>
            </a:prstGeom>
          </p:spPr>
          <p:txBody>
            <a:bodyPr lIns="0" tIns="0" rIns="0" bIns="0" rtlCol="0" anchor="t">
              <a:spAutoFit/>
            </a:bodyPr>
            <a:lstStyle/>
            <a:p>
              <a:pPr>
                <a:lnSpc>
                  <a:spcPts val="4570"/>
                </a:lnSpc>
              </a:pPr>
              <a:r>
                <a:rPr lang="en-US" sz="3265">
                  <a:solidFill>
                    <a:srgbClr val="1B4444"/>
                  </a:solidFill>
                  <a:latin typeface="Montserrat Classic" panose="00000500000000000000"/>
                </a:rPr>
                <a:t>There are 14 layers which are added sequentially to the model.</a:t>
              </a:r>
            </a:p>
            <a:p>
              <a:pPr marL="704850" lvl="1" indent="-352425">
                <a:lnSpc>
                  <a:spcPts val="4570"/>
                </a:lnSpc>
                <a:buFont typeface="Arial" panose="020B0604020202020204"/>
                <a:buChar char="•"/>
              </a:pPr>
              <a:r>
                <a:rPr lang="en-US" sz="3265">
                  <a:solidFill>
                    <a:srgbClr val="1B4444"/>
                  </a:solidFill>
                  <a:latin typeface="Montserrat Classic" panose="00000500000000000000"/>
                </a:rPr>
                <a:t>Rescaling layer </a:t>
              </a:r>
            </a:p>
            <a:p>
              <a:pPr marL="704850" lvl="1" indent="-352425">
                <a:lnSpc>
                  <a:spcPts val="4570"/>
                </a:lnSpc>
                <a:buFont typeface="Arial" panose="020B0604020202020204"/>
                <a:buChar char="•"/>
              </a:pPr>
              <a:r>
                <a:rPr lang="en-US" sz="3265">
                  <a:solidFill>
                    <a:srgbClr val="1B4444"/>
                  </a:solidFill>
                  <a:latin typeface="Montserrat Classic" panose="00000500000000000000"/>
                </a:rPr>
                <a:t> Random zoom layer</a:t>
              </a:r>
            </a:p>
            <a:p>
              <a:pPr marL="704850" lvl="1" indent="-352425">
                <a:lnSpc>
                  <a:spcPts val="4570"/>
                </a:lnSpc>
                <a:buFont typeface="Arial" panose="020B0604020202020204"/>
                <a:buChar char="•"/>
              </a:pPr>
              <a:r>
                <a:rPr lang="en-US" sz="3265">
                  <a:solidFill>
                    <a:srgbClr val="1B4444"/>
                  </a:solidFill>
                  <a:latin typeface="Montserrat Classic" panose="00000500000000000000"/>
                </a:rPr>
                <a:t> Random rotation layer</a:t>
              </a:r>
            </a:p>
            <a:p>
              <a:pPr marL="704850" lvl="1" indent="-352425">
                <a:lnSpc>
                  <a:spcPts val="4570"/>
                </a:lnSpc>
                <a:buFont typeface="Arial" panose="020B0604020202020204"/>
                <a:buChar char="•"/>
              </a:pPr>
              <a:r>
                <a:rPr lang="en-US" sz="3265">
                  <a:solidFill>
                    <a:srgbClr val="1B4444"/>
                  </a:solidFill>
                  <a:latin typeface="Montserrat Classic" panose="00000500000000000000"/>
                </a:rPr>
                <a:t> Two Conv2D layer</a:t>
              </a:r>
            </a:p>
            <a:p>
              <a:pPr marL="704850" lvl="1" indent="-352425">
                <a:lnSpc>
                  <a:spcPts val="4570"/>
                </a:lnSpc>
                <a:buFont typeface="Arial" panose="020B0604020202020204"/>
                <a:buChar char="•"/>
              </a:pPr>
              <a:r>
                <a:rPr lang="en-US" sz="3265">
                  <a:solidFill>
                    <a:srgbClr val="1B4444"/>
                  </a:solidFill>
                  <a:latin typeface="Montserrat Classic" panose="00000500000000000000"/>
                </a:rPr>
                <a:t> Two MaxPooling2D layer</a:t>
              </a:r>
            </a:p>
            <a:p>
              <a:pPr marL="704850" lvl="1" indent="-352425">
                <a:lnSpc>
                  <a:spcPts val="4570"/>
                </a:lnSpc>
                <a:buFont typeface="Arial" panose="020B0604020202020204"/>
                <a:buChar char="•"/>
              </a:pPr>
              <a:r>
                <a:rPr lang="en-US" sz="3265">
                  <a:solidFill>
                    <a:srgbClr val="1B4444"/>
                  </a:solidFill>
                  <a:latin typeface="Montserrat Classic" panose="00000500000000000000"/>
                </a:rPr>
                <a:t> Batch Normalization layer</a:t>
              </a:r>
            </a:p>
            <a:p>
              <a:pPr marL="704850" lvl="1" indent="-352425">
                <a:lnSpc>
                  <a:spcPts val="4570"/>
                </a:lnSpc>
                <a:buFont typeface="Arial" panose="020B0604020202020204"/>
                <a:buChar char="•"/>
              </a:pPr>
              <a:r>
                <a:rPr lang="en-US" sz="3265">
                  <a:solidFill>
                    <a:srgbClr val="1B4444"/>
                  </a:solidFill>
                  <a:latin typeface="Montserrat Classic" panose="00000500000000000000"/>
                </a:rPr>
                <a:t>Three Dropout layers</a:t>
              </a:r>
            </a:p>
            <a:p>
              <a:pPr marL="704850" lvl="1" indent="-352425">
                <a:lnSpc>
                  <a:spcPts val="4570"/>
                </a:lnSpc>
                <a:buFont typeface="Arial" panose="020B0604020202020204"/>
                <a:buChar char="•"/>
              </a:pPr>
              <a:r>
                <a:rPr lang="en-US" sz="3265">
                  <a:solidFill>
                    <a:srgbClr val="1B4444"/>
                  </a:solidFill>
                  <a:latin typeface="Montserrat Classic" panose="00000500000000000000"/>
                </a:rPr>
                <a:t> Flatten layer</a:t>
              </a:r>
            </a:p>
            <a:p>
              <a:pPr marL="704850" lvl="1" indent="-352425">
                <a:lnSpc>
                  <a:spcPts val="4570"/>
                </a:lnSpc>
                <a:buFont typeface="Arial" panose="020B0604020202020204"/>
                <a:buChar char="•"/>
              </a:pPr>
              <a:r>
                <a:rPr lang="en-US" sz="3265">
                  <a:solidFill>
                    <a:srgbClr val="1B4444"/>
                  </a:solidFill>
                  <a:latin typeface="Montserrat Classic" panose="00000500000000000000"/>
                </a:rPr>
                <a:t> Two Dense layer</a:t>
              </a:r>
            </a:p>
            <a:p>
              <a:pPr algn="l">
                <a:lnSpc>
                  <a:spcPts val="4570"/>
                </a:lnSpc>
              </a:pPr>
              <a:endParaRPr/>
            </a:p>
          </p:txBody>
        </p:sp>
        <p:sp>
          <p:nvSpPr>
            <p:cNvPr id="10" name="TextBox 10"/>
            <p:cNvSpPr txBox="1"/>
            <p:nvPr/>
          </p:nvSpPr>
          <p:spPr>
            <a:xfrm>
              <a:off x="0" y="95250"/>
              <a:ext cx="17311604" cy="1892491"/>
            </a:xfrm>
            <a:prstGeom prst="rect">
              <a:avLst/>
            </a:prstGeom>
          </p:spPr>
          <p:txBody>
            <a:bodyPr lIns="0" tIns="0" rIns="0" bIns="0" rtlCol="0" anchor="t">
              <a:spAutoFit/>
            </a:bodyPr>
            <a:lstStyle/>
            <a:p>
              <a:pPr marL="0" lvl="0" indent="0" algn="l">
                <a:lnSpc>
                  <a:spcPts val="10790"/>
                </a:lnSpc>
                <a:spcBef>
                  <a:spcPct val="0"/>
                </a:spcBef>
              </a:pPr>
              <a:r>
                <a:rPr lang="en-US" sz="9805">
                  <a:solidFill>
                    <a:srgbClr val="1B4444"/>
                  </a:solidFill>
                  <a:latin typeface="Montserrat Classic Bold" panose="00000800000000000000"/>
                </a:rPr>
                <a:t>ARCHITECTURE</a:t>
              </a:r>
            </a:p>
          </p:txBody>
        </p:sp>
      </p:grpSp>
    </p:spTree>
  </p:cSld>
  <p:clrMapOvr>
    <a:masterClrMapping/>
  </p:clrMapOvr>
  <p:transition spd="med">
    <p:wheel spokes="8"/>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B444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cstate="print">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rcRect/>
          <a:stretch>
            <a:fillRect/>
          </a:stretch>
        </p:blipFill>
        <p:spPr>
          <a:xfrm>
            <a:off x="-5414685" y="-4612610"/>
            <a:ext cx="12103097" cy="10470485"/>
          </a:xfrm>
          <a:prstGeom prst="rect">
            <a:avLst/>
          </a:prstGeom>
        </p:spPr>
      </p:pic>
      <p:pic>
        <p:nvPicPr>
          <p:cNvPr id="3" name="Picture 3"/>
          <p:cNvPicPr>
            <a:picLocks noChangeAspect="1"/>
          </p:cNvPicPr>
          <p:nvPr/>
        </p:nvPicPr>
        <p:blipFill>
          <a:blip r:embed="rId4" cstate="print">
            <a:extLst>
              <a:ext uri="{28A0092B-C50C-407E-A947-70E740481C1C}">
                <a14:useLocalDpi xmlns="" xmlns:a14="http://schemas.microsoft.com/office/drawing/2010/main" val="0"/>
              </a:ext>
              <a:ext uri="{96DAC541-7B7A-43D3-8B79-37D633B846F1}">
                <asvg:svgBlip xmlns="" xmlns:asvg="http://schemas.microsoft.com/office/drawing/2016/SVG/main" r:embed="rId5"/>
              </a:ext>
            </a:extLst>
          </a:blip>
          <a:srcRect/>
          <a:stretch>
            <a:fillRect/>
          </a:stretch>
        </p:blipFill>
        <p:spPr>
          <a:xfrm>
            <a:off x="16166059" y="1028700"/>
            <a:ext cx="1093241" cy="946150"/>
          </a:xfrm>
          <a:prstGeom prst="rect">
            <a:avLst/>
          </a:prstGeom>
        </p:spPr>
      </p:pic>
      <p:pic>
        <p:nvPicPr>
          <p:cNvPr id="4" name="Picture 4"/>
          <p:cNvPicPr>
            <a:picLocks noChangeAspect="1"/>
          </p:cNvPicPr>
          <p:nvPr/>
        </p:nvPicPr>
        <p:blipFill>
          <a:blip r:embed="rId6" cstate="print"/>
          <a:srcRect t="1531" b="1531"/>
          <a:stretch>
            <a:fillRect/>
          </a:stretch>
        </p:blipFill>
        <p:spPr>
          <a:xfrm>
            <a:off x="5029200" y="3314700"/>
            <a:ext cx="12827775" cy="6207357"/>
          </a:xfrm>
          <a:prstGeom prst="rect">
            <a:avLst/>
          </a:prstGeom>
        </p:spPr>
      </p:pic>
      <p:sp>
        <p:nvSpPr>
          <p:cNvPr id="5" name="TextBox 5"/>
          <p:cNvSpPr txBox="1"/>
          <p:nvPr/>
        </p:nvSpPr>
        <p:spPr>
          <a:xfrm>
            <a:off x="250031" y="1076325"/>
            <a:ext cx="6688412" cy="784225"/>
          </a:xfrm>
          <a:prstGeom prst="rect">
            <a:avLst/>
          </a:prstGeom>
        </p:spPr>
        <p:txBody>
          <a:bodyPr lIns="0" tIns="0" rIns="0" bIns="0" rtlCol="0" anchor="t">
            <a:spAutoFit/>
          </a:bodyPr>
          <a:lstStyle/>
          <a:p>
            <a:pPr marL="0" lvl="0" indent="0" algn="l">
              <a:lnSpc>
                <a:spcPts val="6050"/>
              </a:lnSpc>
              <a:spcBef>
                <a:spcPct val="0"/>
              </a:spcBef>
            </a:pPr>
            <a:r>
              <a:rPr lang="en-US" sz="5500">
                <a:solidFill>
                  <a:srgbClr val="E5E5E5"/>
                </a:solidFill>
                <a:latin typeface="Montserrat Classic Bold" panose="00000800000000000000"/>
              </a:rPr>
              <a:t>ARCHITECTURE</a:t>
            </a:r>
          </a:p>
        </p:txBody>
      </p:sp>
    </p:spTree>
  </p:cSld>
  <p:clrMapOvr>
    <a:masterClrMapping/>
  </p:clrMapOvr>
  <p:transition spd="med">
    <p:blinds/>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TotalTime>
  <Words>986</Words>
  <Application>Microsoft Office PowerPoint</Application>
  <PresentationFormat>Custom</PresentationFormat>
  <Paragraphs>149</Paragraphs>
  <Slides>24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Montserrat Classic Bold</vt:lpstr>
      <vt:lpstr>Calibri</vt:lpstr>
      <vt:lpstr>Montserrat Semi-Bold</vt:lpstr>
      <vt:lpstr>Montserrat Classic</vt:lpstr>
      <vt:lpstr>Arimo</vt:lpstr>
      <vt:lpstr>Century Gothic</vt:lpstr>
      <vt:lpstr>Times New Roman</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Literature Review 1 </vt:lpstr>
      <vt:lpstr>Slide 23</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Proposal Business Presentation in Dark Green Orange Geometric Style</dc:title>
  <dc:creator>user</dc:creator>
  <cp:lastModifiedBy>user</cp:lastModifiedBy>
  <cp:revision>10</cp:revision>
  <dcterms:created xsi:type="dcterms:W3CDTF">2006-08-16T00:00:00Z</dcterms:created>
  <dcterms:modified xsi:type="dcterms:W3CDTF">2023-05-04T09:25:45Z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25113F3A35D34C85A1241E60D15AA3D8</vt:lpwstr>
  </property>
  <property fmtid="{D5CDD505-2E9C-101B-9397-08002B2CF9AE}" pid="3" name="KSOProductBuildVer">
    <vt:lpwstr>1033-11.2.0.11219</vt:lpwstr>
  </property>
</Properties>
</file>