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6C0F-F9BD-44BD-A724-CECCF9CA5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99784-5A9C-42D7-BA31-981B8BCE9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F1205-61B3-4944-9C57-733814742884}"/>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BE1AE0C1-92E7-4EAC-906B-B8E258257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3FBE3-722D-43AC-8ECC-679C7F6FF409}"/>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5472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0DC4-8102-4C35-84A4-1707181E5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6F19C-2A06-47C9-B955-64C83BDEE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5486D-BAA6-4E44-A0E1-B864355A55A3}"/>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0C0F38E1-8A16-43BE-A894-CE104CEE6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AE173-3B76-4D9E-A6B6-662D65E0FCCE}"/>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53879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F10BA7-3E86-4D37-A504-AD059E273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DB81A0-EC05-4342-AF9C-7226CCB35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D58BB-D4F7-4C3D-914A-1311CF1AA256}"/>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806FAC2E-1837-4E89-A2E5-2B287236A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69CB9-9964-4A16-8959-12819E82D72E}"/>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46153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754E-9E2D-4E73-98AD-07E334E46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FE000-AC3D-4B0B-A04F-46138D436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17AB-C94A-4ECB-9CCF-A916560B9CE9}"/>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42A16488-5F94-4D3D-9607-1E6200B36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FE48A-B942-4B0E-B690-7E81A1B7A74C}"/>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200528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8416-0541-4B77-BC3C-0DB7D29CF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DE75AD-8616-45F4-A671-D1D5185EB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280B4-A471-4F04-BACA-5A645EBEAB32}"/>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AF593717-F487-4B07-9EBF-A5D2AD646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8E8EC-96BE-4A59-A8D0-EFDF4E26845B}"/>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75317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48E7-BAC5-4783-A123-D1B607301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72AB1-C8DF-4648-AE4B-1D37F6B18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82988-279C-440F-A393-2A254DBEF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07D6F6-623F-42A2-AE7D-E5F50EA6BE0D}"/>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6" name="Footer Placeholder 5">
            <a:extLst>
              <a:ext uri="{FF2B5EF4-FFF2-40B4-BE49-F238E27FC236}">
                <a16:creationId xmlns:a16="http://schemas.microsoft.com/office/drawing/2014/main" id="{9680C4B4-B541-4DF9-A89F-DADECD03F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3E343-82AE-489C-83D2-C3E9F390C886}"/>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377844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743E-9403-45B3-AB49-A93BCA48CE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47AB37-4925-4E1D-8087-7992DF5B3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41861-56C2-4985-A69F-09AB27F98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D90CF-9C97-4B0D-9057-909354A37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42BE95-6906-4D0E-AEE6-DFC5E3357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D943F3-DE99-4BD8-A219-D0061175916F}"/>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8" name="Footer Placeholder 7">
            <a:extLst>
              <a:ext uri="{FF2B5EF4-FFF2-40B4-BE49-F238E27FC236}">
                <a16:creationId xmlns:a16="http://schemas.microsoft.com/office/drawing/2014/main" id="{C100DA9B-3382-4D18-8381-2257F9E95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18FAA9-EFA2-4F56-8946-A3AACC513D77}"/>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286301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5FEE-3ACC-465E-BC62-7BBF0F33C4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7EDFE-6912-4ACE-83CE-B3D89ECF3478}"/>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4" name="Footer Placeholder 3">
            <a:extLst>
              <a:ext uri="{FF2B5EF4-FFF2-40B4-BE49-F238E27FC236}">
                <a16:creationId xmlns:a16="http://schemas.microsoft.com/office/drawing/2014/main" id="{F800538F-2A05-4558-B300-0D6EB163A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4B16C4-B0BF-43B5-9A3A-51F10B6607A6}"/>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62450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18C73-F400-4512-ADA8-735CEFC355BC}"/>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3" name="Footer Placeholder 2">
            <a:extLst>
              <a:ext uri="{FF2B5EF4-FFF2-40B4-BE49-F238E27FC236}">
                <a16:creationId xmlns:a16="http://schemas.microsoft.com/office/drawing/2014/main" id="{7ADFA422-4A1D-400E-8871-11F9371C6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B03C2-3E39-4450-813B-9664F439A519}"/>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26202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4657-2551-41B1-AF7E-C422274E7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E97519-3758-4A00-BF13-27DA0A417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CFEA0-1662-46E6-AF7C-B8DFBF83A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F7E94-C062-4783-830A-150E658CEBA1}"/>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6" name="Footer Placeholder 5">
            <a:extLst>
              <a:ext uri="{FF2B5EF4-FFF2-40B4-BE49-F238E27FC236}">
                <a16:creationId xmlns:a16="http://schemas.microsoft.com/office/drawing/2014/main" id="{9A0CEEE8-1706-4DBA-A251-78876BE53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2A97E-FEE4-448F-9D92-67728EA444AB}"/>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62874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6E63-CA17-4EA2-88DC-1E697EDE7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6D0CBF-E4C5-4215-9A60-C6EF9AC0F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EC764-C980-4BEE-93A4-A8FD749F1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AF997-4396-4488-997C-C57816D40869}"/>
              </a:ext>
            </a:extLst>
          </p:cNvPr>
          <p:cNvSpPr>
            <a:spLocks noGrp="1"/>
          </p:cNvSpPr>
          <p:nvPr>
            <p:ph type="dt" sz="half" idx="10"/>
          </p:nvPr>
        </p:nvSpPr>
        <p:spPr/>
        <p:txBody>
          <a:bodyPr/>
          <a:lstStyle/>
          <a:p>
            <a:fld id="{D7E564A2-E7A4-4775-89D8-F349D0AD085C}" type="datetimeFigureOut">
              <a:rPr lang="en-US" smtClean="0"/>
              <a:t>12/13/2021</a:t>
            </a:fld>
            <a:endParaRPr lang="en-US"/>
          </a:p>
        </p:txBody>
      </p:sp>
      <p:sp>
        <p:nvSpPr>
          <p:cNvPr id="6" name="Footer Placeholder 5">
            <a:extLst>
              <a:ext uri="{FF2B5EF4-FFF2-40B4-BE49-F238E27FC236}">
                <a16:creationId xmlns:a16="http://schemas.microsoft.com/office/drawing/2014/main" id="{FCAB33BB-4367-462A-9E3D-FDF5BDA2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B8FC3-BA1B-4B3B-AC20-5B269A66991F}"/>
              </a:ext>
            </a:extLst>
          </p:cNvPr>
          <p:cNvSpPr>
            <a:spLocks noGrp="1"/>
          </p:cNvSpPr>
          <p:nvPr>
            <p:ph type="sldNum" sz="quarter" idx="12"/>
          </p:nvPr>
        </p:nvSpPr>
        <p:spPr/>
        <p:txBody>
          <a:bodyPr/>
          <a:lstStyle/>
          <a:p>
            <a:fld id="{A713E8D2-9B50-46F9-94F2-ADECBBE1273E}" type="slidenum">
              <a:rPr lang="en-US" smtClean="0"/>
              <a:t>‹#›</a:t>
            </a:fld>
            <a:endParaRPr lang="en-US"/>
          </a:p>
        </p:txBody>
      </p:sp>
    </p:spTree>
    <p:extLst>
      <p:ext uri="{BB962C8B-B14F-4D97-AF65-F5344CB8AC3E}">
        <p14:creationId xmlns:p14="http://schemas.microsoft.com/office/powerpoint/2010/main" val="187128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5D00D-F9FC-4D0F-81E1-F6CBDE822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CED97-0E60-4938-A454-700978926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63DD0-07FC-45BD-A73B-C721881CC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564A2-E7A4-4775-89D8-F349D0AD085C}" type="datetimeFigureOut">
              <a:rPr lang="en-US" smtClean="0"/>
              <a:t>12/13/2021</a:t>
            </a:fld>
            <a:endParaRPr lang="en-US"/>
          </a:p>
        </p:txBody>
      </p:sp>
      <p:sp>
        <p:nvSpPr>
          <p:cNvPr id="5" name="Footer Placeholder 4">
            <a:extLst>
              <a:ext uri="{FF2B5EF4-FFF2-40B4-BE49-F238E27FC236}">
                <a16:creationId xmlns:a16="http://schemas.microsoft.com/office/drawing/2014/main" id="{A3D063A0-8757-49E7-A283-9EC3F5978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FE8C6-9FEF-4580-9E76-214EC630D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3E8D2-9B50-46F9-94F2-ADECBBE1273E}" type="slidenum">
              <a:rPr lang="en-US" smtClean="0"/>
              <a:t>‹#›</a:t>
            </a:fld>
            <a:endParaRPr lang="en-US"/>
          </a:p>
        </p:txBody>
      </p:sp>
    </p:spTree>
    <p:extLst>
      <p:ext uri="{BB962C8B-B14F-4D97-AF65-F5344CB8AC3E}">
        <p14:creationId xmlns:p14="http://schemas.microsoft.com/office/powerpoint/2010/main" val="394751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D660CB-EF5B-477A-8A9F-59362C22DC2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164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85005-1978-4A3B-95D2-614BC64A77C9}"/>
              </a:ext>
            </a:extLst>
          </p:cNvPr>
          <p:cNvPicPr>
            <a:picLocks noChangeAspect="1"/>
          </p:cNvPicPr>
          <p:nvPr/>
        </p:nvPicPr>
        <p:blipFill>
          <a:blip r:embed="rId2"/>
          <a:stretch>
            <a:fillRect/>
          </a:stretch>
        </p:blipFill>
        <p:spPr>
          <a:xfrm>
            <a:off x="433754" y="351692"/>
            <a:ext cx="3306974" cy="2260200"/>
          </a:xfrm>
          <a:prstGeom prst="rect">
            <a:avLst/>
          </a:prstGeom>
        </p:spPr>
      </p:pic>
      <p:sp>
        <p:nvSpPr>
          <p:cNvPr id="2" name="TextBox 1">
            <a:extLst>
              <a:ext uri="{FF2B5EF4-FFF2-40B4-BE49-F238E27FC236}">
                <a16:creationId xmlns:a16="http://schemas.microsoft.com/office/drawing/2014/main" id="{BB484EB4-1312-4534-8435-FF3A84DD989B}"/>
              </a:ext>
            </a:extLst>
          </p:cNvPr>
          <p:cNvSpPr txBox="1"/>
          <p:nvPr/>
        </p:nvSpPr>
        <p:spPr>
          <a:xfrm>
            <a:off x="351691" y="2757058"/>
            <a:ext cx="3634156" cy="1600438"/>
          </a:xfrm>
          <a:prstGeom prst="rect">
            <a:avLst/>
          </a:prstGeom>
          <a:noFill/>
        </p:spPr>
        <p:txBody>
          <a:bodyPr wrap="square" rtlCol="0">
            <a:spAutoFit/>
          </a:bodyPr>
          <a:lstStyle/>
          <a:p>
            <a:pPr algn="just"/>
            <a:r>
              <a:rPr lang="en-US" sz="1400" dirty="0"/>
              <a:t>Ernst Handel is the top purchasing customer with $35,631 purchases. He was followed by Mare </a:t>
            </a:r>
            <a:r>
              <a:rPr lang="en-US" sz="1400" dirty="0" err="1"/>
              <a:t>Paillarde</a:t>
            </a:r>
            <a:r>
              <a:rPr lang="en-US" sz="1400" dirty="0"/>
              <a:t> at $23,362 and Save a lot markets at $22,500. The average purchase stood at $5,222.</a:t>
            </a:r>
          </a:p>
          <a:p>
            <a:pPr algn="just"/>
            <a:r>
              <a:rPr lang="en-US" sz="1400" dirty="0"/>
              <a:t>The total purchase was $386,424 across all products by 74 customers. </a:t>
            </a:r>
          </a:p>
        </p:txBody>
      </p:sp>
      <p:pic>
        <p:nvPicPr>
          <p:cNvPr id="4" name="Picture 3">
            <a:extLst>
              <a:ext uri="{FF2B5EF4-FFF2-40B4-BE49-F238E27FC236}">
                <a16:creationId xmlns:a16="http://schemas.microsoft.com/office/drawing/2014/main" id="{126AD2D2-57DE-46BB-9B45-BCF37BD34D28}"/>
              </a:ext>
            </a:extLst>
          </p:cNvPr>
          <p:cNvPicPr>
            <a:picLocks noChangeAspect="1"/>
          </p:cNvPicPr>
          <p:nvPr/>
        </p:nvPicPr>
        <p:blipFill>
          <a:blip r:embed="rId3"/>
          <a:stretch>
            <a:fillRect/>
          </a:stretch>
        </p:blipFill>
        <p:spPr>
          <a:xfrm>
            <a:off x="4442513" y="351692"/>
            <a:ext cx="3306974" cy="2260200"/>
          </a:xfrm>
          <a:prstGeom prst="rect">
            <a:avLst/>
          </a:prstGeom>
        </p:spPr>
      </p:pic>
      <p:pic>
        <p:nvPicPr>
          <p:cNvPr id="7" name="Picture 6">
            <a:extLst>
              <a:ext uri="{FF2B5EF4-FFF2-40B4-BE49-F238E27FC236}">
                <a16:creationId xmlns:a16="http://schemas.microsoft.com/office/drawing/2014/main" id="{B9416D2B-FF67-4B4C-A51E-5C8E3FC3838B}"/>
              </a:ext>
            </a:extLst>
          </p:cNvPr>
          <p:cNvPicPr>
            <a:picLocks noChangeAspect="1"/>
          </p:cNvPicPr>
          <p:nvPr/>
        </p:nvPicPr>
        <p:blipFill>
          <a:blip r:embed="rId4"/>
          <a:stretch>
            <a:fillRect/>
          </a:stretch>
        </p:blipFill>
        <p:spPr>
          <a:xfrm>
            <a:off x="8451273" y="351692"/>
            <a:ext cx="3306973" cy="2260200"/>
          </a:xfrm>
          <a:prstGeom prst="rect">
            <a:avLst/>
          </a:prstGeom>
        </p:spPr>
      </p:pic>
      <p:sp>
        <p:nvSpPr>
          <p:cNvPr id="8" name="TextBox 7">
            <a:extLst>
              <a:ext uri="{FF2B5EF4-FFF2-40B4-BE49-F238E27FC236}">
                <a16:creationId xmlns:a16="http://schemas.microsoft.com/office/drawing/2014/main" id="{2051A81E-FBC3-4E24-8837-725A1D652A55}"/>
              </a:ext>
            </a:extLst>
          </p:cNvPr>
          <p:cNvSpPr txBox="1"/>
          <p:nvPr/>
        </p:nvSpPr>
        <p:spPr>
          <a:xfrm>
            <a:off x="4319686" y="2757056"/>
            <a:ext cx="3634156" cy="1600438"/>
          </a:xfrm>
          <a:prstGeom prst="rect">
            <a:avLst/>
          </a:prstGeom>
          <a:noFill/>
        </p:spPr>
        <p:txBody>
          <a:bodyPr wrap="square" rtlCol="0">
            <a:spAutoFit/>
          </a:bodyPr>
          <a:lstStyle/>
          <a:p>
            <a:pPr algn="just"/>
            <a:r>
              <a:rPr lang="en-US" sz="1400" dirty="0"/>
              <a:t>Ernst Handel again came top in terms of total number of quantities purchased, with 1418 counts of orders. He was followed this time by Quick stop at 839 and Save a lot market at 775. the total number of orders was 12,743 for the e dataset and the top 10 customers accounted for 43 percent of total orders.</a:t>
            </a:r>
          </a:p>
        </p:txBody>
      </p:sp>
      <p:sp>
        <p:nvSpPr>
          <p:cNvPr id="9" name="TextBox 8">
            <a:extLst>
              <a:ext uri="{FF2B5EF4-FFF2-40B4-BE49-F238E27FC236}">
                <a16:creationId xmlns:a16="http://schemas.microsoft.com/office/drawing/2014/main" id="{24E57BE6-7D5D-472F-8C55-0449A7F0E500}"/>
              </a:ext>
            </a:extLst>
          </p:cNvPr>
          <p:cNvSpPr txBox="1"/>
          <p:nvPr/>
        </p:nvSpPr>
        <p:spPr>
          <a:xfrm>
            <a:off x="8287681" y="2757057"/>
            <a:ext cx="3634156" cy="1384995"/>
          </a:xfrm>
          <a:prstGeom prst="rect">
            <a:avLst/>
          </a:prstGeom>
          <a:noFill/>
        </p:spPr>
        <p:txBody>
          <a:bodyPr wrap="square" rtlCol="0">
            <a:spAutoFit/>
          </a:bodyPr>
          <a:lstStyle/>
          <a:p>
            <a:pPr algn="just"/>
            <a:r>
              <a:rPr lang="en-US" sz="1400" dirty="0"/>
              <a:t>Cate de </a:t>
            </a:r>
            <a:r>
              <a:rPr lang="en-US" sz="1400" dirty="0" err="1"/>
              <a:t>blaye</a:t>
            </a:r>
            <a:r>
              <a:rPr lang="en-US" sz="1400" dirty="0"/>
              <a:t> is the top product in the product pipeline, with a total of $63,976 product sales, accounting for 34.27 percent of overall product sales. The next was ThÃ¼ringer </a:t>
            </a:r>
            <a:r>
              <a:rPr lang="en-US" sz="1400" dirty="0" err="1"/>
              <a:t>Rostbratwurst</a:t>
            </a:r>
            <a:endParaRPr lang="en-US" sz="1400" dirty="0"/>
          </a:p>
          <a:p>
            <a:pPr algn="just"/>
            <a:r>
              <a:rPr lang="en-US" sz="1400" dirty="0"/>
              <a:t>With $20, 796 sales, making up 11 percent of total product sales. </a:t>
            </a:r>
          </a:p>
        </p:txBody>
      </p:sp>
      <p:sp>
        <p:nvSpPr>
          <p:cNvPr id="10" name="TextBox 9">
            <a:extLst>
              <a:ext uri="{FF2B5EF4-FFF2-40B4-BE49-F238E27FC236}">
                <a16:creationId xmlns:a16="http://schemas.microsoft.com/office/drawing/2014/main" id="{E5D05825-4341-4DAC-BAC8-7183774D4685}"/>
              </a:ext>
            </a:extLst>
          </p:cNvPr>
          <p:cNvSpPr txBox="1"/>
          <p:nvPr/>
        </p:nvSpPr>
        <p:spPr>
          <a:xfrm>
            <a:off x="433754" y="4712677"/>
            <a:ext cx="11324492" cy="1323439"/>
          </a:xfrm>
          <a:prstGeom prst="rect">
            <a:avLst/>
          </a:prstGeom>
          <a:noFill/>
        </p:spPr>
        <p:txBody>
          <a:bodyPr wrap="square" rtlCol="0">
            <a:spAutoFit/>
          </a:bodyPr>
          <a:lstStyle/>
          <a:p>
            <a:r>
              <a:rPr lang="en-US" sz="1600" b="1" dirty="0"/>
              <a:t>Recommendations </a:t>
            </a:r>
          </a:p>
          <a:p>
            <a:pPr marL="285750" indent="-285750">
              <a:buFont typeface="Arial" panose="020B0604020202020204" pitchFamily="34" charset="0"/>
              <a:buChar char="•"/>
            </a:pPr>
            <a:r>
              <a:rPr lang="en-US" sz="1600" dirty="0"/>
              <a:t>FMGC should consolidate their efforts in USA and Germany as the continent hosts their largest market</a:t>
            </a:r>
          </a:p>
          <a:p>
            <a:pPr marL="285750" indent="-285750">
              <a:buFont typeface="Arial" panose="020B0604020202020204" pitchFamily="34" charset="0"/>
              <a:buChar char="•"/>
            </a:pPr>
            <a:r>
              <a:rPr lang="en-US" sz="1600" dirty="0"/>
              <a:t>There is a significant gap between the most performing employee and the rest of the top performing employees, an insight on what makes Margaret Peacock successful can help scale up the productivity of the rest of the employees.</a:t>
            </a:r>
          </a:p>
          <a:p>
            <a:pPr marL="285750" indent="-285750">
              <a:buFont typeface="Arial" panose="020B0604020202020204" pitchFamily="34" charset="0"/>
              <a:buChar char="•"/>
            </a:pPr>
            <a:r>
              <a:rPr lang="en-US" sz="1600" dirty="0"/>
              <a:t>Product advertisement should be targeted towards Cate de </a:t>
            </a:r>
            <a:r>
              <a:rPr lang="en-US" sz="1600" dirty="0" err="1"/>
              <a:t>blaye</a:t>
            </a:r>
            <a:r>
              <a:rPr lang="en-US" sz="1600" dirty="0"/>
              <a:t>, ThÃ¼ringer </a:t>
            </a:r>
            <a:r>
              <a:rPr lang="en-US" sz="1600" dirty="0" err="1"/>
              <a:t>Rostbratwurst</a:t>
            </a:r>
            <a:r>
              <a:rPr lang="en-US" sz="1600" dirty="0"/>
              <a:t>, and Raclette </a:t>
            </a:r>
            <a:r>
              <a:rPr lang="en-US" sz="1600" dirty="0" err="1"/>
              <a:t>Courdavault</a:t>
            </a:r>
            <a:r>
              <a:rPr lang="en-US" sz="1600" dirty="0"/>
              <a:t>.</a:t>
            </a:r>
          </a:p>
        </p:txBody>
      </p:sp>
    </p:spTree>
    <p:extLst>
      <p:ext uri="{BB962C8B-B14F-4D97-AF65-F5344CB8AC3E}">
        <p14:creationId xmlns:p14="http://schemas.microsoft.com/office/powerpoint/2010/main" val="238785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242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Abdulhaffiz Umar</dc:creator>
  <cp:lastModifiedBy>Abdulhaffiz Umar</cp:lastModifiedBy>
  <cp:revision>5</cp:revision>
  <dcterms:created xsi:type="dcterms:W3CDTF">2021-12-13T08:29:02Z</dcterms:created>
  <dcterms:modified xsi:type="dcterms:W3CDTF">2021-12-13T11:40:55Z</dcterms:modified>
</cp:coreProperties>
</file>