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60" r:id="rId2"/>
    <p:sldId id="256" r:id="rId3"/>
    <p:sldId id="257" r:id="rId4"/>
    <p:sldId id="258" r:id="rId5"/>
    <p:sldId id="259" r:id="rId6"/>
  </p:sldIdLst>
  <p:sldSz cx="9144000" cy="5143500" type="screen16x9"/>
  <p:notesSz cx="6858000" cy="9144000"/>
  <p:embeddedFontLst>
    <p:embeddedFont>
      <p:font typeface="Franklin Gothic Book" panose="020B0503020102020204" pitchFamily="34" charset="0"/>
      <p:regular r:id="rId8"/>
      <p:italic r:id="rId9"/>
    </p:embeddedFont>
    <p:embeddedFont>
      <p:font typeface="Franklin Gothic Demi" panose="020B0703020102020204" pitchFamily="34" charset="0"/>
      <p:regular r:id="rId10"/>
      <p:italic r:id="rId11"/>
    </p:embeddedFont>
    <p:embeddedFont>
      <p:font typeface="Poppins" panose="00000500000000000000" pitchFamily="2" charset="0"/>
      <p:regular r:id="rId12"/>
      <p:bold r:id="rId13"/>
    </p:embeddedFont>
    <p:embeddedFont>
      <p:font typeface="Robo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F11"/>
    <a:srgbClr val="6D6A6A"/>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oleObject" Target="file:///E:\Users\FIZZ\Documents\@MOOC\@%20Udacity%20PDSP\Project\Ques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Users\FIZZ\Documents\@MOOC\@%20Udacity%20PDSP\Project\Ques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Users\FIZZ\Documents\@MOOC\@%20Udacity%20PDSP\Project\Ques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Users\FIZZ\Documents\@MOOC\@%20Udacity%20PDSP\Project\Question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[Questions.xlsx]Suggestion1!PivotTable1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latin typeface="Poppins" panose="00000500000000000000" pitchFamily="2" charset="0"/>
                <a:cs typeface="Poppins" panose="00000500000000000000" pitchFamily="2" charset="0"/>
              </a:rPr>
              <a:t>Movies</a:t>
            </a:r>
            <a:r>
              <a:rPr lang="en-US" sz="1200" b="1" baseline="0">
                <a:latin typeface="Poppins" panose="00000500000000000000" pitchFamily="2" charset="0"/>
                <a:cs typeface="Poppins" panose="00000500000000000000" pitchFamily="2" charset="0"/>
              </a:rPr>
              <a:t> Families are Watching</a:t>
            </a:r>
            <a:endParaRPr lang="en-US" sz="1200" b="1">
              <a:latin typeface="Poppins" panose="00000500000000000000" pitchFamily="2" charset="0"/>
              <a:cs typeface="Poppins" panose="00000500000000000000" pitchFamily="2"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6D6A6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6D6A6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6D6A6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0555555555555555E-2"/>
          <c:y val="0.13930555555555557"/>
          <c:w val="0.93313616285769163"/>
          <c:h val="0.75329505686789155"/>
        </c:manualLayout>
      </c:layout>
      <c:barChart>
        <c:barDir val="col"/>
        <c:grouping val="clustered"/>
        <c:varyColors val="0"/>
        <c:ser>
          <c:idx val="0"/>
          <c:order val="0"/>
          <c:tx>
            <c:strRef>
              <c:f>Suggestion1!$B$2</c:f>
              <c:strCache>
                <c:ptCount val="1"/>
                <c:pt idx="0">
                  <c:v>Total</c:v>
                </c:pt>
              </c:strCache>
            </c:strRef>
          </c:tx>
          <c:spPr>
            <a:solidFill>
              <a:srgbClr val="6D6A6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Suggestion1!$A$3:$A$9</c:f>
              <c:strCache>
                <c:ptCount val="6"/>
                <c:pt idx="0">
                  <c:v>Animation</c:v>
                </c:pt>
                <c:pt idx="1">
                  <c:v>Family</c:v>
                </c:pt>
                <c:pt idx="2">
                  <c:v>Children</c:v>
                </c:pt>
                <c:pt idx="3">
                  <c:v>Comedy</c:v>
                </c:pt>
                <c:pt idx="4">
                  <c:v>Classics</c:v>
                </c:pt>
                <c:pt idx="5">
                  <c:v>Music</c:v>
                </c:pt>
              </c:strCache>
            </c:strRef>
          </c:cat>
          <c:val>
            <c:numRef>
              <c:f>Suggestion1!$B$3:$B$9</c:f>
              <c:numCache>
                <c:formatCode>General</c:formatCode>
                <c:ptCount val="6"/>
                <c:pt idx="0">
                  <c:v>1166</c:v>
                </c:pt>
                <c:pt idx="1">
                  <c:v>1096</c:v>
                </c:pt>
                <c:pt idx="2">
                  <c:v>945</c:v>
                </c:pt>
                <c:pt idx="3">
                  <c:v>941</c:v>
                </c:pt>
                <c:pt idx="4">
                  <c:v>939</c:v>
                </c:pt>
                <c:pt idx="5">
                  <c:v>830</c:v>
                </c:pt>
              </c:numCache>
            </c:numRef>
          </c:val>
          <c:extLst>
            <c:ext xmlns:c16="http://schemas.microsoft.com/office/drawing/2014/chart" uri="{C3380CC4-5D6E-409C-BE32-E72D297353CC}">
              <c16:uniqueId val="{00000000-CDD9-4D7B-9E8B-1BAF7447BBE1}"/>
            </c:ext>
          </c:extLst>
        </c:ser>
        <c:dLbls>
          <c:showLegendKey val="0"/>
          <c:showVal val="0"/>
          <c:showCatName val="0"/>
          <c:showSerName val="0"/>
          <c:showPercent val="0"/>
          <c:showBubbleSize val="0"/>
        </c:dLbls>
        <c:gapWidth val="70"/>
        <c:overlap val="6"/>
        <c:axId val="554721608"/>
        <c:axId val="554715704"/>
      </c:barChart>
      <c:catAx>
        <c:axId val="554721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54715704"/>
        <c:crosses val="autoZero"/>
        <c:auto val="1"/>
        <c:lblAlgn val="ctr"/>
        <c:lblOffset val="100"/>
        <c:noMultiLvlLbl val="0"/>
      </c:catAx>
      <c:valAx>
        <c:axId val="554715704"/>
        <c:scaling>
          <c:orientation val="minMax"/>
        </c:scaling>
        <c:delete val="1"/>
        <c:axPos val="l"/>
        <c:majorGridlines>
          <c:spPr>
            <a:ln w="9525" cap="flat" cmpd="sng" algn="ctr">
              <a:solidFill>
                <a:schemeClr val="bg1">
                  <a:lumMod val="85000"/>
                  <a:alpha val="39000"/>
                </a:schemeClr>
              </a:solidFill>
              <a:round/>
            </a:ln>
            <a:effectLst/>
          </c:spPr>
        </c:majorGridlines>
        <c:numFmt formatCode="General" sourceLinked="1"/>
        <c:majorTickMark val="none"/>
        <c:minorTickMark val="none"/>
        <c:tickLblPos val="nextTo"/>
        <c:crossAx val="554721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[Questions.xlsx]Suggestion2!PivotTable2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latin typeface="Poppins" panose="00000500000000000000" pitchFamily="2" charset="0"/>
                <a:cs typeface="Poppins" panose="00000500000000000000" pitchFamily="2" charset="0"/>
              </a:rPr>
              <a:t>Store 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E66F1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6D6A6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E66F1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6D6A6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E66F1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6D6A6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0555555555555555E-2"/>
          <c:y val="0.19225631484060079"/>
          <c:w val="0.91334000109108771"/>
          <c:h val="0.63614329010603266"/>
        </c:manualLayout>
      </c:layout>
      <c:barChart>
        <c:barDir val="col"/>
        <c:grouping val="clustered"/>
        <c:varyColors val="0"/>
        <c:ser>
          <c:idx val="0"/>
          <c:order val="0"/>
          <c:tx>
            <c:strRef>
              <c:f>Suggestion2!$B$2:$B$3</c:f>
              <c:strCache>
                <c:ptCount val="1"/>
                <c:pt idx="0">
                  <c:v>Store 1</c:v>
                </c:pt>
              </c:strCache>
            </c:strRef>
          </c:tx>
          <c:spPr>
            <a:solidFill>
              <a:srgbClr val="E66F1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Suggestion2!$A$4:$A$6</c:f>
              <c:strCache>
                <c:ptCount val="2"/>
                <c:pt idx="0">
                  <c:v>2005</c:v>
                </c:pt>
                <c:pt idx="1">
                  <c:v>2006</c:v>
                </c:pt>
              </c:strCache>
            </c:strRef>
          </c:cat>
          <c:val>
            <c:numRef>
              <c:f>Suggestion2!$B$4:$B$6</c:f>
              <c:numCache>
                <c:formatCode>General</c:formatCode>
                <c:ptCount val="2"/>
                <c:pt idx="0">
                  <c:v>7955</c:v>
                </c:pt>
                <c:pt idx="1">
                  <c:v>85</c:v>
                </c:pt>
              </c:numCache>
            </c:numRef>
          </c:val>
          <c:extLst>
            <c:ext xmlns:c16="http://schemas.microsoft.com/office/drawing/2014/chart" uri="{C3380CC4-5D6E-409C-BE32-E72D297353CC}">
              <c16:uniqueId val="{00000000-938B-48C9-A8DA-5642B7B3AC19}"/>
            </c:ext>
          </c:extLst>
        </c:ser>
        <c:ser>
          <c:idx val="1"/>
          <c:order val="1"/>
          <c:tx>
            <c:strRef>
              <c:f>Suggestion2!$C$2:$C$3</c:f>
              <c:strCache>
                <c:ptCount val="1"/>
                <c:pt idx="0">
                  <c:v>Store 2</c:v>
                </c:pt>
              </c:strCache>
            </c:strRef>
          </c:tx>
          <c:spPr>
            <a:solidFill>
              <a:srgbClr val="6D6A6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Suggestion2!$A$4:$A$6</c:f>
              <c:strCache>
                <c:ptCount val="2"/>
                <c:pt idx="0">
                  <c:v>2005</c:v>
                </c:pt>
                <c:pt idx="1">
                  <c:v>2006</c:v>
                </c:pt>
              </c:strCache>
            </c:strRef>
          </c:cat>
          <c:val>
            <c:numRef>
              <c:f>Suggestion2!$C$4:$C$6</c:f>
              <c:numCache>
                <c:formatCode>General</c:formatCode>
                <c:ptCount val="2"/>
                <c:pt idx="0">
                  <c:v>7907</c:v>
                </c:pt>
                <c:pt idx="1">
                  <c:v>97</c:v>
                </c:pt>
              </c:numCache>
            </c:numRef>
          </c:val>
          <c:extLst>
            <c:ext xmlns:c16="http://schemas.microsoft.com/office/drawing/2014/chart" uri="{C3380CC4-5D6E-409C-BE32-E72D297353CC}">
              <c16:uniqueId val="{00000001-938B-48C9-A8DA-5642B7B3AC19}"/>
            </c:ext>
          </c:extLst>
        </c:ser>
        <c:dLbls>
          <c:showLegendKey val="0"/>
          <c:showVal val="0"/>
          <c:showCatName val="0"/>
          <c:showSerName val="0"/>
          <c:showPercent val="0"/>
          <c:showBubbleSize val="0"/>
        </c:dLbls>
        <c:gapWidth val="219"/>
        <c:overlap val="-27"/>
        <c:axId val="554343600"/>
        <c:axId val="554341304"/>
      </c:barChart>
      <c:catAx>
        <c:axId val="55434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54341304"/>
        <c:crosses val="autoZero"/>
        <c:auto val="1"/>
        <c:lblAlgn val="ctr"/>
        <c:lblOffset val="100"/>
        <c:noMultiLvlLbl val="0"/>
      </c:catAx>
      <c:valAx>
        <c:axId val="554341304"/>
        <c:scaling>
          <c:orientation val="minMax"/>
        </c:scaling>
        <c:delete val="1"/>
        <c:axPos val="l"/>
        <c:majorGridlines>
          <c:spPr>
            <a:ln w="9525" cap="flat" cmpd="sng" algn="ctr">
              <a:solidFill>
                <a:schemeClr val="bg1">
                  <a:lumMod val="85000"/>
                  <a:alpha val="49000"/>
                </a:schemeClr>
              </a:solidFill>
              <a:round/>
            </a:ln>
            <a:effectLst/>
          </c:spPr>
        </c:majorGridlines>
        <c:numFmt formatCode="General" sourceLinked="1"/>
        <c:majorTickMark val="none"/>
        <c:minorTickMark val="none"/>
        <c:tickLblPos val="nextTo"/>
        <c:crossAx val="554343600"/>
        <c:crosses val="autoZero"/>
        <c:crossBetween val="between"/>
      </c:valAx>
      <c:spPr>
        <a:noFill/>
        <a:ln>
          <a:noFill/>
        </a:ln>
        <a:effectLst/>
      </c:spPr>
    </c:plotArea>
    <c:legend>
      <c:legendPos val="r"/>
      <c:layout>
        <c:manualLayout>
          <c:xMode val="edge"/>
          <c:yMode val="edge"/>
          <c:x val="0.33779466943075531"/>
          <c:y val="0.86003499188279164"/>
          <c:w val="0.31387970253718284"/>
          <c:h val="0.1201610377916259"/>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Roboto" pitchFamily="2" charset="0"/>
              <a:ea typeface="Roboto" pitchFamily="2" charset="0"/>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rgbClr val="6D6A6A"/>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[Questions.xlsx]Suggestion3!PivotTable3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latin typeface="Poppins" panose="00000500000000000000" pitchFamily="2" charset="0"/>
                <a:cs typeface="Poppins" panose="00000500000000000000" pitchFamily="2" charset="0"/>
              </a:rPr>
              <a:t>Top 10 Customers in 2007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6D6A6A"/>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E66F1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6D6A6A"/>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E66F1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6D6A6A"/>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E66F1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096974122527701"/>
          <c:y val="0.17354930134093452"/>
          <c:w val="0.51430275913497392"/>
          <c:h val="0.7755247471118849"/>
        </c:manualLayout>
      </c:layout>
      <c:barChart>
        <c:barDir val="bar"/>
        <c:grouping val="clustered"/>
        <c:varyColors val="0"/>
        <c:ser>
          <c:idx val="0"/>
          <c:order val="0"/>
          <c:tx>
            <c:strRef>
              <c:f>Suggestion3!$B$2</c:f>
              <c:strCache>
                <c:ptCount val="1"/>
                <c:pt idx="0">
                  <c:v>Sum of total_amount</c:v>
                </c:pt>
              </c:strCache>
            </c:strRef>
          </c:tx>
          <c:spPr>
            <a:solidFill>
              <a:srgbClr val="6D6A6A"/>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Suggestion3!$A$3:$A$13</c:f>
              <c:strCache>
                <c:ptCount val="1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strCache>
            </c:strRef>
          </c:cat>
          <c:val>
            <c:numRef>
              <c:f>Suggestion3!$B$3:$B$13</c:f>
              <c:numCache>
                <c:formatCode>General</c:formatCode>
                <c:ptCount val="10"/>
                <c:pt idx="0">
                  <c:v>211.55</c:v>
                </c:pt>
                <c:pt idx="1">
                  <c:v>208.57999999999998</c:v>
                </c:pt>
                <c:pt idx="2">
                  <c:v>194.61</c:v>
                </c:pt>
                <c:pt idx="3">
                  <c:v>191.62</c:v>
                </c:pt>
                <c:pt idx="4">
                  <c:v>189.6</c:v>
                </c:pt>
                <c:pt idx="5">
                  <c:v>183.63</c:v>
                </c:pt>
                <c:pt idx="6">
                  <c:v>167.67000000000002</c:v>
                </c:pt>
                <c:pt idx="7">
                  <c:v>167.62</c:v>
                </c:pt>
                <c:pt idx="8">
                  <c:v>166.61</c:v>
                </c:pt>
                <c:pt idx="9">
                  <c:v>162.66999999999999</c:v>
                </c:pt>
              </c:numCache>
            </c:numRef>
          </c:val>
          <c:extLst>
            <c:ext xmlns:c16="http://schemas.microsoft.com/office/drawing/2014/chart" uri="{C3380CC4-5D6E-409C-BE32-E72D297353CC}">
              <c16:uniqueId val="{00000000-A392-44E3-98DC-9DAF82BD2FDA}"/>
            </c:ext>
          </c:extLst>
        </c:ser>
        <c:ser>
          <c:idx val="1"/>
          <c:order val="1"/>
          <c:tx>
            <c:strRef>
              <c:f>Suggestion3!$C$2</c:f>
              <c:strCache>
                <c:ptCount val="1"/>
                <c:pt idx="0">
                  <c:v>Count of pay_per_month</c:v>
                </c:pt>
              </c:strCache>
            </c:strRef>
          </c:tx>
          <c:spPr>
            <a:solidFill>
              <a:srgbClr val="E66F1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Suggestion3!$A$3:$A$13</c:f>
              <c:strCache>
                <c:ptCount val="1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strCache>
            </c:strRef>
          </c:cat>
          <c:val>
            <c:numRef>
              <c:f>Suggestion3!$C$3:$C$13</c:f>
              <c:numCache>
                <c:formatCode>General</c:formatCode>
                <c:ptCount val="10"/>
                <c:pt idx="0">
                  <c:v>3</c:v>
                </c:pt>
                <c:pt idx="1">
                  <c:v>3</c:v>
                </c:pt>
                <c:pt idx="2">
                  <c:v>4</c:v>
                </c:pt>
                <c:pt idx="3">
                  <c:v>3</c:v>
                </c:pt>
                <c:pt idx="4">
                  <c:v>3</c:v>
                </c:pt>
                <c:pt idx="5">
                  <c:v>3</c:v>
                </c:pt>
                <c:pt idx="6">
                  <c:v>4</c:v>
                </c:pt>
                <c:pt idx="7">
                  <c:v>4</c:v>
                </c:pt>
                <c:pt idx="8">
                  <c:v>4</c:v>
                </c:pt>
                <c:pt idx="9">
                  <c:v>3</c:v>
                </c:pt>
              </c:numCache>
            </c:numRef>
          </c:val>
          <c:extLst>
            <c:ext xmlns:c16="http://schemas.microsoft.com/office/drawing/2014/chart" uri="{C3380CC4-5D6E-409C-BE32-E72D297353CC}">
              <c16:uniqueId val="{00000001-A392-44E3-98DC-9DAF82BD2FDA}"/>
            </c:ext>
          </c:extLst>
        </c:ser>
        <c:dLbls>
          <c:showLegendKey val="0"/>
          <c:showVal val="0"/>
          <c:showCatName val="0"/>
          <c:showSerName val="0"/>
          <c:showPercent val="0"/>
          <c:showBubbleSize val="0"/>
        </c:dLbls>
        <c:gapWidth val="100"/>
        <c:overlap val="20"/>
        <c:axId val="645110744"/>
        <c:axId val="645113368"/>
      </c:barChart>
      <c:catAx>
        <c:axId val="64511074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113368"/>
        <c:crosses val="autoZero"/>
        <c:auto val="1"/>
        <c:lblAlgn val="ctr"/>
        <c:lblOffset val="100"/>
        <c:noMultiLvlLbl val="0"/>
      </c:catAx>
      <c:valAx>
        <c:axId val="645113368"/>
        <c:scaling>
          <c:orientation val="minMax"/>
        </c:scaling>
        <c:delete val="1"/>
        <c:axPos val="t"/>
        <c:majorGridlines>
          <c:spPr>
            <a:ln w="9525" cap="flat" cmpd="sng" algn="ctr">
              <a:solidFill>
                <a:schemeClr val="bg1">
                  <a:lumMod val="85000"/>
                  <a:alpha val="50000"/>
                </a:schemeClr>
              </a:solidFill>
              <a:round/>
            </a:ln>
            <a:effectLst/>
          </c:spPr>
        </c:majorGridlines>
        <c:numFmt formatCode="General" sourceLinked="1"/>
        <c:majorTickMark val="none"/>
        <c:minorTickMark val="none"/>
        <c:tickLblPos val="nextTo"/>
        <c:crossAx val="645110744"/>
        <c:crosses val="autoZero"/>
        <c:crossBetween val="between"/>
      </c:valAx>
      <c:spPr>
        <a:noFill/>
        <a:ln>
          <a:noFill/>
        </a:ln>
        <a:effectLst/>
      </c:spPr>
    </c:plotArea>
    <c:legend>
      <c:legendPos val="r"/>
      <c:layout>
        <c:manualLayout>
          <c:xMode val="edge"/>
          <c:yMode val="edge"/>
          <c:x val="0.64388571086486601"/>
          <c:y val="0.80316217165563142"/>
          <c:w val="0.32140074523276807"/>
          <c:h val="0.1395358376307412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rgbClr val="6D6A6A"/>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[Questions.xlsx]Suggestion4!PivotTable4</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latin typeface="Poppins" panose="00000500000000000000" pitchFamily="2" charset="0"/>
                <a:cs typeface="Poppins" panose="00000500000000000000" pitchFamily="2" charset="0"/>
              </a:rPr>
              <a:t>Top 10 Most Profitable Actors</a:t>
            </a:r>
          </a:p>
        </c:rich>
      </c:tx>
      <c:layout>
        <c:manualLayout>
          <c:xMode val="edge"/>
          <c:yMode val="edge"/>
          <c:x val="0.15615319241596004"/>
          <c:y val="3.620677085624116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6D6A6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6D6A6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6D6A6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481557665392646"/>
          <c:y val="0.16707647203070858"/>
          <c:w val="0.58313771123437153"/>
          <c:h val="0.52305132578713054"/>
        </c:manualLayout>
      </c:layout>
      <c:barChart>
        <c:barDir val="col"/>
        <c:grouping val="clustered"/>
        <c:varyColors val="0"/>
        <c:ser>
          <c:idx val="0"/>
          <c:order val="0"/>
          <c:tx>
            <c:strRef>
              <c:f>Suggestion4!$B$2</c:f>
              <c:strCache>
                <c:ptCount val="1"/>
                <c:pt idx="0">
                  <c:v>Income generated</c:v>
                </c:pt>
              </c:strCache>
            </c:strRef>
          </c:tx>
          <c:spPr>
            <a:solidFill>
              <a:srgbClr val="6D6A6A"/>
            </a:solidFill>
            <a:ln>
              <a:noFill/>
            </a:ln>
            <a:effectLst/>
          </c:spPr>
          <c:invertIfNegative val="0"/>
          <c:dLbls>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880-43CA-9088-09D70682A7AC}"/>
                </c:ext>
              </c:extLst>
            </c:dLbl>
            <c:dLbl>
              <c:idx val="1"/>
              <c:layout>
                <c:manualLayout>
                  <c:x val="0.11419755861707948"/>
                  <c:y val="1.8944106266180893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880-43CA-9088-09D70682A7A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Suggestion4!$A$3:$A$13</c:f>
              <c:strCache>
                <c:ptCount val="10"/>
                <c:pt idx="0">
                  <c:v>Susan Davis</c:v>
                </c:pt>
                <c:pt idx="1">
                  <c:v>Gina Degeneres</c:v>
                </c:pt>
                <c:pt idx="2">
                  <c:v>Matthew Carrey</c:v>
                </c:pt>
                <c:pt idx="3">
                  <c:v>Mary Keitel</c:v>
                </c:pt>
                <c:pt idx="4">
                  <c:v>Scarlett Damon</c:v>
                </c:pt>
                <c:pt idx="5">
                  <c:v>Walter Torn</c:v>
                </c:pt>
                <c:pt idx="6">
                  <c:v>Henry Berry</c:v>
                </c:pt>
                <c:pt idx="7">
                  <c:v>Christian Akroyd</c:v>
                </c:pt>
                <c:pt idx="8">
                  <c:v>Angela Witherspoon</c:v>
                </c:pt>
                <c:pt idx="9">
                  <c:v>Cameron Zellweger</c:v>
                </c:pt>
              </c:strCache>
            </c:strRef>
          </c:cat>
          <c:val>
            <c:numRef>
              <c:f>Suggestion4!$B$3:$B$13</c:f>
              <c:numCache>
                <c:formatCode>General</c:formatCode>
                <c:ptCount val="10"/>
                <c:pt idx="0">
                  <c:v>3193.49</c:v>
                </c:pt>
                <c:pt idx="1">
                  <c:v>3129.17</c:v>
                </c:pt>
                <c:pt idx="2">
                  <c:v>2543.7800000000002</c:v>
                </c:pt>
                <c:pt idx="3">
                  <c:v>2426.92</c:v>
                </c:pt>
                <c:pt idx="4">
                  <c:v>2403.81</c:v>
                </c:pt>
                <c:pt idx="5">
                  <c:v>2403.1799999999998</c:v>
                </c:pt>
                <c:pt idx="6">
                  <c:v>2392.36</c:v>
                </c:pt>
                <c:pt idx="7">
                  <c:v>2378.9699999999998</c:v>
                </c:pt>
                <c:pt idx="8">
                  <c:v>2357.11</c:v>
                </c:pt>
                <c:pt idx="9">
                  <c:v>2322.94</c:v>
                </c:pt>
              </c:numCache>
            </c:numRef>
          </c:val>
          <c:extLst>
            <c:ext xmlns:c16="http://schemas.microsoft.com/office/drawing/2014/chart" uri="{C3380CC4-5D6E-409C-BE32-E72D297353CC}">
              <c16:uniqueId val="{00000000-2C5D-466B-8B11-94D894C2B00A}"/>
            </c:ext>
          </c:extLst>
        </c:ser>
        <c:dLbls>
          <c:showLegendKey val="0"/>
          <c:showVal val="0"/>
          <c:showCatName val="0"/>
          <c:showSerName val="0"/>
          <c:showPercent val="0"/>
          <c:showBubbleSize val="0"/>
        </c:dLbls>
        <c:gapWidth val="131"/>
        <c:overlap val="-27"/>
        <c:axId val="454011168"/>
        <c:axId val="454011496"/>
      </c:barChart>
      <c:lineChart>
        <c:grouping val="standard"/>
        <c:varyColors val="0"/>
        <c:ser>
          <c:idx val="1"/>
          <c:order val="1"/>
          <c:tx>
            <c:strRef>
              <c:f>Suggestion4!$C$2</c:f>
              <c:strCache>
                <c:ptCount val="1"/>
                <c:pt idx="0">
                  <c:v>Rental count</c:v>
                </c:pt>
              </c:strCache>
            </c:strRef>
          </c:tx>
          <c:spPr>
            <a:ln w="28575" cap="rnd">
              <a:solidFill>
                <a:srgbClr val="E66F11"/>
              </a:solidFill>
              <a:round/>
            </a:ln>
            <a:effectLst/>
          </c:spPr>
          <c:marker>
            <c:symbol val="none"/>
          </c:marker>
          <c:dLbls>
            <c:dLbl>
              <c:idx val="8"/>
              <c:layout>
                <c:manualLayout>
                  <c:x val="-4.3209887044300344E-2"/>
                  <c:y val="-4.13330729675194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880-43CA-9088-09D70682A7A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Suggestion4!$A$3:$A$13</c:f>
              <c:strCache>
                <c:ptCount val="10"/>
                <c:pt idx="0">
                  <c:v>Susan Davis</c:v>
                </c:pt>
                <c:pt idx="1">
                  <c:v>Gina Degeneres</c:v>
                </c:pt>
                <c:pt idx="2">
                  <c:v>Matthew Carrey</c:v>
                </c:pt>
                <c:pt idx="3">
                  <c:v>Mary Keitel</c:v>
                </c:pt>
                <c:pt idx="4">
                  <c:v>Scarlett Damon</c:v>
                </c:pt>
                <c:pt idx="5">
                  <c:v>Walter Torn</c:v>
                </c:pt>
                <c:pt idx="6">
                  <c:v>Henry Berry</c:v>
                </c:pt>
                <c:pt idx="7">
                  <c:v>Christian Akroyd</c:v>
                </c:pt>
                <c:pt idx="8">
                  <c:v>Angela Witherspoon</c:v>
                </c:pt>
                <c:pt idx="9">
                  <c:v>Cameron Zellweger</c:v>
                </c:pt>
              </c:strCache>
            </c:strRef>
          </c:cat>
          <c:val>
            <c:numRef>
              <c:f>Suggestion4!$C$3:$C$13</c:f>
              <c:numCache>
                <c:formatCode>General</c:formatCode>
                <c:ptCount val="10"/>
                <c:pt idx="0">
                  <c:v>750</c:v>
                </c:pt>
                <c:pt idx="1">
                  <c:v>685</c:v>
                </c:pt>
                <c:pt idx="2">
                  <c:v>619</c:v>
                </c:pt>
                <c:pt idx="3">
                  <c:v>607</c:v>
                </c:pt>
                <c:pt idx="4">
                  <c:v>519</c:v>
                </c:pt>
                <c:pt idx="5">
                  <c:v>584</c:v>
                </c:pt>
                <c:pt idx="6">
                  <c:v>564</c:v>
                </c:pt>
                <c:pt idx="7">
                  <c:v>504</c:v>
                </c:pt>
                <c:pt idx="8">
                  <c:v>589</c:v>
                </c:pt>
                <c:pt idx="9">
                  <c:v>507</c:v>
                </c:pt>
              </c:numCache>
            </c:numRef>
          </c:val>
          <c:smooth val="0"/>
          <c:extLst>
            <c:ext xmlns:c16="http://schemas.microsoft.com/office/drawing/2014/chart" uri="{C3380CC4-5D6E-409C-BE32-E72D297353CC}">
              <c16:uniqueId val="{00000001-2C5D-466B-8B11-94D894C2B00A}"/>
            </c:ext>
          </c:extLst>
        </c:ser>
        <c:dLbls>
          <c:showLegendKey val="0"/>
          <c:showVal val="0"/>
          <c:showCatName val="0"/>
          <c:showSerName val="0"/>
          <c:showPercent val="0"/>
          <c:showBubbleSize val="0"/>
        </c:dLbls>
        <c:marker val="1"/>
        <c:smooth val="0"/>
        <c:axId val="619666960"/>
        <c:axId val="619664336"/>
      </c:lineChart>
      <c:catAx>
        <c:axId val="45401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011496"/>
        <c:crosses val="autoZero"/>
        <c:auto val="1"/>
        <c:lblAlgn val="ctr"/>
        <c:lblOffset val="100"/>
        <c:noMultiLvlLbl val="0"/>
      </c:catAx>
      <c:valAx>
        <c:axId val="4540114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011168"/>
        <c:crosses val="autoZero"/>
        <c:crossBetween val="between"/>
      </c:valAx>
      <c:valAx>
        <c:axId val="61966433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9666960"/>
        <c:crosses val="max"/>
        <c:crossBetween val="between"/>
      </c:valAx>
      <c:catAx>
        <c:axId val="619666960"/>
        <c:scaling>
          <c:orientation val="minMax"/>
        </c:scaling>
        <c:delete val="1"/>
        <c:axPos val="b"/>
        <c:numFmt formatCode="General" sourceLinked="1"/>
        <c:majorTickMark val="out"/>
        <c:minorTickMark val="none"/>
        <c:tickLblPos val="nextTo"/>
        <c:crossAx val="619664336"/>
        <c:crossesAt val="0"/>
        <c:auto val="1"/>
        <c:lblAlgn val="ctr"/>
        <c:lblOffset val="100"/>
        <c:noMultiLvlLbl val="0"/>
      </c:catAx>
      <c:spPr>
        <a:noFill/>
        <a:ln>
          <a:noFill/>
        </a:ln>
        <a:effectLst/>
      </c:spPr>
    </c:plotArea>
    <c:legend>
      <c:legendPos val="r"/>
      <c:layout>
        <c:manualLayout>
          <c:xMode val="edge"/>
          <c:yMode val="edge"/>
          <c:x val="0.63791329783058659"/>
          <c:y val="0.79640074204795841"/>
          <c:w val="0.35802259113993173"/>
          <c:h val="0.171210876943311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rgbClr val="6D6A6A"/>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91FD07-7D42-432C-AEA9-9DEE90722B45}"/>
              </a:ext>
            </a:extLst>
          </p:cNvPr>
          <p:cNvSpPr/>
          <p:nvPr/>
        </p:nvSpPr>
        <p:spPr>
          <a:xfrm>
            <a:off x="0" y="3498584"/>
            <a:ext cx="9144000" cy="10338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 </a:t>
            </a:r>
          </a:p>
        </p:txBody>
      </p:sp>
      <p:sp>
        <p:nvSpPr>
          <p:cNvPr id="6" name="Rectangle 5">
            <a:extLst>
              <a:ext uri="{FF2B5EF4-FFF2-40B4-BE49-F238E27FC236}">
                <a16:creationId xmlns:a16="http://schemas.microsoft.com/office/drawing/2014/main" id="{628FCCBA-DDC0-4905-B518-9E80FFB3D669}"/>
              </a:ext>
            </a:extLst>
          </p:cNvPr>
          <p:cNvSpPr/>
          <p:nvPr/>
        </p:nvSpPr>
        <p:spPr>
          <a:xfrm>
            <a:off x="0" y="4268196"/>
            <a:ext cx="9144000" cy="45720"/>
          </a:xfrm>
          <a:prstGeom prst="rect">
            <a:avLst/>
          </a:prstGeom>
          <a:solidFill>
            <a:srgbClr val="E66F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159A12-2E21-471F-96BF-417CB4F0CC9B}"/>
              </a:ext>
            </a:extLst>
          </p:cNvPr>
          <p:cNvSpPr/>
          <p:nvPr/>
        </p:nvSpPr>
        <p:spPr>
          <a:xfrm>
            <a:off x="0" y="4349061"/>
            <a:ext cx="9144000" cy="64008"/>
          </a:xfrm>
          <a:prstGeom prst="rect">
            <a:avLst/>
          </a:prstGeom>
          <a:solidFill>
            <a:srgbClr val="6D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20677A5-1AE5-4822-B026-535484BBCAD4}"/>
              </a:ext>
            </a:extLst>
          </p:cNvPr>
          <p:cNvSpPr txBox="1"/>
          <p:nvPr/>
        </p:nvSpPr>
        <p:spPr>
          <a:xfrm>
            <a:off x="69449" y="3611891"/>
            <a:ext cx="4456254" cy="584775"/>
          </a:xfrm>
          <a:prstGeom prst="rect">
            <a:avLst/>
          </a:prstGeom>
          <a:noFill/>
        </p:spPr>
        <p:txBody>
          <a:bodyPr wrap="square" rtlCol="0">
            <a:spAutoFit/>
          </a:bodyPr>
          <a:lstStyle/>
          <a:p>
            <a:r>
              <a:rPr lang="en-US" sz="1600" b="1" dirty="0">
                <a:latin typeface="Roboto" pitchFamily="2" charset="0"/>
                <a:ea typeface="Roboto" pitchFamily="2" charset="0"/>
              </a:rPr>
              <a:t>SQL Project: Investigate a Relational Database</a:t>
            </a:r>
          </a:p>
          <a:p>
            <a:r>
              <a:rPr lang="en-US" sz="1600" b="1" dirty="0">
                <a:latin typeface="Roboto" pitchFamily="2" charset="0"/>
                <a:ea typeface="Roboto" pitchFamily="2" charset="0"/>
              </a:rPr>
              <a:t>Submitted by: Abdulhaffiz Umar </a:t>
            </a:r>
          </a:p>
        </p:txBody>
      </p:sp>
      <p:sp>
        <p:nvSpPr>
          <p:cNvPr id="11" name="TextBox 10">
            <a:extLst>
              <a:ext uri="{FF2B5EF4-FFF2-40B4-BE49-F238E27FC236}">
                <a16:creationId xmlns:a16="http://schemas.microsoft.com/office/drawing/2014/main" id="{961E5CF8-393C-4F6E-80C4-B90A2EB611E3}"/>
              </a:ext>
            </a:extLst>
          </p:cNvPr>
          <p:cNvSpPr txBox="1"/>
          <p:nvPr/>
        </p:nvSpPr>
        <p:spPr>
          <a:xfrm>
            <a:off x="115747" y="428294"/>
            <a:ext cx="5764192" cy="584775"/>
          </a:xfrm>
          <a:prstGeom prst="rect">
            <a:avLst/>
          </a:prstGeom>
          <a:noFill/>
        </p:spPr>
        <p:txBody>
          <a:bodyPr wrap="square" rtlCol="0">
            <a:spAutoFit/>
          </a:bodyPr>
          <a:lstStyle/>
          <a:p>
            <a:r>
              <a:rPr lang="en-US" sz="1600" b="1" dirty="0">
                <a:solidFill>
                  <a:schemeClr val="bg1"/>
                </a:solidFill>
                <a:latin typeface="Roboto" pitchFamily="2" charset="0"/>
                <a:ea typeface="Roboto" pitchFamily="2" charset="0"/>
              </a:rPr>
              <a:t>Access Bank – Udacity Scholarship</a:t>
            </a:r>
          </a:p>
          <a:p>
            <a:r>
              <a:rPr lang="en-US" sz="1600" b="1" dirty="0">
                <a:solidFill>
                  <a:schemeClr val="bg1"/>
                </a:solidFill>
                <a:latin typeface="Roboto" pitchFamily="2" charset="0"/>
                <a:ea typeface="Roboto" pitchFamily="2" charset="0"/>
              </a:rPr>
              <a:t>Programming For Data Science With Python Nanodegree</a:t>
            </a:r>
          </a:p>
        </p:txBody>
      </p:sp>
      <p:sp>
        <p:nvSpPr>
          <p:cNvPr id="12" name="Rectangle 11">
            <a:extLst>
              <a:ext uri="{FF2B5EF4-FFF2-40B4-BE49-F238E27FC236}">
                <a16:creationId xmlns:a16="http://schemas.microsoft.com/office/drawing/2014/main" id="{763FFBA0-0AA0-4F8B-9C24-0897D559DD61}"/>
              </a:ext>
            </a:extLst>
          </p:cNvPr>
          <p:cNvSpPr/>
          <p:nvPr/>
        </p:nvSpPr>
        <p:spPr>
          <a:xfrm flipV="1">
            <a:off x="231496" y="1066147"/>
            <a:ext cx="5382225" cy="45719"/>
          </a:xfrm>
          <a:prstGeom prst="rect">
            <a:avLst/>
          </a:prstGeom>
          <a:solidFill>
            <a:srgbClr val="E66F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C4B16D9-DF06-40BF-AA3E-16A0A8ADDBD0}"/>
              </a:ext>
            </a:extLst>
          </p:cNvPr>
          <p:cNvSpPr/>
          <p:nvPr/>
        </p:nvSpPr>
        <p:spPr>
          <a:xfrm flipV="1">
            <a:off x="219923" y="1173883"/>
            <a:ext cx="5868361" cy="64008"/>
          </a:xfrm>
          <a:prstGeom prst="rect">
            <a:avLst/>
          </a:prstGeom>
          <a:solidFill>
            <a:srgbClr val="6D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80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2408662"/>
            <a:ext cx="3591300" cy="208238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Franklin Gothic Book" panose="020B0503020102020204" pitchFamily="34" charset="0"/>
                <a:ea typeface="Open Sans"/>
                <a:cs typeface="Open Sans"/>
                <a:sym typeface="Open Sans"/>
              </a:rPr>
              <a:t>Data shows that families watch animation the most, with 1166 counts of total animation rental. Family movies was the second most rented film category at 1096 counts, and children, comedy, and classics maintained a similar number of rentage. Finally, Music is the least most rented film cateogry, coming last at 830 counts. </a:t>
            </a:r>
            <a:endParaRPr dirty="0">
              <a:latin typeface="Franklin Gothic Book" panose="020B0503020102020204" pitchFamily="34" charset="0"/>
              <a:ea typeface="Open Sans"/>
              <a:cs typeface="Open Sans"/>
              <a:sym typeface="Open Sans"/>
            </a:endParaRPr>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algn="l" fontAlgn="base"/>
            <a:r>
              <a:rPr lang="en-US" sz="1800" b="1" i="0" dirty="0">
                <a:solidFill>
                  <a:schemeClr val="bg1"/>
                </a:solidFill>
                <a:effectLst/>
                <a:latin typeface="Franklin Gothic Demi" panose="020B0703020102020204" pitchFamily="34" charset="0"/>
              </a:rPr>
              <a:t>Question 1:</a:t>
            </a:r>
            <a:br>
              <a:rPr lang="en-US" sz="1800" b="1" i="0" dirty="0">
                <a:solidFill>
                  <a:schemeClr val="bg1"/>
                </a:solidFill>
                <a:effectLst/>
                <a:latin typeface="Franklin Gothic Demi" panose="020B0703020102020204" pitchFamily="34" charset="0"/>
              </a:rPr>
            </a:br>
            <a:r>
              <a:rPr lang="en-US" sz="1800" b="0" i="0" dirty="0">
                <a:solidFill>
                  <a:schemeClr val="bg1"/>
                </a:solidFill>
                <a:effectLst/>
                <a:latin typeface="Franklin Gothic Demi" panose="020B0703020102020204" pitchFamily="34" charset="0"/>
              </a:rPr>
              <a:t>We want to understand more about the movies that families are watching</a:t>
            </a:r>
            <a:endParaRPr sz="1800" dirty="0">
              <a:solidFill>
                <a:schemeClr val="bg1"/>
              </a:solidFill>
              <a:latin typeface="Franklin Gothic Demi" panose="020B0703020102020204" pitchFamily="34" charset="0"/>
              <a:ea typeface="Open Sans"/>
              <a:cs typeface="Open Sans"/>
              <a:sym typeface="Open Sans"/>
            </a:endParaRPr>
          </a:p>
        </p:txBody>
      </p:sp>
      <p:graphicFrame>
        <p:nvGraphicFramePr>
          <p:cNvPr id="7" name="Chart 6">
            <a:extLst>
              <a:ext uri="{FF2B5EF4-FFF2-40B4-BE49-F238E27FC236}">
                <a16:creationId xmlns:a16="http://schemas.microsoft.com/office/drawing/2014/main" id="{BD9AB76A-00A7-4492-9FDD-389EB58B3E00}"/>
              </a:ext>
            </a:extLst>
          </p:cNvPr>
          <p:cNvGraphicFramePr>
            <a:graphicFrameLocks/>
          </p:cNvGraphicFramePr>
          <p:nvPr>
            <p:extLst>
              <p:ext uri="{D42A27DB-BD31-4B8C-83A1-F6EECF244321}">
                <p14:modId xmlns:p14="http://schemas.microsoft.com/office/powerpoint/2010/main" val="3180966866"/>
              </p:ext>
            </p:extLst>
          </p:nvPr>
        </p:nvGraphicFramePr>
        <p:xfrm>
          <a:off x="386253" y="1295412"/>
          <a:ext cx="4295775" cy="31956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2230244"/>
            <a:ext cx="3591300" cy="226080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Franklin Gothic Book" panose="020B0503020102020204" pitchFamily="34" charset="0"/>
                <a:ea typeface="Open Sans"/>
                <a:cs typeface="Open Sans"/>
                <a:sym typeface="Open Sans"/>
              </a:rPr>
              <a:t>Both stores maintained almost equal rental orders between 2005 and 2006.</a:t>
            </a:r>
          </a:p>
          <a:p>
            <a:pPr marL="0" lvl="0" indent="0" algn="just" rtl="0">
              <a:spcBef>
                <a:spcPts val="0"/>
              </a:spcBef>
              <a:spcAft>
                <a:spcPts val="1600"/>
              </a:spcAft>
              <a:buNone/>
            </a:pPr>
            <a:r>
              <a:rPr lang="en" dirty="0">
                <a:latin typeface="Franklin Gothic Book" panose="020B0503020102020204" pitchFamily="34" charset="0"/>
                <a:ea typeface="Open Sans"/>
                <a:cs typeface="Open Sans"/>
                <a:sym typeface="Open Sans"/>
              </a:rPr>
              <a:t>In 2005, Store 1(7955) had 48 more rental orders than store 2 (7907). However, in 2006, store 2 (97) had 12 more rental orders than store 1 (85), Although its too early to tell, Store 2 is off to a good start in 2006. </a:t>
            </a:r>
            <a:endParaRPr dirty="0">
              <a:latin typeface="Franklin Gothic Book" panose="020B0503020102020204" pitchFamily="34" charset="0"/>
              <a:ea typeface="Open Sans"/>
              <a:cs typeface="Open Sans"/>
              <a:sym typeface="Open Sans"/>
            </a:endParaRPr>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sz="1800" b="0" dirty="0">
                <a:solidFill>
                  <a:schemeClr val="bg1"/>
                </a:solidFill>
                <a:effectLst/>
                <a:latin typeface="Franklin Gothic Demi" panose="020B0703020102020204" pitchFamily="34" charset="0"/>
                <a:ea typeface="Roboto" pitchFamily="2" charset="0"/>
              </a:rPr>
              <a:t>Question 2.1: We want to find out how the two stores compare in their count of rental orders during every month for all the years we have data for. </a:t>
            </a:r>
            <a:endParaRPr lang="en-US" dirty="0">
              <a:solidFill>
                <a:schemeClr val="bg1"/>
              </a:solidFill>
              <a:latin typeface="Franklin Gothic Demi" panose="020B0703020102020204" pitchFamily="34" charset="0"/>
              <a:ea typeface="Open Sans"/>
              <a:cs typeface="Open Sans"/>
              <a:sym typeface="Open Sans"/>
            </a:endParaRPr>
          </a:p>
        </p:txBody>
      </p:sp>
      <p:graphicFrame>
        <p:nvGraphicFramePr>
          <p:cNvPr id="7" name="Chart 6">
            <a:extLst>
              <a:ext uri="{FF2B5EF4-FFF2-40B4-BE49-F238E27FC236}">
                <a16:creationId xmlns:a16="http://schemas.microsoft.com/office/drawing/2014/main" id="{EA5F9E85-DC01-4FC7-825F-D1A240BBFF96}"/>
              </a:ext>
            </a:extLst>
          </p:cNvPr>
          <p:cNvGraphicFramePr>
            <a:graphicFrameLocks/>
          </p:cNvGraphicFramePr>
          <p:nvPr>
            <p:extLst>
              <p:ext uri="{D42A27DB-BD31-4B8C-83A1-F6EECF244321}">
                <p14:modId xmlns:p14="http://schemas.microsoft.com/office/powerpoint/2010/main" val="91208851"/>
              </p:ext>
            </p:extLst>
          </p:nvPr>
        </p:nvGraphicFramePr>
        <p:xfrm>
          <a:off x="447675" y="1418450"/>
          <a:ext cx="4124325"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683834"/>
            <a:ext cx="3591300" cy="280721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Franklin Gothic Book" panose="020B0503020102020204" pitchFamily="34" charset="0"/>
                <a:ea typeface="Open Sans"/>
                <a:cs typeface="Open Sans"/>
                <a:sym typeface="Open Sans"/>
              </a:rPr>
              <a:t>The highest paying customer is Eleanor Hunt, with a total of $212 paid 3 times within a month. </a:t>
            </a:r>
          </a:p>
          <a:p>
            <a:pPr marL="0" lvl="0" indent="0" algn="just" rtl="0">
              <a:spcBef>
                <a:spcPts val="0"/>
              </a:spcBef>
              <a:spcAft>
                <a:spcPts val="1600"/>
              </a:spcAft>
              <a:buNone/>
            </a:pPr>
            <a:r>
              <a:rPr lang="en" dirty="0">
                <a:latin typeface="Franklin Gothic Book" panose="020B0503020102020204" pitchFamily="34" charset="0"/>
                <a:ea typeface="Open Sans"/>
                <a:cs typeface="Open Sans"/>
                <a:sym typeface="Open Sans"/>
              </a:rPr>
              <a:t>Among the top 10 highest paying customers, only 4 people made payments four times within a month. </a:t>
            </a:r>
          </a:p>
          <a:p>
            <a:pPr marL="0" lvl="0" indent="0" algn="just" rtl="0">
              <a:spcBef>
                <a:spcPts val="0"/>
              </a:spcBef>
              <a:spcAft>
                <a:spcPts val="1600"/>
              </a:spcAft>
              <a:buNone/>
            </a:pPr>
            <a:r>
              <a:rPr lang="en" dirty="0">
                <a:latin typeface="Franklin Gothic Book" panose="020B0503020102020204" pitchFamily="34" charset="0"/>
                <a:ea typeface="Open Sans"/>
                <a:cs typeface="Open Sans"/>
                <a:sym typeface="Open Sans"/>
              </a:rPr>
              <a:t>Finally, Mike way is the least paying customer among the top 10 paying customers with $163 paid 3 times in a month.  </a:t>
            </a:r>
            <a:endParaRPr dirty="0">
              <a:latin typeface="Franklin Gothic Book" panose="020B0503020102020204" pitchFamily="34" charset="0"/>
              <a:ea typeface="Open Sans"/>
              <a:cs typeface="Open Sans"/>
              <a:sym typeface="Open Sans"/>
            </a:endParaRPr>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sz="1800" b="0" dirty="0">
                <a:solidFill>
                  <a:schemeClr val="bg1"/>
                </a:solidFill>
                <a:effectLst/>
                <a:latin typeface="Franklin Gothic Demi" panose="020B0703020102020204" pitchFamily="34" charset="0"/>
              </a:rPr>
              <a:t>Question 2.2: We would like to know who were our top 10 paying customers </a:t>
            </a:r>
            <a:endParaRPr sz="1800" dirty="0">
              <a:solidFill>
                <a:schemeClr val="bg1"/>
              </a:solidFill>
              <a:latin typeface="Franklin Gothic Demi" panose="020B0703020102020204" pitchFamily="34" charset="0"/>
              <a:ea typeface="Open Sans"/>
              <a:cs typeface="Open Sans"/>
              <a:sym typeface="Open Sans"/>
            </a:endParaRPr>
          </a:p>
        </p:txBody>
      </p:sp>
      <p:graphicFrame>
        <p:nvGraphicFramePr>
          <p:cNvPr id="5" name="Chart 4">
            <a:extLst>
              <a:ext uri="{FF2B5EF4-FFF2-40B4-BE49-F238E27FC236}">
                <a16:creationId xmlns:a16="http://schemas.microsoft.com/office/drawing/2014/main" id="{A8A303A3-F2FB-4075-80AE-1FA95160DC64}"/>
              </a:ext>
            </a:extLst>
          </p:cNvPr>
          <p:cNvGraphicFramePr>
            <a:graphicFrameLocks/>
          </p:cNvGraphicFramePr>
          <p:nvPr>
            <p:extLst>
              <p:ext uri="{D42A27DB-BD31-4B8C-83A1-F6EECF244321}">
                <p14:modId xmlns:p14="http://schemas.microsoft.com/office/powerpoint/2010/main" val="4250728915"/>
              </p:ext>
            </p:extLst>
          </p:nvPr>
        </p:nvGraphicFramePr>
        <p:xfrm>
          <a:off x="394500" y="1418450"/>
          <a:ext cx="4460083" cy="30718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973766"/>
            <a:ext cx="3591300" cy="2517284"/>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latin typeface="Franklin Gothic Book" panose="020B0503020102020204" pitchFamily="34" charset="0"/>
                <a:ea typeface="Open Sans"/>
                <a:cs typeface="Open Sans"/>
                <a:sym typeface="Open Sans"/>
              </a:rPr>
              <a:t>Susan Davis is the highest grossing actor in terms of income generated, with $3,193, followed closely by Gina DeGeneres at 3,129. Others maintained close margins of income. </a:t>
            </a:r>
          </a:p>
          <a:p>
            <a:pPr marL="0" lvl="0" indent="0" algn="just" rtl="0">
              <a:spcBef>
                <a:spcPts val="0"/>
              </a:spcBef>
              <a:spcAft>
                <a:spcPts val="1600"/>
              </a:spcAft>
              <a:buNone/>
            </a:pPr>
            <a:r>
              <a:rPr lang="en-US" dirty="0">
                <a:latin typeface="Franklin Gothic Book" panose="020B0503020102020204" pitchFamily="34" charset="0"/>
                <a:ea typeface="Open Sans"/>
                <a:cs typeface="Open Sans"/>
                <a:sym typeface="Open Sans"/>
              </a:rPr>
              <a:t>However, Angela Witherspoon recorded a higher rental count while coming second to last with 589 counts. Perhaps film rental advertisement can be targeted towards her to raise more income.</a:t>
            </a:r>
            <a:endParaRPr dirty="0">
              <a:latin typeface="Franklin Gothic Book" panose="020B0503020102020204" pitchFamily="34" charset="0"/>
              <a:ea typeface="Open Sans"/>
              <a:cs typeface="Open Sans"/>
              <a:sym typeface="Open Sans"/>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1800" dirty="0">
                <a:solidFill>
                  <a:srgbClr val="FFFFFF"/>
                </a:solidFill>
                <a:latin typeface="Franklin Gothic Demi" panose="020B0703020102020204" pitchFamily="34" charset="0"/>
                <a:ea typeface="Open Sans"/>
                <a:cs typeface="Open Sans"/>
                <a:sym typeface="Open Sans"/>
              </a:rPr>
              <a:t>Question 3: We would like to know the highest grossing actors in terms of income generated.</a:t>
            </a:r>
            <a:endParaRPr sz="1800" dirty="0">
              <a:solidFill>
                <a:srgbClr val="FFFFFF"/>
              </a:solidFill>
              <a:latin typeface="Franklin Gothic Demi" panose="020B0703020102020204" pitchFamily="34" charset="0"/>
              <a:ea typeface="Open Sans"/>
              <a:cs typeface="Open Sans"/>
              <a:sym typeface="Open Sans"/>
            </a:endParaRPr>
          </a:p>
        </p:txBody>
      </p:sp>
      <p:graphicFrame>
        <p:nvGraphicFramePr>
          <p:cNvPr id="5" name="Chart 4">
            <a:extLst>
              <a:ext uri="{FF2B5EF4-FFF2-40B4-BE49-F238E27FC236}">
                <a16:creationId xmlns:a16="http://schemas.microsoft.com/office/drawing/2014/main" id="{BDB5691C-E45B-49A9-8A90-671746BF5790}"/>
              </a:ext>
            </a:extLst>
          </p:cNvPr>
          <p:cNvGraphicFramePr>
            <a:graphicFrameLocks/>
          </p:cNvGraphicFramePr>
          <p:nvPr>
            <p:extLst>
              <p:ext uri="{D42A27DB-BD31-4B8C-83A1-F6EECF244321}">
                <p14:modId xmlns:p14="http://schemas.microsoft.com/office/powerpoint/2010/main" val="446749974"/>
              </p:ext>
            </p:extLst>
          </p:nvPr>
        </p:nvGraphicFramePr>
        <p:xfrm>
          <a:off x="457201" y="1418450"/>
          <a:ext cx="4114799"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382</Words>
  <Application>Microsoft Office PowerPoint</Application>
  <PresentationFormat>On-screen Show (16:9)</PresentationFormat>
  <Paragraphs>24</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Franklin Gothic Book</vt:lpstr>
      <vt:lpstr>Roboto</vt:lpstr>
      <vt:lpstr>Poppins</vt:lpstr>
      <vt:lpstr>Franklin Gothic Demi</vt:lpstr>
      <vt:lpstr>Arial</vt:lpstr>
      <vt:lpstr>Simple Light</vt:lpstr>
      <vt:lpstr>PowerPoint Presentation</vt:lpstr>
      <vt:lpstr>Question 1: We want to understand more about the movies that families are watching</vt:lpstr>
      <vt:lpstr>Question 2.1: We want to find out how the two stores compare in their count of rental orders during every month for all the years we have data for. </vt:lpstr>
      <vt:lpstr>Question 2.2: We would like to know who were our top 10 paying customers </vt:lpstr>
      <vt:lpstr>Question 3: We would like to know the highest grossing actors in terms of income generated.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Abdulhaffiz Umar</cp:lastModifiedBy>
  <cp:revision>5</cp:revision>
  <dcterms:modified xsi:type="dcterms:W3CDTF">2021-11-12T16:47:36Z</dcterms:modified>
</cp:coreProperties>
</file>