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2" r:id="rId19"/>
    <p:sldId id="274" r:id="rId20"/>
    <p:sldId id="275" r:id="rId21"/>
    <p:sldId id="277" r:id="rId22"/>
  </p:sldIdLst>
  <p:sldSz cx="9144000" cy="5143500" type="screen16x9"/>
  <p:notesSz cx="6858000" cy="9144000"/>
  <p:embeddedFontLst>
    <p:embeddedFont>
      <p:font typeface="Oswald" panose="00000500000000000000" pitchFamily="2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2" name="Google Shape;46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8856ae94a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28856ae94a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28856ae94a1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28856ae94a1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8856ae94a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28856ae94a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28856ae94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28856ae94a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28856ae94a1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28856ae94a1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2884de04502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8" name="Google Shape;568;g2884de04502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2884de0450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5" name="Google Shape;605;g2884de0450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288630ef109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288630ef109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288630ef109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288630ef109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28856ae94a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28856ae94a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884de04502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7" name="Google Shape;467;g2884de04502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28856ae94a1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28856ae94a1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1" name="Google Shape;48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88630ef10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8" name="Google Shape;488;g288630ef10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8856ae9266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7" name="Google Shape;497;g28856ae9266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884de04502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5" name="Google Shape;505;g2884de04502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88630ef109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288630ef109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8856ae94a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28856ae94a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2884de045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4" name="Google Shape;524;g2884de045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2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420" name="Google Shape;420;p12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421" name="Google Shape;421;p12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12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12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4" name="Google Shape;424;p12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425" name="Google Shape;425;p1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26" name="Google Shape;426;p1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27" name="Google Shape;427;p1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428" name="Google Shape;428;p12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429" name="Google Shape;429;p1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1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1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1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1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1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4" name="Google Shape;454;p12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12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12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12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12"/>
          <p:cNvSpPr txBox="1">
            <a:spLocks noGrp="1"/>
          </p:cNvSpPr>
          <p:nvPr>
            <p:ph type="body" idx="1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</a:lstStyle>
          <a:p>
            <a:endParaRPr/>
          </a:p>
        </p:txBody>
      </p:sp>
      <p:sp>
        <p:nvSpPr>
          <p:cNvPr id="459" name="Google Shape;459;p1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17" name="Google Shape;117;p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20" name="Google Shape;120;p4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4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4" name="Google Shape;124;p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5" name="Google Shape;125;p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26" name="Google Shape;126;p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27" name="Google Shape;127;p4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128" name="Google Shape;128;p4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29" name="Google Shape;129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4" name="Google Shape;154;p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1" name="Google Shape;161;p5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162" name="Google Shape;162;p5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5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5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5" name="Google Shape;165;p5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166" name="Google Shape;166;p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67" name="Google Shape;167;p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68" name="Google Shape;168;p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169" name="Google Shape;169;p5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170" name="Google Shape;170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5" name="Google Shape;195;p5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5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5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5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5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5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1" name="Google Shape;201;p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◉"/>
              <a:defRPr sz="3000" i="1"/>
            </a:lvl1pPr>
            <a:lvl2pPr marL="914400" lvl="1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◉"/>
              <a:defRPr sz="3000" i="1"/>
            </a:lvl2pPr>
            <a:lvl3pPr marL="1371600" lvl="2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3pPr>
            <a:lvl4pPr marL="1828800" lvl="3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4pPr>
            <a:lvl5pPr marL="2286000" lvl="4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204" name="Google Shape;204;p6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" sz="9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9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6" name="Google Shape;206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207" name="Google Shape;207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0" name="Google Shape;210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1" name="Google Shape;211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12" name="Google Shape;212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13" name="Google Shape;213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214" name="Google Shape;214;p6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15" name="Google Shape;215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0" name="Google Shape;240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47" name="Google Shape;247;p7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248" name="Google Shape;248;p7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7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7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1" name="Google Shape;251;p7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2" name="Google Shape;252;p7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53" name="Google Shape;253;p7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54" name="Google Shape;254;p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255" name="Google Shape;255;p7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56" name="Google Shape;256;p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1" name="Google Shape;281;p7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7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7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87" name="Google Shape;287;p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8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90" name="Google Shape;290;p8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291" name="Google Shape;291;p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4" name="Google Shape;294;p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5" name="Google Shape;295;p8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96" name="Google Shape;296;p8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97" name="Google Shape;297;p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298" name="Google Shape;298;p8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99" name="Google Shape;299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4" name="Google Shape;324;p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8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27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0" name="Google Shape;330;p8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700" cy="27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1" name="Google Shape;331;p8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700" cy="27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2" name="Google Shape;332;p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37" name="Google Shape;337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338" name="Google Shape;338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1" name="Google Shape;341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42" name="Google Shape;342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43" name="Google Shape;343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44" name="Google Shape;344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345" name="Google Shape;345;p10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346" name="Google Shape;346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1" name="Google Shape;371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1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◉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◉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SUSTAINABLE ENERGY AND GDP PER CAPITA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535" name="Google Shape;5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825" y="972437"/>
            <a:ext cx="4566299" cy="3198633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22"/>
          <p:cNvSpPr txBox="1">
            <a:spLocks noGrp="1"/>
          </p:cNvSpPr>
          <p:nvPr>
            <p:ph type="title"/>
          </p:nvPr>
        </p:nvSpPr>
        <p:spPr>
          <a:xfrm>
            <a:off x="1073700" y="133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ENERGY CONSUMPTION PER CAPITA (kWh/PERSON)</a:t>
            </a:r>
            <a:endParaRPr/>
          </a:p>
        </p:txBody>
      </p:sp>
      <p:pic>
        <p:nvPicPr>
          <p:cNvPr id="537" name="Google Shape;5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6321" y="1035925"/>
            <a:ext cx="1465325" cy="193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543" name="Google Shape;5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2300" y="62125"/>
            <a:ext cx="7554484" cy="50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549" name="Google Shape;5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900" y="972400"/>
            <a:ext cx="4566299" cy="319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0121" y="1035900"/>
            <a:ext cx="1465325" cy="1935600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24"/>
          <p:cNvSpPr txBox="1">
            <a:spLocks noGrp="1"/>
          </p:cNvSpPr>
          <p:nvPr>
            <p:ph type="title"/>
          </p:nvPr>
        </p:nvSpPr>
        <p:spPr>
          <a:xfrm>
            <a:off x="1073700" y="133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RENEWABLE ENERGY SHARE OF TOTAL ENERGY CONSUMPTION (%)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557" name="Google Shape;5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900" y="970575"/>
            <a:ext cx="3254725" cy="3202350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25"/>
          <p:cNvSpPr txBox="1">
            <a:spLocks noGrp="1"/>
          </p:cNvSpPr>
          <p:nvPr>
            <p:ph type="title"/>
          </p:nvPr>
        </p:nvSpPr>
        <p:spPr>
          <a:xfrm>
            <a:off x="1073700" y="133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ACCESS TO CLEAN FUELS FOR COOKING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559" name="Google Shape;55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4521" y="1023225"/>
            <a:ext cx="1465325" cy="193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565" name="Google Shape;5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575" y="76200"/>
            <a:ext cx="7524848" cy="499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7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PREDICTIVE MODEL</a:t>
            </a:r>
            <a:endParaRPr/>
          </a:p>
        </p:txBody>
      </p:sp>
      <p:sp>
        <p:nvSpPr>
          <p:cNvPr id="571" name="Google Shape;571;p27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lang="en" sz="12000" b="1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3</a:t>
            </a:r>
            <a:endParaRPr sz="120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2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608" name="Google Shape;60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32500"/>
            <a:ext cx="8839201" cy="2878503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30"/>
          <p:cNvSpPr txBox="1">
            <a:spLocks noGrp="1"/>
          </p:cNvSpPr>
          <p:nvPr>
            <p:ph type="title"/>
          </p:nvPr>
        </p:nvSpPr>
        <p:spPr>
          <a:xfrm>
            <a:off x="1073700" y="133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PREDICTIVE MODEL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578" name="Google Shape;5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500" y="638875"/>
            <a:ext cx="2235200" cy="142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4400" y="638875"/>
            <a:ext cx="2235200" cy="142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Google Shape;58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0300" y="638875"/>
            <a:ext cx="2202580" cy="142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8500" y="2613741"/>
            <a:ext cx="2235200" cy="1424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70725" y="2616088"/>
            <a:ext cx="2202575" cy="142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10312" y="2613753"/>
            <a:ext cx="2202550" cy="1424859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28"/>
          <p:cNvSpPr txBox="1">
            <a:spLocks noGrp="1"/>
          </p:cNvSpPr>
          <p:nvPr>
            <p:ph type="title"/>
          </p:nvPr>
        </p:nvSpPr>
        <p:spPr>
          <a:xfrm>
            <a:off x="863550" y="0"/>
            <a:ext cx="22353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LUXEMBOURG</a:t>
            </a:r>
            <a:endParaRPr/>
          </a:p>
        </p:txBody>
      </p:sp>
      <p:sp>
        <p:nvSpPr>
          <p:cNvPr id="585" name="Google Shape;585;p28"/>
          <p:cNvSpPr txBox="1">
            <a:spLocks noGrp="1"/>
          </p:cNvSpPr>
          <p:nvPr>
            <p:ph type="title"/>
          </p:nvPr>
        </p:nvSpPr>
        <p:spPr>
          <a:xfrm>
            <a:off x="3594050" y="0"/>
            <a:ext cx="22353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BERMUDA</a:t>
            </a:r>
            <a:endParaRPr/>
          </a:p>
        </p:txBody>
      </p:sp>
      <p:sp>
        <p:nvSpPr>
          <p:cNvPr id="586" name="Google Shape;586;p28"/>
          <p:cNvSpPr txBox="1">
            <a:spLocks noGrp="1"/>
          </p:cNvSpPr>
          <p:nvPr>
            <p:ph type="title"/>
          </p:nvPr>
        </p:nvSpPr>
        <p:spPr>
          <a:xfrm>
            <a:off x="6324550" y="0"/>
            <a:ext cx="22353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CAYMAN ISL.</a:t>
            </a:r>
            <a:endParaRPr/>
          </a:p>
        </p:txBody>
      </p:sp>
      <p:sp>
        <p:nvSpPr>
          <p:cNvPr id="587" name="Google Shape;587;p28"/>
          <p:cNvSpPr txBox="1">
            <a:spLocks noGrp="1"/>
          </p:cNvSpPr>
          <p:nvPr>
            <p:ph type="title"/>
          </p:nvPr>
        </p:nvSpPr>
        <p:spPr>
          <a:xfrm>
            <a:off x="863550" y="1963800"/>
            <a:ext cx="22353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NORWAY</a:t>
            </a:r>
            <a:endParaRPr/>
          </a:p>
        </p:txBody>
      </p:sp>
      <p:sp>
        <p:nvSpPr>
          <p:cNvPr id="588" name="Google Shape;588;p28"/>
          <p:cNvSpPr txBox="1">
            <a:spLocks noGrp="1"/>
          </p:cNvSpPr>
          <p:nvPr>
            <p:ph type="title"/>
          </p:nvPr>
        </p:nvSpPr>
        <p:spPr>
          <a:xfrm>
            <a:off x="3594050" y="1963800"/>
            <a:ext cx="22353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SWITZERLAND</a:t>
            </a:r>
            <a:endParaRPr/>
          </a:p>
        </p:txBody>
      </p:sp>
      <p:sp>
        <p:nvSpPr>
          <p:cNvPr id="589" name="Google Shape;589;p28"/>
          <p:cNvSpPr txBox="1">
            <a:spLocks noGrp="1"/>
          </p:cNvSpPr>
          <p:nvPr>
            <p:ph type="title"/>
          </p:nvPr>
        </p:nvSpPr>
        <p:spPr>
          <a:xfrm>
            <a:off x="6324550" y="1963800"/>
            <a:ext cx="22353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QATAR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2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595" name="Google Shape;595;p29"/>
          <p:cNvSpPr txBox="1">
            <a:spLocks noGrp="1"/>
          </p:cNvSpPr>
          <p:nvPr>
            <p:ph type="title"/>
          </p:nvPr>
        </p:nvSpPr>
        <p:spPr>
          <a:xfrm>
            <a:off x="1752550" y="0"/>
            <a:ext cx="22353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IRELAND</a:t>
            </a:r>
            <a:endParaRPr/>
          </a:p>
        </p:txBody>
      </p:sp>
      <p:sp>
        <p:nvSpPr>
          <p:cNvPr id="596" name="Google Shape;596;p29"/>
          <p:cNvSpPr txBox="1">
            <a:spLocks noGrp="1"/>
          </p:cNvSpPr>
          <p:nvPr>
            <p:ph type="title"/>
          </p:nvPr>
        </p:nvSpPr>
        <p:spPr>
          <a:xfrm>
            <a:off x="5486350" y="0"/>
            <a:ext cx="22353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 DENMARK</a:t>
            </a:r>
            <a:endParaRPr/>
          </a:p>
        </p:txBody>
      </p:sp>
      <p:sp>
        <p:nvSpPr>
          <p:cNvPr id="597" name="Google Shape;597;p29"/>
          <p:cNvSpPr txBox="1">
            <a:spLocks noGrp="1"/>
          </p:cNvSpPr>
          <p:nvPr>
            <p:ph type="title"/>
          </p:nvPr>
        </p:nvSpPr>
        <p:spPr>
          <a:xfrm>
            <a:off x="1752550" y="1963800"/>
            <a:ext cx="22353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 ICELAND</a:t>
            </a:r>
            <a:endParaRPr/>
          </a:p>
        </p:txBody>
      </p:sp>
      <p:sp>
        <p:nvSpPr>
          <p:cNvPr id="598" name="Google Shape;598;p29"/>
          <p:cNvSpPr txBox="1">
            <a:spLocks noGrp="1"/>
          </p:cNvSpPr>
          <p:nvPr>
            <p:ph type="title"/>
          </p:nvPr>
        </p:nvSpPr>
        <p:spPr>
          <a:xfrm>
            <a:off x="5486350" y="1963800"/>
            <a:ext cx="22353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 UNITED STATES</a:t>
            </a:r>
            <a:endParaRPr/>
          </a:p>
        </p:txBody>
      </p:sp>
      <p:pic>
        <p:nvPicPr>
          <p:cNvPr id="599" name="Google Shape;59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7500" y="628325"/>
            <a:ext cx="2235200" cy="144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Google Shape;60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8925" y="628325"/>
            <a:ext cx="2235190" cy="144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87500" y="2603198"/>
            <a:ext cx="2235200" cy="1445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68921" y="2603187"/>
            <a:ext cx="2235200" cy="1445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615" name="Google Shape;61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1016325"/>
            <a:ext cx="3526806" cy="71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Google Shape;61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2688" y="1899525"/>
            <a:ext cx="4598625" cy="23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31"/>
          <p:cNvPicPr preferRelativeResize="0"/>
          <p:nvPr/>
        </p:nvPicPr>
        <p:blipFill rotWithShape="1">
          <a:blip r:embed="rId5">
            <a:alphaModFix/>
          </a:blip>
          <a:srcRect b="23005"/>
          <a:stretch/>
        </p:blipFill>
        <p:spPr>
          <a:xfrm>
            <a:off x="3299675" y="1016326"/>
            <a:ext cx="5844324" cy="6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31"/>
          <p:cNvSpPr txBox="1">
            <a:spLocks noGrp="1"/>
          </p:cNvSpPr>
          <p:nvPr>
            <p:ph type="title"/>
          </p:nvPr>
        </p:nvSpPr>
        <p:spPr>
          <a:xfrm>
            <a:off x="1073700" y="133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MODEL RESULTS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TEAM MEMBERS</a:t>
            </a:r>
            <a:endParaRPr/>
          </a:p>
        </p:txBody>
      </p:sp>
      <p:sp>
        <p:nvSpPr>
          <p:cNvPr id="470" name="Google Shape;470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471" name="Google Shape;4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5300" y="16075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72" name="Google Shape;472;p14"/>
          <p:cNvSpPr txBox="1"/>
          <p:nvPr/>
        </p:nvSpPr>
        <p:spPr>
          <a:xfrm>
            <a:off x="860325" y="32266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</a:rPr>
              <a:t>Marc Machado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3" name="Google Shape;473;p14"/>
          <p:cNvPicPr preferRelativeResize="0"/>
          <p:nvPr/>
        </p:nvPicPr>
        <p:blipFill rotWithShape="1">
          <a:blip r:embed="rId4">
            <a:alphaModFix/>
          </a:blip>
          <a:srcRect l="1587" r="1597"/>
          <a:stretch/>
        </p:blipFill>
        <p:spPr>
          <a:xfrm>
            <a:off x="2835025" y="16075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74" name="Google Shape;474;p14"/>
          <p:cNvSpPr txBox="1"/>
          <p:nvPr/>
        </p:nvSpPr>
        <p:spPr>
          <a:xfrm>
            <a:off x="2840050" y="32266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</a:rPr>
              <a:t>Yu Min Chang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5" name="Google Shape;475;p14"/>
          <p:cNvPicPr preferRelativeResize="0"/>
          <p:nvPr/>
        </p:nvPicPr>
        <p:blipFill rotWithShape="1">
          <a:blip r:embed="rId5">
            <a:alphaModFix/>
          </a:blip>
          <a:srcRect t="12439" b="12439"/>
          <a:stretch/>
        </p:blipFill>
        <p:spPr>
          <a:xfrm>
            <a:off x="4814750" y="16075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76" name="Google Shape;476;p14"/>
          <p:cNvSpPr txBox="1"/>
          <p:nvPr/>
        </p:nvSpPr>
        <p:spPr>
          <a:xfrm>
            <a:off x="4819775" y="32266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</a:rPr>
              <a:t>Abdul Haleem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7" name="Google Shape;477;p14"/>
          <p:cNvPicPr preferRelativeResize="0"/>
          <p:nvPr/>
        </p:nvPicPr>
        <p:blipFill rotWithShape="1">
          <a:blip r:embed="rId6">
            <a:alphaModFix/>
          </a:blip>
          <a:srcRect t="2435" b="2444"/>
          <a:stretch/>
        </p:blipFill>
        <p:spPr>
          <a:xfrm>
            <a:off x="6794475" y="16075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78" name="Google Shape;478;p14"/>
          <p:cNvSpPr txBox="1"/>
          <p:nvPr/>
        </p:nvSpPr>
        <p:spPr>
          <a:xfrm>
            <a:off x="6799500" y="32266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</a:rPr>
              <a:t>Yujin Im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624" name="Google Shape;62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650" y="1097225"/>
            <a:ext cx="4869990" cy="2949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5" name="Google Shape;62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0748" y="1097225"/>
            <a:ext cx="3134701" cy="2949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28A7F6-33A9-5F7F-FD2B-C397175C74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4" name="Picture 3" descr="A person in a suit and tie&#10;&#10;Description automatically generated">
            <a:extLst>
              <a:ext uri="{FF2B5EF4-FFF2-40B4-BE49-F238E27FC236}">
                <a16:creationId xmlns:a16="http://schemas.microsoft.com/office/drawing/2014/main" id="{B44E94BC-B840-3B5E-E6F3-BA9655EAC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846" y="83272"/>
            <a:ext cx="6351627" cy="421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34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5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484" name="Google Shape;484;p15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lang="en" sz="12000" b="1" i="0" u="none" strike="noStrike" cap="none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1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91" name="Google Shape;491;p16"/>
          <p:cNvSpPr txBox="1">
            <a:spLocks noGrp="1"/>
          </p:cNvSpPr>
          <p:nvPr>
            <p:ph type="title"/>
          </p:nvPr>
        </p:nvSpPr>
        <p:spPr>
          <a:xfrm>
            <a:off x="1073700" y="133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DATA CLEANING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492" name="Google Shape;492;p16"/>
          <p:cNvPicPr preferRelativeResize="0"/>
          <p:nvPr/>
        </p:nvPicPr>
        <p:blipFill rotWithShape="1">
          <a:blip r:embed="rId3">
            <a:alphaModFix/>
          </a:blip>
          <a:srcRect r="1380" b="1594"/>
          <a:stretch/>
        </p:blipFill>
        <p:spPr>
          <a:xfrm>
            <a:off x="1073700" y="953537"/>
            <a:ext cx="3661849" cy="3236425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16"/>
          <p:cNvSpPr/>
          <p:nvPr/>
        </p:nvSpPr>
        <p:spPr>
          <a:xfrm>
            <a:off x="3909350" y="3626975"/>
            <a:ext cx="826200" cy="4755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94" name="Google Shape;4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5350" y="953537"/>
            <a:ext cx="2064960" cy="323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00" name="Google Shape;500;p17"/>
          <p:cNvSpPr txBox="1">
            <a:spLocks noGrp="1"/>
          </p:cNvSpPr>
          <p:nvPr>
            <p:ph type="title"/>
          </p:nvPr>
        </p:nvSpPr>
        <p:spPr>
          <a:xfrm>
            <a:off x="1073700" y="133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CORRELATION HEAT MAP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501" name="Google Shape;5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063337"/>
            <a:ext cx="3302000" cy="301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7433" y="1063325"/>
            <a:ext cx="3066191" cy="301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8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GRAPHICAL ANALYSIS</a:t>
            </a:r>
            <a:endParaRPr/>
          </a:p>
        </p:txBody>
      </p:sp>
      <p:sp>
        <p:nvSpPr>
          <p:cNvPr id="508" name="Google Shape;508;p18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lang="en" sz="12000" b="1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  <a:endParaRPr sz="120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1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515" name="Google Shape;5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100" y="311050"/>
            <a:ext cx="8761808" cy="452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521" name="Google Shape;5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6675" y="163063"/>
            <a:ext cx="7250640" cy="4817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2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527" name="Google Shape;5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450" y="1041325"/>
            <a:ext cx="3286551" cy="3064175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21"/>
          <p:cNvSpPr txBox="1">
            <a:spLocks noGrp="1"/>
          </p:cNvSpPr>
          <p:nvPr>
            <p:ph type="title"/>
          </p:nvPr>
        </p:nvSpPr>
        <p:spPr>
          <a:xfrm>
            <a:off x="1073700" y="133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GDP PER CAPITA (TOP 10 COUNTRIES BY MEAN GDP PER CAPITA)</a:t>
            </a:r>
            <a:endParaRPr/>
          </a:p>
        </p:txBody>
      </p:sp>
      <p:pic>
        <p:nvPicPr>
          <p:cNvPr id="529" name="Google Shape;5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9163" y="1041325"/>
            <a:ext cx="4117124" cy="306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127</Words>
  <Application>Microsoft Office PowerPoint</Application>
  <PresentationFormat>On-screen Show (16:9)</PresentationFormat>
  <Paragraphs>50</Paragraphs>
  <Slides>21</Slides>
  <Notes>20</Notes>
  <HiddenSlides>3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Oswald</vt:lpstr>
      <vt:lpstr>Quince template</vt:lpstr>
      <vt:lpstr>SUSTAINABLE ENERGY AND GDP PER CAPITA</vt:lpstr>
      <vt:lpstr>TEAM MEMBERS</vt:lpstr>
      <vt:lpstr>DATA CLEANING</vt:lpstr>
      <vt:lpstr>DATA CLEANING</vt:lpstr>
      <vt:lpstr>CORRELATION HEAT MAP</vt:lpstr>
      <vt:lpstr>GRAPHICAL ANALYSIS</vt:lpstr>
      <vt:lpstr>PowerPoint Presentation</vt:lpstr>
      <vt:lpstr>PowerPoint Presentation</vt:lpstr>
      <vt:lpstr>GDP PER CAPITA (TOP 10 COUNTRIES BY MEAN GDP PER CAPITA)</vt:lpstr>
      <vt:lpstr>PRIMARY ENERGY CONSUMPTION PER CAPITA (kWh/PERSON)</vt:lpstr>
      <vt:lpstr>PowerPoint Presentation</vt:lpstr>
      <vt:lpstr>RENEWABLE ENERGY SHARE OF TOTAL ENERGY CONSUMPTION (%)</vt:lpstr>
      <vt:lpstr>ACCESS TO CLEAN FUELS FOR COOKING</vt:lpstr>
      <vt:lpstr>PowerPoint Presentation</vt:lpstr>
      <vt:lpstr>PREDICTIVE MODEL</vt:lpstr>
      <vt:lpstr>REGRESSION PREDICTIVE MODEL</vt:lpstr>
      <vt:lpstr>1. LUXEMBOURG</vt:lpstr>
      <vt:lpstr>7. IRELAND</vt:lpstr>
      <vt:lpstr>PREDICTIVE MODEL RESULTS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SUSTAINABLE ENERGY AND GDP PER CAPITA</dc:title>
  <cp:lastModifiedBy>Abdul Salam, Abdul Haleem</cp:lastModifiedBy>
  <cp:revision>2</cp:revision>
  <dcterms:modified xsi:type="dcterms:W3CDTF">2023-10-05T21:25:07Z</dcterms:modified>
</cp:coreProperties>
</file>