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3"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ABDULHAMEED A. ABDULFATAI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7F79C8-C1FD-4A8A-8D3C-C9C1B7CA9339}" type="datetimeFigureOut">
              <a:rPr lang="en-US" smtClean="0"/>
              <a:t>4/18/2021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15/10AC004</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EA3767-E99A-4A02-9AAC-1C9528A3C31F}" type="slidenum">
              <a:rPr lang="en-US" smtClean="0"/>
              <a:t>‹#›</a:t>
            </a:fld>
            <a:endParaRPr lang="en-US"/>
          </a:p>
        </p:txBody>
      </p:sp>
    </p:spTree>
    <p:extLst>
      <p:ext uri="{BB962C8B-B14F-4D97-AF65-F5344CB8AC3E}">
        <p14:creationId xmlns:p14="http://schemas.microsoft.com/office/powerpoint/2010/main" val="31824874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ABDULHAMEED A. ABDULFATAI</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4D2B0-3B73-411F-97DB-5218AC1AAEE1}" type="datetimeFigureOut">
              <a:rPr lang="en-US" smtClean="0"/>
              <a:t>4/18/2021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15/10AC004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15A06-327A-4C24-AF7C-F6A994626A8A}" type="slidenum">
              <a:rPr lang="en-US" smtClean="0"/>
              <a:t>‹#›</a:t>
            </a:fld>
            <a:endParaRPr lang="en-US"/>
          </a:p>
        </p:txBody>
      </p:sp>
    </p:spTree>
    <p:extLst>
      <p:ext uri="{BB962C8B-B14F-4D97-AF65-F5344CB8AC3E}">
        <p14:creationId xmlns:p14="http://schemas.microsoft.com/office/powerpoint/2010/main" val="411927143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88739D-390A-4526-BC93-5F2C8B011E40}" type="datetime1">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362DC-5E15-4B41-8C53-47A53036491D}" type="slidenum">
              <a:rPr lang="en-US" smtClean="0"/>
              <a:t>‹#›</a:t>
            </a:fld>
            <a:endParaRPr lang="en-US"/>
          </a:p>
        </p:txBody>
      </p:sp>
    </p:spTree>
    <p:extLst>
      <p:ext uri="{BB962C8B-B14F-4D97-AF65-F5344CB8AC3E}">
        <p14:creationId xmlns:p14="http://schemas.microsoft.com/office/powerpoint/2010/main" val="1793781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7ACCDB-345E-4CEA-A1A5-852EFCF0A092}" type="datetime1">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362DC-5E15-4B41-8C53-47A53036491D}" type="slidenum">
              <a:rPr lang="en-US" smtClean="0"/>
              <a:t>‹#›</a:t>
            </a:fld>
            <a:endParaRPr lang="en-US"/>
          </a:p>
        </p:txBody>
      </p:sp>
    </p:spTree>
    <p:extLst>
      <p:ext uri="{BB962C8B-B14F-4D97-AF65-F5344CB8AC3E}">
        <p14:creationId xmlns:p14="http://schemas.microsoft.com/office/powerpoint/2010/main" val="4013005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75F5A6-3616-4194-990B-5D5BA08693B7}" type="datetime1">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362DC-5E15-4B41-8C53-47A53036491D}" type="slidenum">
              <a:rPr lang="en-US" smtClean="0"/>
              <a:t>‹#›</a:t>
            </a:fld>
            <a:endParaRPr lang="en-US"/>
          </a:p>
        </p:txBody>
      </p:sp>
    </p:spTree>
    <p:extLst>
      <p:ext uri="{BB962C8B-B14F-4D97-AF65-F5344CB8AC3E}">
        <p14:creationId xmlns:p14="http://schemas.microsoft.com/office/powerpoint/2010/main" val="400843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BCEC79-4F10-4142-BBCC-EB1B3EC9E680}" type="datetime1">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362DC-5E15-4B41-8C53-47A53036491D}" type="slidenum">
              <a:rPr lang="en-US" smtClean="0"/>
              <a:t>‹#›</a:t>
            </a:fld>
            <a:endParaRPr lang="en-US"/>
          </a:p>
        </p:txBody>
      </p:sp>
    </p:spTree>
    <p:extLst>
      <p:ext uri="{BB962C8B-B14F-4D97-AF65-F5344CB8AC3E}">
        <p14:creationId xmlns:p14="http://schemas.microsoft.com/office/powerpoint/2010/main" val="375090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3E6FFA-F46B-4764-AF6A-645B5FA7462E}" type="datetime1">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362DC-5E15-4B41-8C53-47A53036491D}" type="slidenum">
              <a:rPr lang="en-US" smtClean="0"/>
              <a:t>‹#›</a:t>
            </a:fld>
            <a:endParaRPr lang="en-US"/>
          </a:p>
        </p:txBody>
      </p:sp>
    </p:spTree>
    <p:extLst>
      <p:ext uri="{BB962C8B-B14F-4D97-AF65-F5344CB8AC3E}">
        <p14:creationId xmlns:p14="http://schemas.microsoft.com/office/powerpoint/2010/main" val="336646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F51385-AE70-4AC1-985F-3DC12CE731BE}" type="datetime1">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362DC-5E15-4B41-8C53-47A53036491D}" type="slidenum">
              <a:rPr lang="en-US" smtClean="0"/>
              <a:t>‹#›</a:t>
            </a:fld>
            <a:endParaRPr lang="en-US"/>
          </a:p>
        </p:txBody>
      </p:sp>
    </p:spTree>
    <p:extLst>
      <p:ext uri="{BB962C8B-B14F-4D97-AF65-F5344CB8AC3E}">
        <p14:creationId xmlns:p14="http://schemas.microsoft.com/office/powerpoint/2010/main" val="135354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048CE2-6A93-4166-A9A7-1E8163E33C92}" type="datetime1">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F362DC-5E15-4B41-8C53-47A53036491D}" type="slidenum">
              <a:rPr lang="en-US" smtClean="0"/>
              <a:t>‹#›</a:t>
            </a:fld>
            <a:endParaRPr lang="en-US"/>
          </a:p>
        </p:txBody>
      </p:sp>
    </p:spTree>
    <p:extLst>
      <p:ext uri="{BB962C8B-B14F-4D97-AF65-F5344CB8AC3E}">
        <p14:creationId xmlns:p14="http://schemas.microsoft.com/office/powerpoint/2010/main" val="743025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30836D-9A18-44CE-BB70-2AB0E10B4CD6}" type="datetime1">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F362DC-5E15-4B41-8C53-47A53036491D}" type="slidenum">
              <a:rPr lang="en-US" smtClean="0"/>
              <a:t>‹#›</a:t>
            </a:fld>
            <a:endParaRPr lang="en-US"/>
          </a:p>
        </p:txBody>
      </p:sp>
    </p:spTree>
    <p:extLst>
      <p:ext uri="{BB962C8B-B14F-4D97-AF65-F5344CB8AC3E}">
        <p14:creationId xmlns:p14="http://schemas.microsoft.com/office/powerpoint/2010/main" val="165235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87AF9-5E22-46A3-B582-EAFE01EE0000}" type="datetime1">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F362DC-5E15-4B41-8C53-47A53036491D}" type="slidenum">
              <a:rPr lang="en-US" smtClean="0"/>
              <a:t>‹#›</a:t>
            </a:fld>
            <a:endParaRPr lang="en-US"/>
          </a:p>
        </p:txBody>
      </p:sp>
    </p:spTree>
    <p:extLst>
      <p:ext uri="{BB962C8B-B14F-4D97-AF65-F5344CB8AC3E}">
        <p14:creationId xmlns:p14="http://schemas.microsoft.com/office/powerpoint/2010/main" val="34462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0755EE-C10A-4DD9-8BD1-A6FA84A18F77}" type="datetime1">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362DC-5E15-4B41-8C53-47A53036491D}" type="slidenum">
              <a:rPr lang="en-US" smtClean="0"/>
              <a:t>‹#›</a:t>
            </a:fld>
            <a:endParaRPr lang="en-US"/>
          </a:p>
        </p:txBody>
      </p:sp>
    </p:spTree>
    <p:extLst>
      <p:ext uri="{BB962C8B-B14F-4D97-AF65-F5344CB8AC3E}">
        <p14:creationId xmlns:p14="http://schemas.microsoft.com/office/powerpoint/2010/main" val="332594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7F9DD3-19E5-4262-8D29-5E9A1B33EE6A}" type="datetime1">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362DC-5E15-4B41-8C53-47A53036491D}" type="slidenum">
              <a:rPr lang="en-US" smtClean="0"/>
              <a:t>‹#›</a:t>
            </a:fld>
            <a:endParaRPr lang="en-US"/>
          </a:p>
        </p:txBody>
      </p:sp>
    </p:spTree>
    <p:extLst>
      <p:ext uri="{BB962C8B-B14F-4D97-AF65-F5344CB8AC3E}">
        <p14:creationId xmlns:p14="http://schemas.microsoft.com/office/powerpoint/2010/main" val="263227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857FA-0490-43E9-9958-4DBC5E9B2859}" type="datetime1">
              <a:rPr lang="en-US" smtClean="0"/>
              <a:t>4/18/2021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362DC-5E15-4B41-8C53-47A53036491D}" type="slidenum">
              <a:rPr lang="en-US" smtClean="0"/>
              <a:t>‹#›</a:t>
            </a:fld>
            <a:endParaRPr lang="en-US"/>
          </a:p>
        </p:txBody>
      </p:sp>
    </p:spTree>
    <p:extLst>
      <p:ext uri="{BB962C8B-B14F-4D97-AF65-F5344CB8AC3E}">
        <p14:creationId xmlns:p14="http://schemas.microsoft.com/office/powerpoint/2010/main" val="2127405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5394" y="365760"/>
            <a:ext cx="10881359" cy="5865223"/>
          </a:xfrm>
        </p:spPr>
        <p:txBody>
          <a:bodyPr>
            <a:normAutofit/>
          </a:bodyPr>
          <a:lstStyle/>
          <a:p>
            <a:pPr>
              <a:lnSpc>
                <a:spcPct val="120000"/>
              </a:lnSpc>
              <a:spcBef>
                <a:spcPts val="0"/>
              </a:spcBef>
              <a:spcAft>
                <a:spcPts val="1000"/>
              </a:spcAft>
            </a:pPr>
            <a:r>
              <a:rPr lang="en-US" b="1" dirty="0">
                <a:latin typeface="Times New Roman" panose="02020603050405020304" pitchFamily="18" charset="0"/>
                <a:ea typeface="SimSun" panose="02010600030101010101" pitchFamily="2" charset="-122"/>
                <a:cs typeface="Times New Roman" panose="02020603050405020304" pitchFamily="18" charset="0"/>
              </a:rPr>
              <a:t>THE IMPACT OF AGRICULTURAL OUTPUT ON THE NIGERIA ECONOMY (1986-2018)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20000"/>
              </a:lnSpc>
              <a:spcBef>
                <a:spcPts val="0"/>
              </a:spcBef>
              <a:spcAft>
                <a:spcPts val="1000"/>
              </a:spcAft>
            </a:pPr>
            <a:r>
              <a:rPr lang="en-US" b="1" dirty="0">
                <a:latin typeface="Times New Roman" panose="02020603050405020304" pitchFamily="18" charset="0"/>
                <a:ea typeface="SimSun" panose="02010600030101010101" pitchFamily="2" charset="-122"/>
                <a:cs typeface="Times New Roman" panose="02020603050405020304" pitchFamily="18" charset="0"/>
              </a:rPr>
              <a:t>BY </a:t>
            </a:r>
          </a:p>
          <a:p>
            <a:pPr>
              <a:lnSpc>
                <a:spcPct val="120000"/>
              </a:lnSpc>
              <a:spcBef>
                <a:spcPts val="0"/>
              </a:spcBef>
              <a:spcAft>
                <a:spcPts val="1000"/>
              </a:spcAft>
            </a:pP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20000"/>
              </a:lnSpc>
              <a:spcBef>
                <a:spcPts val="0"/>
              </a:spcBef>
              <a:spcAft>
                <a:spcPts val="1000"/>
              </a:spcAft>
            </a:pPr>
            <a:r>
              <a:rPr lang="en-US" b="1" dirty="0">
                <a:latin typeface="Times New Roman" panose="02020603050405020304" pitchFamily="18" charset="0"/>
                <a:ea typeface="SimSun" panose="02010600030101010101" pitchFamily="2" charset="-122"/>
                <a:cs typeface="Times New Roman" panose="02020603050405020304" pitchFamily="18" charset="0"/>
              </a:rPr>
              <a:t> ABDULHAMEED A. ABDULFATAI </a:t>
            </a: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20000"/>
              </a:lnSpc>
              <a:spcBef>
                <a:spcPts val="0"/>
              </a:spcBef>
              <a:spcAft>
                <a:spcPts val="1000"/>
              </a:spcAft>
            </a:pPr>
            <a:r>
              <a:rPr lang="en-US" b="1" dirty="0">
                <a:latin typeface="Times New Roman" panose="02020603050405020304" pitchFamily="18" charset="0"/>
                <a:ea typeface="SimSun" panose="02010600030101010101" pitchFamily="2" charset="-122"/>
                <a:cs typeface="Times New Roman" panose="02020603050405020304" pitchFamily="18" charset="0"/>
              </a:rPr>
              <a:t>(15/10AC004)</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20000"/>
              </a:lnSpc>
              <a:spcBef>
                <a:spcPts val="0"/>
              </a:spcBef>
              <a:spcAft>
                <a:spcPts val="1000"/>
              </a:spcAft>
            </a:pPr>
            <a:r>
              <a:rPr lang="en-US" b="1" dirty="0">
                <a:latin typeface="Times New Roman" panose="02020603050405020304" pitchFamily="18" charset="0"/>
                <a:ea typeface="SimSun" panose="02010600030101010101" pitchFamily="2" charset="-122"/>
                <a:cs typeface="Times New Roman" panose="02020603050405020304" pitchFamily="18" charset="0"/>
              </a:rPr>
              <a:t>A PRE – FIELD SEMINAR PRESENTATION TO THE DEPARTMENT OF AGRICULTURAL ECONOMICS AND FARM MANAGEMENT, FACULTY OF AGRICULTURE  IN PARTIAL FULFILMENT OF THE REQUIREMENT FOR THE AWARD OF  DEGREE CERTIFICATE.</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20000"/>
              </a:lnSpc>
              <a:spcBef>
                <a:spcPts val="0"/>
              </a:spcBef>
            </a:pPr>
            <a:r>
              <a:rPr lang="en-US" dirty="0">
                <a:latin typeface="Times New Roman" panose="02020603050405020304" pitchFamily="18" charset="0"/>
                <a:ea typeface="SimSun" panose="02010600030101010101" pitchFamily="2" charset="-122"/>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20000"/>
              </a:lnSpc>
            </a:pPr>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ABDULHAMEED A. ABDULFATAI 15/10AC004</a:t>
            </a:r>
          </a:p>
        </p:txBody>
      </p:sp>
    </p:spTree>
    <p:extLst>
      <p:ext uri="{BB962C8B-B14F-4D97-AF65-F5344CB8AC3E}">
        <p14:creationId xmlns:p14="http://schemas.microsoft.com/office/powerpoint/2010/main" val="312598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754"/>
            <a:ext cx="10515600" cy="6020209"/>
          </a:xfrm>
        </p:spPr>
        <p:txBody>
          <a:bodyPr>
            <a:normAutofit/>
          </a:bodyPr>
          <a:lstStyle/>
          <a:p>
            <a:pPr marL="0" indent="0">
              <a:buNone/>
            </a:pPr>
            <a:r>
              <a:rPr lang="en-US" b="1" dirty="0"/>
              <a:t>STATEMENT OF THE PROBLEM</a:t>
            </a:r>
          </a:p>
          <a:p>
            <a:pPr marL="0" indent="0">
              <a:buNone/>
            </a:pPr>
            <a:r>
              <a:rPr lang="en-US" dirty="0"/>
              <a:t>The specific problems to address include;</a:t>
            </a:r>
          </a:p>
          <a:p>
            <a:pPr lvl="0"/>
            <a:r>
              <a:rPr lang="en-US" dirty="0"/>
              <a:t>The high reliability on crude tools for farming and storage which affect production.</a:t>
            </a:r>
          </a:p>
          <a:p>
            <a:pPr lvl="0"/>
            <a:r>
              <a:rPr lang="en-US" dirty="0"/>
              <a:t>The lack and inadequate access to information, modernization and mechanization which goes beyond digging and planting without learning new techniques. </a:t>
            </a:r>
          </a:p>
          <a:p>
            <a:pPr lvl="0"/>
            <a:r>
              <a:rPr lang="en-US" dirty="0"/>
              <a:t>The damaging effects of inadequate infrastructure which leads to wastages of farm produce and which discourage investment from local and foreign investors</a:t>
            </a:r>
          </a:p>
          <a:p>
            <a:pPr lvl="0"/>
            <a:r>
              <a:rPr lang="en-US" dirty="0"/>
              <a:t>Inadequate and in proper record keeping, poor research and constraint to finance (capital).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ABDULHAMEED A. ABDULFATAI 15/10AC004</a:t>
            </a:r>
          </a:p>
        </p:txBody>
      </p:sp>
    </p:spTree>
    <p:extLst>
      <p:ext uri="{BB962C8B-B14F-4D97-AF65-F5344CB8AC3E}">
        <p14:creationId xmlns:p14="http://schemas.microsoft.com/office/powerpoint/2010/main" val="44343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
            <a:ext cx="10515600" cy="6085523"/>
          </a:xfrm>
        </p:spPr>
        <p:txBody>
          <a:bodyPr>
            <a:normAutofit fontScale="77500" lnSpcReduction="20000"/>
          </a:bodyPr>
          <a:lstStyle/>
          <a:p>
            <a:pPr marL="0" marR="0" indent="0" algn="just">
              <a:lnSpc>
                <a:spcPct val="200000"/>
              </a:lnSpc>
              <a:spcBef>
                <a:spcPts val="0"/>
              </a:spcBef>
              <a:spcAft>
                <a:spcPts val="0"/>
              </a:spcAft>
              <a:buNone/>
            </a:pPr>
            <a:r>
              <a:rPr lang="en-US" b="1" dirty="0">
                <a:latin typeface="Times New Roman" panose="02020603050405020304" pitchFamily="18" charset="0"/>
                <a:ea typeface="SimSun" panose="02010600030101010101" pitchFamily="2" charset="-122"/>
                <a:cs typeface="Times New Roman" panose="02020603050405020304" pitchFamily="18" charset="0"/>
              </a:rPr>
              <a:t>OBJECTIVES</a:t>
            </a:r>
          </a:p>
          <a:p>
            <a:pPr marL="0" marR="0" indent="0" algn="just">
              <a:lnSpc>
                <a:spcPct val="200000"/>
              </a:lnSpc>
              <a:spcBef>
                <a:spcPts val="0"/>
              </a:spcBef>
              <a:spcAft>
                <a:spcPts val="0"/>
              </a:spcAft>
              <a:buNone/>
            </a:pPr>
            <a:r>
              <a:rPr lang="en-US" dirty="0">
                <a:latin typeface="Times New Roman" panose="02020603050405020304" pitchFamily="18" charset="0"/>
                <a:cs typeface="Times New Roman" panose="02020603050405020304" pitchFamily="18" charset="0"/>
              </a:rPr>
              <a:t>The purpose of the study is to examine and determine the impact of agricultural output on the growth of the Nigerian economy, specifically:</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lnSpc>
                <a:spcPct val="200000"/>
              </a:lnSpc>
              <a:spcBef>
                <a:spcPts val="0"/>
              </a:spcBef>
              <a:spcAft>
                <a:spcPts val="1000"/>
              </a:spcAft>
              <a:buFont typeface="+mj-lt"/>
              <a:buAutoNum type="romanLcPeriod"/>
            </a:pPr>
            <a:r>
              <a:rPr lang="en-US" dirty="0">
                <a:latin typeface="Times New Roman" panose="02020603050405020304" pitchFamily="18" charset="0"/>
                <a:ea typeface="SimSun" panose="02010600030101010101" pitchFamily="2" charset="-122"/>
                <a:cs typeface="Times New Roman" panose="02020603050405020304" pitchFamily="18" charset="0"/>
              </a:rPr>
              <a:t>To determine the impact of agricultural output on the economic growth and development in Nigeria.</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lnSpc>
                <a:spcPct val="200000"/>
              </a:lnSpc>
              <a:spcBef>
                <a:spcPts val="0"/>
              </a:spcBef>
              <a:spcAft>
                <a:spcPts val="1000"/>
              </a:spcAft>
              <a:buFont typeface="+mj-lt"/>
              <a:buAutoNum type="romanLcPeriod"/>
            </a:pPr>
            <a:r>
              <a:rPr lang="en-US" dirty="0">
                <a:latin typeface="Times New Roman" panose="02020603050405020304" pitchFamily="18" charset="0"/>
                <a:ea typeface="SimSun" panose="02010600030101010101" pitchFamily="2" charset="-122"/>
                <a:cs typeface="Times New Roman" panose="02020603050405020304" pitchFamily="18" charset="0"/>
              </a:rPr>
              <a:t>To determine the relationship between agricultural output and economy growth in other to improve the efficiency.</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lnSpc>
                <a:spcPct val="200000"/>
              </a:lnSpc>
              <a:spcBef>
                <a:spcPts val="0"/>
              </a:spcBef>
              <a:spcAft>
                <a:spcPts val="1000"/>
              </a:spcAft>
              <a:buFont typeface="+mj-lt"/>
              <a:buAutoNum type="romanLcPeriod"/>
            </a:pPr>
            <a:r>
              <a:rPr lang="en-US" dirty="0">
                <a:latin typeface="Times New Roman" panose="02020603050405020304" pitchFamily="18" charset="0"/>
                <a:ea typeface="SimSun" panose="02010600030101010101" pitchFamily="2" charset="-122"/>
                <a:cs typeface="Times New Roman" panose="02020603050405020304" pitchFamily="18" charset="0"/>
              </a:rPr>
              <a:t> The examine and determine the variables unit involves in the development of Nigeria economy.</a:t>
            </a:r>
          </a:p>
          <a:p>
            <a:pPr marL="0" marR="0" lvl="0" indent="0" algn="just">
              <a:lnSpc>
                <a:spcPct val="200000"/>
              </a:lnSpc>
              <a:spcBef>
                <a:spcPts val="0"/>
              </a:spcBef>
              <a:spcAft>
                <a:spcPts val="1000"/>
              </a:spcAft>
              <a:buNone/>
            </a:pP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dirty="0"/>
          </a:p>
        </p:txBody>
      </p:sp>
      <p:sp>
        <p:nvSpPr>
          <p:cNvPr id="2" name="Footer Placeholder 1"/>
          <p:cNvSpPr>
            <a:spLocks noGrp="1"/>
          </p:cNvSpPr>
          <p:nvPr>
            <p:ph type="ftr" sz="quarter" idx="11"/>
          </p:nvPr>
        </p:nvSpPr>
        <p:spPr/>
        <p:txBody>
          <a:bodyPr/>
          <a:lstStyle/>
          <a:p>
            <a:r>
              <a:rPr lang="en-US" dirty="0"/>
              <a:t>ABDULHAMEED A. ABDULFATAI 15/10AC004</a:t>
            </a:r>
          </a:p>
        </p:txBody>
      </p:sp>
    </p:spTree>
    <p:extLst>
      <p:ext uri="{BB962C8B-B14F-4D97-AF65-F5344CB8AC3E}">
        <p14:creationId xmlns:p14="http://schemas.microsoft.com/office/powerpoint/2010/main" val="102542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766" y="222068"/>
            <a:ext cx="10779034" cy="6113417"/>
          </a:xfrm>
        </p:spPr>
        <p:txBody>
          <a:bodyPr anchor="ctr">
            <a:noAutofit/>
          </a:bodyPr>
          <a:lstStyle/>
          <a:p>
            <a:pPr marL="0" indent="0" algn="just">
              <a:lnSpc>
                <a:spcPct val="120000"/>
              </a:lnSpc>
              <a:buNone/>
            </a:pPr>
            <a:r>
              <a:rPr lang="en-US" sz="2400" b="1" dirty="0">
                <a:latin typeface="Times New Roman" panose="02020603050405020304" pitchFamily="18" charset="0"/>
                <a:cs typeface="Times New Roman" panose="02020603050405020304" pitchFamily="18" charset="0"/>
              </a:rPr>
              <a:t>THEORETICAL FRAMEWORK </a:t>
            </a:r>
            <a:r>
              <a:rPr lang="en-US" sz="2000" dirty="0">
                <a:latin typeface="Times New Roman" panose="02020603050405020304" pitchFamily="18" charset="0"/>
                <a:cs typeface="Times New Roman" panose="02020603050405020304" pitchFamily="18" charset="0"/>
              </a:rPr>
              <a:t> </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study adopted the Structural Change Theory as framework. The Structural Change Theory was developed by Lewis Arthur in the year 1954 and he called it “development with unlimited supply of </a:t>
            </a:r>
            <a:r>
              <a:rPr lang="en-US" sz="2000" dirty="0" err="1">
                <a:latin typeface="Times New Roman" panose="02020603050405020304" pitchFamily="18" charset="0"/>
                <a:cs typeface="Times New Roman" panose="02020603050405020304" pitchFamily="18" charset="0"/>
              </a:rPr>
              <a:t>labour</a:t>
            </a:r>
            <a:r>
              <a:rPr lang="en-US" sz="2000" dirty="0">
                <a:latin typeface="Times New Roman" panose="02020603050405020304" pitchFamily="18" charset="0"/>
                <a:cs typeface="Times New Roman" panose="02020603050405020304" pitchFamily="18" charset="0"/>
              </a:rPr>
              <a:t>. According to him an economy is made up of two sectors. One is the traditional (agricultural or subsistence) sector and the other is the modern (capitalist, industrial or manufacturing) sector. This gave rise to the two sector model. The theory posits that the development of an economy is dependent on the growth of the two sectors. </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Y = f(AGRIC, IND)                                   </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Where; Y = Economic development, </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AGRIC = Agricultural sector and </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IND = Industrial sector. </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ABDULHAMEED A. ABDULFATAI 15/10AC004</a:t>
            </a:r>
          </a:p>
        </p:txBody>
      </p:sp>
    </p:spTree>
    <p:extLst>
      <p:ext uri="{BB962C8B-B14F-4D97-AF65-F5344CB8AC3E}">
        <p14:creationId xmlns:p14="http://schemas.microsoft.com/office/powerpoint/2010/main" val="175186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943"/>
            <a:ext cx="10515600" cy="5981020"/>
          </a:xfrm>
        </p:spPr>
        <p:txBody>
          <a:bodyPr>
            <a:normAutofit fontScale="85000" lnSpcReduction="20000"/>
          </a:bodyPr>
          <a:lstStyle/>
          <a:p>
            <a:pPr marL="0" indent="0" algn="just">
              <a:buNone/>
            </a:pPr>
            <a:r>
              <a:rPr lang="en-US" dirty="0" err="1">
                <a:latin typeface="Times New Roman" panose="02020603050405020304" pitchFamily="18" charset="0"/>
                <a:cs typeface="Times New Roman" panose="02020603050405020304" pitchFamily="18" charset="0"/>
              </a:rPr>
              <a:t>Olutoye</a:t>
            </a:r>
            <a:r>
              <a:rPr lang="en-US" dirty="0">
                <a:latin typeface="Times New Roman" panose="02020603050405020304" pitchFamily="18" charset="0"/>
                <a:cs typeface="Times New Roman" panose="02020603050405020304" pitchFamily="18" charset="0"/>
              </a:rPr>
              <a:t>, (2014) examined the contribution of agricultural sector to Gross Domestic Product (GDP) between 1990 and 2013. The Ordinary Least Square (OLS) multiple regression method was used to analyze the data. The results revealed a positive cause and effect relationship between agricultural output and gross domestic product (GDP) in Nigeria. Specifically, the study clearly shows that Agricultural Output has a strong influence on the Gross Domestic Product (GDP) with an estimated contribution of 30.2% between 1970 and 2000 before the neglect of this sector during the oil boom in the 1970s. In order to improve agriculture, government should see that special incentives are given to farmers and basic infrastructural facilities such as stable electricity, good road networks, and adequate water supply are readily provided. </a:t>
            </a:r>
            <a:r>
              <a:rPr lang="en-US" dirty="0" err="1">
                <a:latin typeface="Times New Roman" panose="02020603050405020304" pitchFamily="18" charset="0"/>
                <a:cs typeface="Times New Roman" panose="02020603050405020304" pitchFamily="18" charset="0"/>
              </a:rPr>
              <a:t>Aroriode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Ogunbadejo</a:t>
            </a:r>
            <a:r>
              <a:rPr lang="en-US" dirty="0">
                <a:latin typeface="Times New Roman" panose="02020603050405020304" pitchFamily="18" charset="0"/>
                <a:cs typeface="Times New Roman" panose="02020603050405020304" pitchFamily="18" charset="0"/>
              </a:rPr>
              <a:t>, (2014) estimated the impact of macroeconomic policies on agricultural growth in Nigeria using time series data and econometric analysis. The results show that Gross Domestic Product (GDP), Credit Loan to Agriculture (CLA)and exchange rates are significant with positive influences. Income elasticity of agricultural growth was low at 0.939 percent indicating the income inelastic nature of agricultural commodities. There is a positive relationship between the dependent variable (Agricultural Output) and the independent variable (GDP). On the other hand, money supply has an inverse relationship (negative influence) on agricultural production which is contrary to expectations. The interest rate is positive but insignificant which can be explained by the restrictive monetary policies. Equally, a restrictive monetary policy can cause farm incomes to fall.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ABDULHAMEED A. ABDULFATAI 15/10AC004</a:t>
            </a:r>
          </a:p>
        </p:txBody>
      </p:sp>
    </p:spTree>
    <p:extLst>
      <p:ext uri="{BB962C8B-B14F-4D97-AF65-F5344CB8AC3E}">
        <p14:creationId xmlns:p14="http://schemas.microsoft.com/office/powerpoint/2010/main" val="3366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137" y="326571"/>
            <a:ext cx="10515600" cy="5758952"/>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METHODOLOGY</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Study area : Nigeria </a:t>
            </a:r>
          </a:p>
          <a:p>
            <a:r>
              <a:rPr lang="en-US" dirty="0"/>
              <a:t>Types and Sources of Data   </a:t>
            </a:r>
          </a:p>
          <a:p>
            <a:r>
              <a:rPr lang="en-US" dirty="0"/>
              <a:t>This study used secondary type of data obtained from Statistical Bulletin, and Annual Report and Statement of Accounts of the Central Bank of Nigeria.</a:t>
            </a:r>
          </a:p>
          <a:p>
            <a:endParaRPr lang="en-US" dirty="0"/>
          </a:p>
          <a:p>
            <a:r>
              <a:rPr lang="en-US" dirty="0">
                <a:latin typeface="Times New Roman" panose="02020603050405020304" pitchFamily="18" charset="0"/>
                <a:cs typeface="Times New Roman" panose="02020603050405020304" pitchFamily="18" charset="0"/>
              </a:rPr>
              <a:t>Method of data collection: In the case of study data will be collected on the basis of agricultural output for the period of (1986 – 2018)</a:t>
            </a:r>
          </a:p>
        </p:txBody>
      </p:sp>
      <p:sp>
        <p:nvSpPr>
          <p:cNvPr id="2" name="Footer Placeholder 1"/>
          <p:cNvSpPr>
            <a:spLocks noGrp="1"/>
          </p:cNvSpPr>
          <p:nvPr>
            <p:ph type="ftr" sz="quarter" idx="11"/>
          </p:nvPr>
        </p:nvSpPr>
        <p:spPr>
          <a:xfrm>
            <a:off x="4025537" y="6356350"/>
            <a:ext cx="4114800" cy="365125"/>
          </a:xfrm>
        </p:spPr>
        <p:txBody>
          <a:bodyPr/>
          <a:lstStyle/>
          <a:p>
            <a:r>
              <a:rPr lang="en-US" dirty="0"/>
              <a:t>ABDULHAMEED A. ABDULFATAI 15/10AC004</a:t>
            </a:r>
          </a:p>
        </p:txBody>
      </p:sp>
    </p:spTree>
    <p:extLst>
      <p:ext uri="{BB962C8B-B14F-4D97-AF65-F5344CB8AC3E}">
        <p14:creationId xmlns:p14="http://schemas.microsoft.com/office/powerpoint/2010/main" val="104590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891" y="209006"/>
            <a:ext cx="10752909" cy="6113417"/>
          </a:xfrm>
        </p:spPr>
        <p:txBody>
          <a:bodyPr>
            <a:noAutofit/>
          </a:bodyPr>
          <a:lstStyle/>
          <a:p>
            <a:pPr marL="0" marR="0" indent="0" algn="ctr">
              <a:lnSpc>
                <a:spcPct val="150000"/>
              </a:lnSpc>
              <a:spcBef>
                <a:spcPts val="0"/>
              </a:spcBef>
              <a:spcAft>
                <a:spcPts val="1000"/>
              </a:spcAft>
              <a:buNone/>
            </a:pPr>
            <a:r>
              <a:rPr lang="en-US" sz="1200" b="1" dirty="0">
                <a:latin typeface="Times New Roman" panose="02020603050405020304" pitchFamily="18" charset="0"/>
                <a:ea typeface="Calibri" panose="020F0502020204030204" pitchFamily="34" charset="0"/>
                <a:cs typeface="Times New Roman" panose="02020603050405020304" pitchFamily="18" charset="0"/>
              </a:rPr>
              <a:t>ANALYTICAL TOOL</a:t>
            </a:r>
          </a:p>
          <a:p>
            <a:pPr marL="0" marR="0" indent="0" algn="ctr">
              <a:lnSpc>
                <a:spcPct val="150000"/>
              </a:lnSpc>
              <a:spcBef>
                <a:spcPts val="0"/>
              </a:spcBef>
              <a:spcAft>
                <a:spcPts val="1000"/>
              </a:spcAft>
              <a:buNone/>
            </a:pPr>
            <a:r>
              <a:rPr lang="en-US" sz="1200" b="1" dirty="0">
                <a:latin typeface="Times New Roman" panose="02020603050405020304" pitchFamily="18" charset="0"/>
                <a:ea typeface="Calibri" panose="020F0502020204030204" pitchFamily="34" charset="0"/>
                <a:cs typeface="Times New Roman" panose="02020603050405020304" pitchFamily="18" charset="0"/>
              </a:rPr>
              <a:t>MODELING SPECIFICATION </a:t>
            </a:r>
          </a:p>
          <a:p>
            <a:pPr marL="0" marR="0" indent="0">
              <a:lnSpc>
                <a:spcPct val="150000"/>
              </a:lnSpc>
              <a:spcBef>
                <a:spcPts val="0"/>
              </a:spcBef>
              <a:spcAft>
                <a:spcPts val="100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The research adopted the quasi-experimental design where the econometric analysis techniques of Ordinary Least Squares (OLS), multiple regression, co-integration/error correction methods and granger-causality test.</a:t>
            </a:r>
          </a:p>
          <a:p>
            <a:pPr marL="0" marR="0" indent="0">
              <a:lnSpc>
                <a:spcPct val="150000"/>
              </a:lnSpc>
              <a:spcBef>
                <a:spcPts val="0"/>
              </a:spcBef>
              <a:spcAft>
                <a:spcPts val="100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The functional and econometric relationship between the dependent variable and the independent variables are provided in the equation below: </a:t>
            </a:r>
          </a:p>
          <a:p>
            <a:pPr marL="0" marR="0" indent="0">
              <a:lnSpc>
                <a:spcPct val="150000"/>
              </a:lnSpc>
              <a:spcBef>
                <a:spcPts val="0"/>
              </a:spcBef>
              <a:spcAft>
                <a:spcPts val="100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GDP = f (CPRD, LPRD, FPRD)                                                                                         </a:t>
            </a:r>
          </a:p>
          <a:p>
            <a:pPr marL="0" marR="0" indent="0">
              <a:lnSpc>
                <a:spcPct val="150000"/>
              </a:lnSpc>
              <a:spcBef>
                <a:spcPts val="0"/>
              </a:spcBef>
              <a:spcAft>
                <a:spcPts val="100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log GDP = a0 + a1logCPRD + a2logLPRD + a3logFRD + U </a:t>
            </a:r>
          </a:p>
          <a:p>
            <a:pPr marL="0" marR="0" indent="0">
              <a:lnSpc>
                <a:spcPct val="150000"/>
              </a:lnSpc>
              <a:spcBef>
                <a:spcPts val="0"/>
              </a:spcBef>
              <a:spcAft>
                <a:spcPts val="100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Where; </a:t>
            </a:r>
          </a:p>
          <a:p>
            <a:pPr marL="0" marR="0" indent="0">
              <a:lnSpc>
                <a:spcPct val="150000"/>
              </a:lnSpc>
              <a:spcBef>
                <a:spcPts val="0"/>
              </a:spcBef>
              <a:spcAft>
                <a:spcPts val="100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GDP = Gross Domestic Product</a:t>
            </a:r>
          </a:p>
          <a:p>
            <a:pPr marL="0" marR="0" indent="0">
              <a:lnSpc>
                <a:spcPct val="150000"/>
              </a:lnSpc>
              <a:spcBef>
                <a:spcPts val="0"/>
              </a:spcBef>
              <a:spcAft>
                <a:spcPts val="100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CPRD = Crop Production </a:t>
            </a:r>
          </a:p>
          <a:p>
            <a:pPr marL="0" marR="0" indent="0">
              <a:lnSpc>
                <a:spcPct val="150000"/>
              </a:lnSpc>
              <a:spcBef>
                <a:spcPts val="0"/>
              </a:spcBef>
              <a:spcAft>
                <a:spcPts val="100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LPRD = Livestock Production </a:t>
            </a:r>
          </a:p>
          <a:p>
            <a:pPr marL="0" marR="0" indent="0">
              <a:lnSpc>
                <a:spcPct val="150000"/>
              </a:lnSpc>
              <a:spcBef>
                <a:spcPts val="0"/>
              </a:spcBef>
              <a:spcAft>
                <a:spcPts val="1000"/>
              </a:spcAft>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FPRD = Fish Production</a:t>
            </a:r>
          </a:p>
          <a:p>
            <a:pPr marL="0" marR="0" indent="0">
              <a:lnSpc>
                <a:spcPct val="150000"/>
              </a:lnSpc>
              <a:spcBef>
                <a:spcPts val="0"/>
              </a:spcBef>
              <a:spcAft>
                <a:spcPts val="1000"/>
              </a:spcAft>
              <a:buNone/>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ABDULHAMEED A. ABDULFATAI 15/10AC004</a:t>
            </a:r>
          </a:p>
        </p:txBody>
      </p:sp>
    </p:spTree>
    <p:extLst>
      <p:ext uri="{BB962C8B-B14F-4D97-AF65-F5344CB8AC3E}">
        <p14:creationId xmlns:p14="http://schemas.microsoft.com/office/powerpoint/2010/main" val="10965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EBE10-524A-4A49-A5CB-900F11FEA9AC}"/>
              </a:ext>
            </a:extLst>
          </p:cNvPr>
          <p:cNvSpPr>
            <a:spLocks noGrp="1"/>
          </p:cNvSpPr>
          <p:nvPr>
            <p:ph idx="1"/>
          </p:nvPr>
        </p:nvSpPr>
        <p:spPr>
          <a:xfrm>
            <a:off x="838200" y="384313"/>
            <a:ext cx="10515600" cy="5819154"/>
          </a:xfrm>
        </p:spPr>
        <p:txBody>
          <a:bodyPr>
            <a:normAutofit fontScale="55000" lnSpcReduction="20000"/>
          </a:bodyPr>
          <a:lstStyle/>
          <a:p>
            <a:pPr marL="0" indent="0">
              <a:buNone/>
            </a:pPr>
            <a:r>
              <a:rPr lang="en-US" dirty="0"/>
              <a:t>CHAPTER FOUR </a:t>
            </a:r>
          </a:p>
          <a:p>
            <a:pPr marL="0" indent="0">
              <a:buNone/>
            </a:pPr>
            <a:r>
              <a:rPr lang="en-US" dirty="0"/>
              <a:t>RESULT</a:t>
            </a:r>
          </a:p>
          <a:p>
            <a:pPr marL="0" indent="0">
              <a:buNone/>
            </a:pPr>
            <a:r>
              <a:rPr lang="en-US" b="1" dirty="0"/>
              <a:t>4.1 LINEAR RELATIONSHIP BETWEEN THE VARIABLES</a:t>
            </a:r>
          </a:p>
          <a:p>
            <a:pPr marL="0" indent="0">
              <a:buNone/>
            </a:pPr>
            <a:r>
              <a:rPr lang="en-US" b="1" dirty="0"/>
              <a:t>Table 1: </a:t>
            </a:r>
            <a:endParaRPr lang="en-US" dirty="0"/>
          </a:p>
          <a:p>
            <a:pPr marL="0" indent="0">
              <a:buNone/>
            </a:pPr>
            <a:r>
              <a:rPr lang="en-US" b="1" dirty="0"/>
              <a:t>	   Source |       SS           df       MS      Number of </a:t>
            </a:r>
            <a:r>
              <a:rPr lang="en-US" b="1" dirty="0" err="1"/>
              <a:t>obs</a:t>
            </a:r>
            <a:r>
              <a:rPr lang="en-US" b="1" dirty="0"/>
              <a:t>   =        32</a:t>
            </a:r>
            <a:endParaRPr lang="en-US" dirty="0"/>
          </a:p>
          <a:p>
            <a:pPr marL="0" indent="0">
              <a:buNone/>
            </a:pPr>
            <a:r>
              <a:rPr lang="en-US" b="1" dirty="0"/>
              <a:t>	-------------+----------------------------------   F(6, 25)        =      4.67</a:t>
            </a:r>
            <a:endParaRPr lang="en-US" dirty="0"/>
          </a:p>
          <a:p>
            <a:pPr marL="0" indent="0">
              <a:buNone/>
            </a:pPr>
            <a:r>
              <a:rPr lang="en-US" b="1" dirty="0"/>
              <a:t>	Model |  6.17460299         6   1.0291005   Prob &gt; F        =    0.0026</a:t>
            </a:r>
            <a:endParaRPr lang="en-US" dirty="0"/>
          </a:p>
          <a:p>
            <a:pPr marL="0" indent="0">
              <a:buNone/>
            </a:pPr>
            <a:r>
              <a:rPr lang="en-US" b="1" dirty="0"/>
              <a:t>	Residual |  5.50786759        25  .220314704   R-squared       =    0.5285</a:t>
            </a:r>
            <a:endParaRPr lang="en-US" dirty="0"/>
          </a:p>
          <a:p>
            <a:pPr marL="0" indent="0">
              <a:buNone/>
            </a:pPr>
            <a:r>
              <a:rPr lang="en-US" b="1" dirty="0"/>
              <a:t>	-------------+----------------------------------   Adj R-squared   =    0.4154</a:t>
            </a:r>
            <a:endParaRPr lang="en-US" dirty="0"/>
          </a:p>
          <a:p>
            <a:pPr marL="0" indent="0">
              <a:buNone/>
            </a:pPr>
            <a:r>
              <a:rPr lang="en-US" b="1" dirty="0"/>
              <a:t>	Total |  11.6824706        31   .37685389   Root MSE        =    .46938</a:t>
            </a:r>
            <a:endParaRPr lang="en-US" dirty="0"/>
          </a:p>
          <a:p>
            <a:pPr marL="0" indent="0">
              <a:buNone/>
            </a:pPr>
            <a:r>
              <a:rPr lang="en-US" b="1" dirty="0"/>
              <a:t>	         </a:t>
            </a:r>
            <a:r>
              <a:rPr lang="en-US" b="1" dirty="0" err="1"/>
              <a:t>gdp</a:t>
            </a:r>
            <a:r>
              <a:rPr lang="en-US" b="1" dirty="0"/>
              <a:t> |      Coef.   Std. Err.      t    P&gt;|t|     [95% Conf. Interval]</a:t>
            </a:r>
            <a:endParaRPr lang="en-US" dirty="0"/>
          </a:p>
          <a:p>
            <a:pPr marL="0" indent="0">
              <a:buNone/>
            </a:pPr>
            <a:r>
              <a:rPr lang="en-US" b="1" dirty="0"/>
              <a:t>	-------------+------------------------------------------------------------------</a:t>
            </a:r>
            <a:endParaRPr lang="en-US" dirty="0"/>
          </a:p>
          <a:p>
            <a:pPr marL="0" indent="0">
              <a:buNone/>
            </a:pPr>
            <a:r>
              <a:rPr lang="en-US" b="1"/>
              <a:t>     </a:t>
            </a:r>
            <a:r>
              <a:rPr lang="en-US" b="1" dirty="0"/>
              <a:t> </a:t>
            </a:r>
            <a:r>
              <a:rPr lang="en-US" b="1"/>
              <a:t>crop </a:t>
            </a:r>
            <a:r>
              <a:rPr lang="en-US" b="1" dirty="0"/>
              <a:t>|   2.542396   .5484651     4.64   0.000     1.412811    3.671981</a:t>
            </a:r>
            <a:endParaRPr lang="en-US" dirty="0"/>
          </a:p>
          <a:p>
            <a:pPr marL="0" indent="0">
              <a:buNone/>
            </a:pPr>
            <a:r>
              <a:rPr lang="en-US" b="1" dirty="0"/>
              <a:t> livestock |  -1.340137   .7595981    -1.76   0.090    -2.904559    .2242844</a:t>
            </a:r>
            <a:endParaRPr lang="en-US" dirty="0"/>
          </a:p>
          <a:p>
            <a:pPr marL="0" indent="0">
              <a:buNone/>
            </a:pPr>
            <a:r>
              <a:rPr lang="en-US" b="1" dirty="0"/>
              <a:t>        fish |  -1.432552   .6319827    -2.27   0.032    -2.734145   -.1309594</a:t>
            </a:r>
            <a:endParaRPr lang="en-US" dirty="0"/>
          </a:p>
          <a:p>
            <a:pPr marL="0" indent="0">
              <a:buNone/>
            </a:pPr>
            <a:r>
              <a:rPr lang="en-US" b="1" dirty="0"/>
              <a:t>         </a:t>
            </a:r>
            <a:r>
              <a:rPr lang="en-US" b="1" dirty="0" err="1"/>
              <a:t>gea</a:t>
            </a:r>
            <a:r>
              <a:rPr lang="en-US" b="1" dirty="0"/>
              <a:t> |  -.0496588    .145099    -0.34   0.735    -.3484959    .2491783</a:t>
            </a:r>
            <a:endParaRPr lang="en-US" dirty="0"/>
          </a:p>
          <a:p>
            <a:pPr marL="0" indent="0">
              <a:buNone/>
            </a:pPr>
            <a:r>
              <a:rPr lang="en-US" b="1" dirty="0"/>
              <a:t>        </a:t>
            </a:r>
            <a:r>
              <a:rPr lang="en-US" b="1" dirty="0" err="1"/>
              <a:t>exch</a:t>
            </a:r>
            <a:r>
              <a:rPr lang="en-US" b="1" dirty="0"/>
              <a:t> |   .0193612   .3228534     0.06   0.953    -.6455677    .6842902</a:t>
            </a:r>
            <a:endParaRPr lang="en-US" dirty="0"/>
          </a:p>
          <a:p>
            <a:pPr marL="0" indent="0">
              <a:buNone/>
            </a:pPr>
            <a:r>
              <a:rPr lang="en-US" b="1" dirty="0"/>
              <a:t>          </a:t>
            </a:r>
            <a:r>
              <a:rPr lang="en-US" b="1" dirty="0" err="1"/>
              <a:t>inflr</a:t>
            </a:r>
            <a:r>
              <a:rPr lang="en-US" b="1" dirty="0"/>
              <a:t> |  -.4252934   .1365828    -3.11   0.005     -.706591   -.1439958</a:t>
            </a:r>
            <a:endParaRPr lang="en-US" dirty="0"/>
          </a:p>
          <a:p>
            <a:pPr marL="0" indent="0">
              <a:buNone/>
            </a:pPr>
            <a:r>
              <a:rPr lang="en-US" b="1" dirty="0"/>
              <a:t>       _cons |  -3.699855   1.769893    -2.09   0.047    -7.345018   -.0546928</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5E306F2B-B121-4B21-90AF-5395CBC2DC40}"/>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9161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09549"/>
          </a:xfrm>
        </p:spPr>
        <p:txBody>
          <a:bodyPr>
            <a:normAutofit/>
          </a:bodyPr>
          <a:lstStyle/>
          <a:p>
            <a:pPr algn="ctr"/>
            <a:r>
              <a:rPr lang="en-US" sz="5400" b="1" dirty="0">
                <a:latin typeface="Algerian" panose="04020705040A02060702" pitchFamily="82" charset="0"/>
              </a:rPr>
              <a:t>THANKS</a:t>
            </a:r>
            <a:br>
              <a:rPr lang="en-US" sz="5400" b="1" dirty="0">
                <a:latin typeface="Algerian" panose="04020705040A02060702" pitchFamily="82" charset="0"/>
              </a:rPr>
            </a:br>
            <a:br>
              <a:rPr lang="en-US" sz="5400" b="1" dirty="0">
                <a:latin typeface="Algerian" panose="04020705040A02060702" pitchFamily="82" charset="0"/>
              </a:rPr>
            </a:br>
            <a:r>
              <a:rPr lang="en-US" sz="5400" b="1" dirty="0">
                <a:latin typeface="Algerian" panose="04020705040A02060702" pitchFamily="82" charset="0"/>
              </a:rPr>
              <a:t> FOR</a:t>
            </a:r>
            <a:br>
              <a:rPr lang="en-US" sz="5400" b="1" dirty="0">
                <a:latin typeface="Algerian" panose="04020705040A02060702" pitchFamily="82" charset="0"/>
              </a:rPr>
            </a:br>
            <a:r>
              <a:rPr lang="en-US" sz="5400" b="1" dirty="0">
                <a:latin typeface="Algerian" panose="04020705040A02060702" pitchFamily="82" charset="0"/>
              </a:rPr>
              <a:t> </a:t>
            </a:r>
            <a:br>
              <a:rPr lang="en-US" sz="5400" b="1" dirty="0">
                <a:latin typeface="Algerian" panose="04020705040A02060702" pitchFamily="82" charset="0"/>
              </a:rPr>
            </a:br>
            <a:r>
              <a:rPr lang="en-US" sz="5400" b="1" dirty="0">
                <a:latin typeface="Algerian" panose="04020705040A02060702" pitchFamily="82" charset="0"/>
              </a:rPr>
              <a:t>LISTENING</a:t>
            </a:r>
          </a:p>
        </p:txBody>
      </p:sp>
      <p:sp>
        <p:nvSpPr>
          <p:cNvPr id="4" name="Footer Placeholder 3"/>
          <p:cNvSpPr>
            <a:spLocks noGrp="1"/>
          </p:cNvSpPr>
          <p:nvPr>
            <p:ph type="ftr" sz="quarter" idx="11"/>
          </p:nvPr>
        </p:nvSpPr>
        <p:spPr/>
        <p:txBody>
          <a:bodyPr/>
          <a:lstStyle/>
          <a:p>
            <a:r>
              <a:rPr lang="en-US" dirty="0"/>
              <a:t>ABDULHAMEED A. ABDULFATAI 15/10AC004</a:t>
            </a:r>
          </a:p>
        </p:txBody>
      </p:sp>
    </p:spTree>
    <p:extLst>
      <p:ext uri="{BB962C8B-B14F-4D97-AF65-F5344CB8AC3E}">
        <p14:creationId xmlns:p14="http://schemas.microsoft.com/office/powerpoint/2010/main" val="521165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1032</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title statement of problems  objectives of study literature review(theoretical framework) methodology analytical tools</dc:title>
  <dc:creator>USER</dc:creator>
  <cp:lastModifiedBy>USER</cp:lastModifiedBy>
  <cp:revision>43</cp:revision>
  <dcterms:created xsi:type="dcterms:W3CDTF">2019-12-26T08:54:43Z</dcterms:created>
  <dcterms:modified xsi:type="dcterms:W3CDTF">2021-04-18T10:31:38Z</dcterms:modified>
</cp:coreProperties>
</file>